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8.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0" r:id="rId4"/>
    <p:sldMasterId id="2147483765" r:id="rId5"/>
    <p:sldMasterId id="2147483771" r:id="rId6"/>
    <p:sldMasterId id="2147483783" r:id="rId7"/>
    <p:sldMasterId id="2147483790" r:id="rId8"/>
    <p:sldMasterId id="2147483792" r:id="rId9"/>
    <p:sldMasterId id="2147483796" r:id="rId10"/>
    <p:sldMasterId id="2147483801" r:id="rId11"/>
    <p:sldMasterId id="2147483813" r:id="rId12"/>
  </p:sldMasterIdLst>
  <p:notesMasterIdLst>
    <p:notesMasterId r:id="rId53"/>
  </p:notesMasterIdLst>
  <p:handoutMasterIdLst>
    <p:handoutMasterId r:id="rId54"/>
  </p:handoutMasterIdLst>
  <p:sldIdLst>
    <p:sldId id="4526" r:id="rId13"/>
    <p:sldId id="296" r:id="rId14"/>
    <p:sldId id="6816" r:id="rId15"/>
    <p:sldId id="4552" r:id="rId16"/>
    <p:sldId id="4550" r:id="rId17"/>
    <p:sldId id="4548" r:id="rId18"/>
    <p:sldId id="6815" r:id="rId19"/>
    <p:sldId id="2423" r:id="rId20"/>
    <p:sldId id="4403" r:id="rId21"/>
    <p:sldId id="4553" r:id="rId22"/>
    <p:sldId id="4538" r:id="rId23"/>
    <p:sldId id="2263" r:id="rId24"/>
    <p:sldId id="4728" r:id="rId25"/>
    <p:sldId id="1909" r:id="rId26"/>
    <p:sldId id="4549" r:id="rId27"/>
    <p:sldId id="6549" r:id="rId28"/>
    <p:sldId id="6541" r:id="rId29"/>
    <p:sldId id="258" r:id="rId30"/>
    <p:sldId id="6540" r:id="rId31"/>
    <p:sldId id="5085" r:id="rId32"/>
    <p:sldId id="6539" r:id="rId33"/>
    <p:sldId id="4791" r:id="rId34"/>
    <p:sldId id="4792" r:id="rId35"/>
    <p:sldId id="4793" r:id="rId36"/>
    <p:sldId id="4794" r:id="rId37"/>
    <p:sldId id="6542" r:id="rId38"/>
    <p:sldId id="6543" r:id="rId39"/>
    <p:sldId id="4539" r:id="rId40"/>
    <p:sldId id="4795" r:id="rId41"/>
    <p:sldId id="4530" r:id="rId42"/>
    <p:sldId id="6544" r:id="rId43"/>
    <p:sldId id="6545" r:id="rId44"/>
    <p:sldId id="604" r:id="rId45"/>
    <p:sldId id="4886" r:id="rId46"/>
    <p:sldId id="4799" r:id="rId47"/>
    <p:sldId id="4800" r:id="rId48"/>
    <p:sldId id="6547" r:id="rId49"/>
    <p:sldId id="6548" r:id="rId50"/>
    <p:sldId id="6546" r:id="rId51"/>
    <p:sldId id="4369" r:id="rId5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pos="363" userDrawn="1">
          <p15:clr>
            <a:srgbClr val="A4A3A4"/>
          </p15:clr>
        </p15:guide>
        <p15:guide id="4" pos="295" userDrawn="1">
          <p15:clr>
            <a:srgbClr val="A4A3A4"/>
          </p15:clr>
        </p15:guide>
        <p15:guide id="5" orient="horz" pos="2913" userDrawn="1">
          <p15:clr>
            <a:srgbClr val="A4A3A4"/>
          </p15:clr>
        </p15:guide>
        <p15:guide id="6" pos="1020" userDrawn="1">
          <p15:clr>
            <a:srgbClr val="A4A3A4"/>
          </p15:clr>
        </p15:guide>
        <p15:guide id="7" pos="4241" userDrawn="1">
          <p15:clr>
            <a:srgbClr val="A4A3A4"/>
          </p15:clr>
        </p15:guide>
        <p15:guide id="8" orient="horz" pos="459" userDrawn="1">
          <p15:clr>
            <a:srgbClr val="A4A3A4"/>
          </p15:clr>
        </p15:guide>
        <p15:guide id="9" pos="5465" userDrawn="1">
          <p15:clr>
            <a:srgbClr val="A4A3A4"/>
          </p15:clr>
        </p15:guide>
        <p15:guide id="10" orient="horz" pos="816" userDrawn="1">
          <p15:clr>
            <a:srgbClr val="A4A3A4"/>
          </p15:clr>
        </p15:guide>
        <p15:guide id="11" orient="horz" pos="531" userDrawn="1">
          <p15:clr>
            <a:srgbClr val="A4A3A4"/>
          </p15:clr>
        </p15:guide>
        <p15:guide id="12" pos="2948" userDrawn="1">
          <p15:clr>
            <a:srgbClr val="A4A3A4"/>
          </p15:clr>
        </p15:guide>
        <p15:guide id="14" pos="2812" userDrawn="1">
          <p15:clr>
            <a:srgbClr val="A4A3A4"/>
          </p15:clr>
        </p15:guide>
        <p15:guide id="15" pos="1542" userDrawn="1">
          <p15:clr>
            <a:srgbClr val="A4A3A4"/>
          </p15:clr>
        </p15:guide>
        <p15:guide id="16" orient="horz" pos="186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만든 이" initials="오전"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92"/>
    <a:srgbClr val="93EB20"/>
    <a:srgbClr val="00E296"/>
    <a:srgbClr val="9D9D9C"/>
    <a:srgbClr val="F39200"/>
    <a:srgbClr val="003738"/>
    <a:srgbClr val="005F4B"/>
    <a:srgbClr val="00B336"/>
    <a:srgbClr val="F1F1F1"/>
    <a:srgbClr val="3F96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E40B7-B226-4DDD-849C-BB6A49794ACF}" v="1" dt="2020-04-08T03:59:38.147"/>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5029" autoAdjust="0"/>
  </p:normalViewPr>
  <p:slideViewPr>
    <p:cSldViewPr snapToGrid="0">
      <p:cViewPr varScale="1">
        <p:scale>
          <a:sx n="145" d="100"/>
          <a:sy n="145" d="100"/>
        </p:scale>
        <p:origin x="930" y="126"/>
      </p:cViewPr>
      <p:guideLst>
        <p:guide pos="2880"/>
        <p:guide pos="363"/>
        <p:guide pos="295"/>
        <p:guide orient="horz" pos="2913"/>
        <p:guide pos="1020"/>
        <p:guide pos="4241"/>
        <p:guide orient="horz" pos="459"/>
        <p:guide pos="5465"/>
        <p:guide orient="horz" pos="816"/>
        <p:guide orient="horz" pos="531"/>
        <p:guide pos="2948"/>
        <p:guide pos="2812"/>
        <p:guide pos="1542"/>
        <p:guide orient="horz" pos="1869"/>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668456292563272E-2"/>
          <c:y val="0.14247622039245722"/>
          <c:w val="0.91666308741487346"/>
          <c:h val="0.64554680221455174"/>
        </c:manualLayout>
      </c:layout>
      <c:barChart>
        <c:barDir val="col"/>
        <c:grouping val="clustered"/>
        <c:varyColors val="0"/>
        <c:ser>
          <c:idx val="0"/>
          <c:order val="0"/>
          <c:tx>
            <c:strRef>
              <c:f>Лист1!$B$1</c:f>
              <c:strCache>
                <c:ptCount val="1"/>
                <c:pt idx="0">
                  <c:v>2016</c:v>
                </c:pt>
              </c:strCache>
            </c:strRef>
          </c:tx>
          <c:spPr>
            <a:solidFill>
              <a:srgbClr val="93EB20"/>
            </a:solidFill>
            <a:ln>
              <a:noFill/>
            </a:ln>
            <a:effectLst/>
          </c:spPr>
          <c:invertIfNegative val="0"/>
          <c:dPt>
            <c:idx val="0"/>
            <c:invertIfNegative val="0"/>
            <c:bubble3D val="0"/>
            <c:spPr>
              <a:solidFill>
                <a:srgbClr val="93EB20"/>
              </a:solidFill>
              <a:ln>
                <a:noFill/>
              </a:ln>
              <a:effectLst/>
            </c:spPr>
            <c:extLst>
              <c:ext xmlns:c16="http://schemas.microsoft.com/office/drawing/2014/chart" uri="{C3380CC4-5D6E-409C-BE32-E72D297353CC}">
                <c16:uniqueId val="{00000001-C9A3-42DC-BC3E-8A14383F7E4D}"/>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c:f>
              <c:numCache>
                <c:formatCode>General</c:formatCode>
                <c:ptCount val="1"/>
              </c:numCache>
            </c:numRef>
          </c:cat>
          <c:val>
            <c:numRef>
              <c:f>Лист1!$B$2</c:f>
              <c:numCache>
                <c:formatCode>0%</c:formatCode>
                <c:ptCount val="1"/>
                <c:pt idx="0">
                  <c:v>0.15</c:v>
                </c:pt>
              </c:numCache>
            </c:numRef>
          </c:val>
          <c:extLst>
            <c:ext xmlns:c16="http://schemas.microsoft.com/office/drawing/2014/chart" uri="{C3380CC4-5D6E-409C-BE32-E72D297353CC}">
              <c16:uniqueId val="{00000002-C9A3-42DC-BC3E-8A14383F7E4D}"/>
            </c:ext>
          </c:extLst>
        </c:ser>
        <c:ser>
          <c:idx val="1"/>
          <c:order val="1"/>
          <c:tx>
            <c:strRef>
              <c:f>Лист1!$C$1</c:f>
              <c:strCache>
                <c:ptCount val="1"/>
                <c:pt idx="0">
                  <c:v>2018</c:v>
                </c:pt>
              </c:strCache>
            </c:strRef>
          </c:tx>
          <c:spPr>
            <a:solidFill>
              <a:srgbClr val="00B336"/>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c:f>
              <c:numCache>
                <c:formatCode>General</c:formatCode>
                <c:ptCount val="1"/>
              </c:numCache>
            </c:numRef>
          </c:cat>
          <c:val>
            <c:numRef>
              <c:f>Лист1!$C$2</c:f>
              <c:numCache>
                <c:formatCode>0%</c:formatCode>
                <c:ptCount val="1"/>
                <c:pt idx="0">
                  <c:v>0.18</c:v>
                </c:pt>
              </c:numCache>
            </c:numRef>
          </c:val>
          <c:extLst>
            <c:ext xmlns:c16="http://schemas.microsoft.com/office/drawing/2014/chart" uri="{C3380CC4-5D6E-409C-BE32-E72D297353CC}">
              <c16:uniqueId val="{00000003-C9A3-42DC-BC3E-8A14383F7E4D}"/>
            </c:ext>
          </c:extLst>
        </c:ser>
        <c:ser>
          <c:idx val="2"/>
          <c:order val="2"/>
          <c:tx>
            <c:strRef>
              <c:f>Лист1!$D$1</c:f>
              <c:strCache>
                <c:ptCount val="1"/>
                <c:pt idx="0">
                  <c:v>2020</c:v>
                </c:pt>
              </c:strCache>
            </c:strRef>
          </c:tx>
          <c:spPr>
            <a:solidFill>
              <a:srgbClr val="005F4B"/>
            </a:solidFill>
            <a:ln>
              <a:noFill/>
            </a:ln>
            <a:effectLst/>
          </c:spPr>
          <c:invertIfNegative val="0"/>
          <c:dLbls>
            <c:dLbl>
              <c:idx val="0"/>
              <c:layout>
                <c:manualLayout>
                  <c:x val="3.788041481142115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9A3-42DC-BC3E-8A14383F7E4D}"/>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c:f>
              <c:numCache>
                <c:formatCode>General</c:formatCode>
                <c:ptCount val="1"/>
              </c:numCache>
            </c:numRef>
          </c:cat>
          <c:val>
            <c:numRef>
              <c:f>Лист1!$D$2</c:f>
              <c:numCache>
                <c:formatCode>0%</c:formatCode>
                <c:ptCount val="1"/>
                <c:pt idx="0">
                  <c:v>0.23</c:v>
                </c:pt>
              </c:numCache>
            </c:numRef>
          </c:val>
          <c:extLst>
            <c:ext xmlns:c16="http://schemas.microsoft.com/office/drawing/2014/chart" uri="{C3380CC4-5D6E-409C-BE32-E72D297353CC}">
              <c16:uniqueId val="{00000005-C9A3-42DC-BC3E-8A14383F7E4D}"/>
            </c:ext>
          </c:extLst>
        </c:ser>
        <c:dLbls>
          <c:dLblPos val="outEnd"/>
          <c:showLegendKey val="0"/>
          <c:showVal val="1"/>
          <c:showCatName val="0"/>
          <c:showSerName val="0"/>
          <c:showPercent val="0"/>
          <c:showBubbleSize val="0"/>
        </c:dLbls>
        <c:gapWidth val="101"/>
        <c:axId val="296894048"/>
        <c:axId val="757306952"/>
      </c:barChart>
      <c:catAx>
        <c:axId val="296894048"/>
        <c:scaling>
          <c:orientation val="minMax"/>
        </c:scaling>
        <c:delete val="0"/>
        <c:axPos val="b"/>
        <c:numFmt formatCode="General" sourceLinked="1"/>
        <c:majorTickMark val="none"/>
        <c:minorTickMark val="none"/>
        <c:tickLblPos val="nextTo"/>
        <c:spPr>
          <a:noFill/>
          <a:ln w="9525" cap="flat" cmpd="sng" algn="ctr">
            <a:solidFill>
              <a:srgbClr val="9D9D9C"/>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crossAx val="757306952"/>
        <c:crosses val="autoZero"/>
        <c:auto val="1"/>
        <c:lblAlgn val="ctr"/>
        <c:lblOffset val="100"/>
        <c:noMultiLvlLbl val="0"/>
      </c:catAx>
      <c:valAx>
        <c:axId val="757306952"/>
        <c:scaling>
          <c:orientation val="minMax"/>
        </c:scaling>
        <c:delete val="1"/>
        <c:axPos val="l"/>
        <c:numFmt formatCode="0%" sourceLinked="1"/>
        <c:majorTickMark val="none"/>
        <c:minorTickMark val="none"/>
        <c:tickLblPos val="nextTo"/>
        <c:crossAx val="296894048"/>
        <c:crosses val="autoZero"/>
        <c:crossBetween val="between"/>
      </c:valAx>
      <c:spPr>
        <a:noFill/>
        <a:ln w="25400">
          <a:noFill/>
        </a:ln>
        <a:effectLst/>
      </c:spPr>
    </c:plotArea>
    <c:legend>
      <c:legendPos val="b"/>
      <c:layout>
        <c:manualLayout>
          <c:xMode val="edge"/>
          <c:yMode val="edge"/>
          <c:x val="7.5760829622842307E-2"/>
          <c:y val="0.82967309509446319"/>
          <c:w val="0.79892151178051063"/>
          <c:h val="0.1314697538894121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dirty="0">
              <a:latin typeface="Tahoma" panose="020B0604030504040204" pitchFamily="34" charset="0"/>
            </a:endParaRPr>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4025E99C-BE4E-4355-90D5-0EE3464258D9}" type="datetimeFigureOut">
              <a:rPr lang="en-US" smtClean="0">
                <a:latin typeface="Tahoma" panose="020B0604030504040204" pitchFamily="34" charset="0"/>
              </a:rPr>
              <a:t>1/7/2021</a:t>
            </a:fld>
            <a:endParaRPr lang="en-US" dirty="0">
              <a:latin typeface="Tahoma" panose="020B0604030504040204" pitchFamily="34" charset="0"/>
            </a:endParaRPr>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dirty="0">
              <a:latin typeface="Tahoma" panose="020B0604030504040204" pitchFamily="34" charset="0"/>
            </a:endParaRPr>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423E43BF-A41D-4418-A59B-857761317DF5}"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386911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atin typeface="Tahoma" panose="020B0604030504040204" pitchFamily="34" charset="0"/>
              </a:defRPr>
            </a:lvl1pPr>
          </a:lstStyle>
          <a:p>
            <a:fld id="{42B9AD4B-8655-4940-A3C2-456FA4D65BFE}" type="datetimeFigureOut">
              <a:rPr lang="en-US" smtClean="0"/>
              <a:pPr/>
              <a:t>1/7/2021</a:t>
            </a:fld>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atin typeface="Tahoma" panose="020B0604030504040204" pitchFamily="34" charset="0"/>
              </a:defRPr>
            </a:lvl1pPr>
          </a:lstStyle>
          <a:p>
            <a:fld id="{650144F6-1F44-484E-96B6-CAB23FCB330B}" type="slidenum">
              <a:rPr lang="en-US" smtClean="0"/>
              <a:pPr/>
              <a:t>‹#›</a:t>
            </a:fld>
            <a:endParaRPr lang="en-US" dirty="0"/>
          </a:p>
        </p:txBody>
      </p:sp>
    </p:spTree>
    <p:extLst>
      <p:ext uri="{BB962C8B-B14F-4D97-AF65-F5344CB8AC3E}">
        <p14:creationId xmlns:p14="http://schemas.microsoft.com/office/powerpoint/2010/main" val="313907778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Tahoma" panose="020B0604030504040204" pitchFamily="34" charset="0"/>
        <a:ea typeface="+mn-ea"/>
        <a:cs typeface="+mn-cs"/>
      </a:defRPr>
    </a:lvl1pPr>
    <a:lvl2pPr marL="342900" algn="l" defTabSz="685800" rtl="0" eaLnBrk="1" latinLnBrk="0" hangingPunct="1">
      <a:defRPr sz="900" kern="1200">
        <a:solidFill>
          <a:schemeClr val="tx1"/>
        </a:solidFill>
        <a:latin typeface="Tahoma" panose="020B0604030504040204" pitchFamily="34" charset="0"/>
        <a:ea typeface="+mn-ea"/>
        <a:cs typeface="+mn-cs"/>
      </a:defRPr>
    </a:lvl2pPr>
    <a:lvl3pPr marL="685800" algn="l" defTabSz="685800" rtl="0" eaLnBrk="1" latinLnBrk="0" hangingPunct="1">
      <a:defRPr sz="900" kern="1200">
        <a:solidFill>
          <a:schemeClr val="tx1"/>
        </a:solidFill>
        <a:latin typeface="Tahoma" panose="020B0604030504040204" pitchFamily="34" charset="0"/>
        <a:ea typeface="+mn-ea"/>
        <a:cs typeface="+mn-cs"/>
      </a:defRPr>
    </a:lvl3pPr>
    <a:lvl4pPr marL="1028700" algn="l" defTabSz="685800" rtl="0" eaLnBrk="1" latinLnBrk="0" hangingPunct="1">
      <a:defRPr sz="900" kern="1200">
        <a:solidFill>
          <a:schemeClr val="tx1"/>
        </a:solidFill>
        <a:latin typeface="Tahoma" panose="020B0604030504040204" pitchFamily="34" charset="0"/>
        <a:ea typeface="+mn-ea"/>
        <a:cs typeface="+mn-cs"/>
      </a:defRPr>
    </a:lvl4pPr>
    <a:lvl5pPr marL="1371600" algn="l" defTabSz="685800" rtl="0" eaLnBrk="1" latinLnBrk="0" hangingPunct="1">
      <a:defRPr sz="900" kern="1200">
        <a:solidFill>
          <a:schemeClr val="tx1"/>
        </a:solidFill>
        <a:latin typeface="Tahoma" panose="020B060403050404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eam.veeam.com/cmo/cc/analyst/Pages/Gartner.aspx"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851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521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11</a:t>
            </a:fld>
            <a:endParaRPr lang="en-NL"/>
          </a:p>
        </p:txBody>
      </p:sp>
    </p:spTree>
    <p:extLst>
      <p:ext uri="{BB962C8B-B14F-4D97-AF65-F5344CB8AC3E}">
        <p14:creationId xmlns:p14="http://schemas.microsoft.com/office/powerpoint/2010/main" val="2672729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은 클라우드 데이터 관리를 제공하는 백업 솔루션의 리더입니다</a:t>
            </a:r>
            <a:r>
              <a:rPr lang="en-US" altLang="ko-KR" sz="900" b="0" i="0" u="none" strike="noStrike" kern="1200" dirty="0">
                <a:solidFill>
                  <a:schemeClr val="tx1"/>
                </a:solidFill>
                <a:effectLst/>
                <a:latin typeface="+mn-lt"/>
                <a:ea typeface="+mn-ea"/>
                <a:cs typeface="+mn-cs"/>
              </a:rPr>
              <a:t>.</a:t>
            </a:r>
          </a:p>
          <a:p>
            <a:endParaRPr lang="en-US" altLang="ko-KR" sz="900" b="0" i="0" u="none" strike="noStrike" kern="1200" dirty="0">
              <a:solidFill>
                <a:schemeClr val="tx1"/>
              </a:solidFill>
              <a:effectLst/>
              <a:latin typeface="+mn-lt"/>
              <a:ea typeface="+mn-ea"/>
              <a:cs typeface="+mn-cs"/>
            </a:endParaRPr>
          </a:p>
          <a:p>
            <a:r>
              <a:rPr lang="en-US" altLang="ko-KR" sz="900" b="0" i="0" u="none" strike="noStrike" kern="1200" dirty="0">
                <a:solidFill>
                  <a:schemeClr val="tx1"/>
                </a:solidFill>
                <a:effectLst/>
                <a:latin typeface="+mn-lt"/>
                <a:ea typeface="+mn-ea"/>
                <a:cs typeface="+mn-cs"/>
              </a:rPr>
              <a:t>2008 </a:t>
            </a:r>
            <a:r>
              <a:rPr lang="ko-KR" altLang="en-US" sz="900" b="0" i="0" u="none" strike="noStrike" kern="1200" dirty="0">
                <a:solidFill>
                  <a:schemeClr val="tx1"/>
                </a:solidFill>
                <a:effectLst/>
                <a:latin typeface="+mn-lt"/>
                <a:ea typeface="+mn-ea"/>
                <a:cs typeface="+mn-cs"/>
              </a:rPr>
              <a:t>년에 최초의 제품이 출시 된 </a:t>
            </a:r>
            <a:r>
              <a:rPr lang="en-US" altLang="ko-KR" sz="900" b="0" i="0" u="none" strike="noStrike" kern="1200" dirty="0">
                <a:solidFill>
                  <a:schemeClr val="tx1"/>
                </a:solidFill>
                <a:effectLst/>
                <a:latin typeface="+mn-lt"/>
                <a:ea typeface="+mn-ea"/>
                <a:cs typeface="+mn-cs"/>
              </a:rPr>
              <a:t>2006 </a:t>
            </a:r>
            <a:r>
              <a:rPr lang="ko-KR" altLang="en-US" sz="900" b="0" i="0" u="none" strike="noStrike" kern="1200" dirty="0">
                <a:solidFill>
                  <a:schemeClr val="tx1"/>
                </a:solidFill>
                <a:effectLst/>
                <a:latin typeface="+mn-lt"/>
                <a:ea typeface="+mn-ea"/>
                <a:cs typeface="+mn-cs"/>
              </a:rPr>
              <a:t>년에 설립 된 </a:t>
            </a:r>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의 제품은 가상 인프라 백업에 중점을 두었습니다</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그 후이 회사는 물리적 인프라 백업</a:t>
            </a:r>
            <a:r>
              <a:rPr lang="en-US" altLang="ko-KR" sz="900" b="0" i="0" u="none" strike="noStrike" kern="1200" dirty="0">
                <a:solidFill>
                  <a:schemeClr val="tx1"/>
                </a:solidFill>
                <a:effectLst/>
                <a:latin typeface="+mn-lt"/>
                <a:ea typeface="+mn-ea"/>
                <a:cs typeface="+mn-cs"/>
              </a:rPr>
              <a:t>, Microsoft Office 365</a:t>
            </a:r>
            <a:r>
              <a:rPr lang="ko-KR" altLang="en-US" sz="900" b="0" i="0" u="none" strike="noStrike" kern="1200" dirty="0">
                <a:solidFill>
                  <a:schemeClr val="tx1"/>
                </a:solidFill>
                <a:effectLst/>
                <a:latin typeface="+mn-lt"/>
                <a:ea typeface="+mn-ea"/>
                <a:cs typeface="+mn-cs"/>
              </a:rPr>
              <a:t>와 같은 </a:t>
            </a:r>
            <a:r>
              <a:rPr lang="en-US" altLang="ko-KR" sz="900" b="0" i="0" u="none" strike="noStrike" kern="1200" dirty="0">
                <a:solidFill>
                  <a:schemeClr val="tx1"/>
                </a:solidFill>
                <a:effectLst/>
                <a:latin typeface="+mn-lt"/>
                <a:ea typeface="+mn-ea"/>
                <a:cs typeface="+mn-cs"/>
              </a:rPr>
              <a:t>SaaS </a:t>
            </a:r>
            <a:r>
              <a:rPr lang="ko-KR" altLang="en-US" sz="900" b="0" i="0" u="none" strike="noStrike" kern="1200" dirty="0">
                <a:solidFill>
                  <a:schemeClr val="tx1"/>
                </a:solidFill>
                <a:effectLst/>
                <a:latin typeface="+mn-lt"/>
                <a:ea typeface="+mn-ea"/>
                <a:cs typeface="+mn-cs"/>
              </a:rPr>
              <a:t>기반 데이터 백업</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클라우드 기반 환경과 클라우드 기반 환경</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재해 복구 오케스트레이션 등으로 확장되었습니다</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이것이 바로 </a:t>
            </a:r>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이 데이터 센터 백업 및 복구 업계의 </a:t>
            </a:r>
            <a:r>
              <a:rPr lang="ko-KR" altLang="en-US" sz="900" b="0" i="0" u="none" strike="noStrike" kern="1200" dirty="0" err="1">
                <a:solidFill>
                  <a:schemeClr val="tx1"/>
                </a:solidFill>
                <a:effectLst/>
                <a:latin typeface="+mn-lt"/>
                <a:ea typeface="+mn-ea"/>
                <a:cs typeface="+mn-cs"/>
              </a:rPr>
              <a:t>리더가되기</a:t>
            </a:r>
            <a:r>
              <a:rPr lang="ko-KR" altLang="en-US" sz="900" b="0" i="0" u="none" strike="noStrike" kern="1200" dirty="0">
                <a:solidFill>
                  <a:schemeClr val="tx1"/>
                </a:solidFill>
                <a:effectLst/>
                <a:latin typeface="+mn-lt"/>
                <a:ea typeface="+mn-ea"/>
                <a:cs typeface="+mn-cs"/>
              </a:rPr>
              <a:t> 위해 빠르게 성장한 이유입니다</a:t>
            </a:r>
            <a:r>
              <a:rPr lang="en-US" altLang="ko-KR" sz="900" b="0" i="0" u="none" strike="noStrike" kern="1200" dirty="0">
                <a:solidFill>
                  <a:schemeClr val="tx1"/>
                </a:solidFill>
                <a:effectLst/>
                <a:latin typeface="+mn-lt"/>
                <a:ea typeface="+mn-ea"/>
                <a:cs typeface="+mn-cs"/>
              </a:rPr>
              <a:t>.</a:t>
            </a:r>
          </a:p>
          <a:p>
            <a:endParaRPr lang="en-US" altLang="ko-KR" sz="900" b="0" i="0" u="none" strike="noStrike" kern="1200" dirty="0">
              <a:solidFill>
                <a:schemeClr val="tx1"/>
              </a:solidFill>
              <a:effectLst/>
              <a:latin typeface="+mn-lt"/>
              <a:ea typeface="+mn-ea"/>
              <a:cs typeface="+mn-cs"/>
            </a:endParaRPr>
          </a:p>
          <a:p>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의 연간 반복 매출 </a:t>
            </a:r>
            <a:r>
              <a:rPr lang="en-US" altLang="ko-KR" sz="900" b="0" i="0" u="none" strike="noStrike" kern="1200" dirty="0">
                <a:solidFill>
                  <a:schemeClr val="tx1"/>
                </a:solidFill>
                <a:effectLst/>
                <a:latin typeface="+mn-lt"/>
                <a:ea typeface="+mn-ea"/>
                <a:cs typeface="+mn-cs"/>
              </a:rPr>
              <a:t>(ARR)</a:t>
            </a:r>
            <a:r>
              <a:rPr lang="ko-KR" altLang="en-US" sz="900" b="0" i="0" u="none" strike="noStrike" kern="1200" dirty="0">
                <a:solidFill>
                  <a:schemeClr val="tx1"/>
                </a:solidFill>
                <a:effectLst/>
                <a:latin typeface="+mn-lt"/>
                <a:ea typeface="+mn-ea"/>
                <a:cs typeface="+mn-cs"/>
              </a:rPr>
              <a:t>은 </a:t>
            </a:r>
            <a:r>
              <a:rPr lang="en-US" altLang="ko-KR" sz="900" b="0" i="0" u="none" strike="noStrike" kern="1200" dirty="0">
                <a:solidFill>
                  <a:schemeClr val="tx1"/>
                </a:solidFill>
                <a:effectLst/>
                <a:latin typeface="+mn-lt"/>
                <a:ea typeface="+mn-ea"/>
                <a:cs typeface="+mn-cs"/>
              </a:rPr>
              <a:t>2019 </a:t>
            </a:r>
            <a:r>
              <a:rPr lang="ko-KR" altLang="en-US" sz="900" b="0" i="0" u="none" strike="noStrike" kern="1200" dirty="0">
                <a:solidFill>
                  <a:schemeClr val="tx1"/>
                </a:solidFill>
                <a:effectLst/>
                <a:latin typeface="+mn-lt"/>
                <a:ea typeface="+mn-ea"/>
                <a:cs typeface="+mn-cs"/>
              </a:rPr>
              <a:t>년 </a:t>
            </a:r>
            <a:r>
              <a:rPr lang="en-US" altLang="ko-KR" sz="900" b="0" i="0" u="none" strike="noStrike" kern="1200" dirty="0">
                <a:solidFill>
                  <a:schemeClr val="tx1"/>
                </a:solidFill>
                <a:effectLst/>
                <a:latin typeface="+mn-lt"/>
                <a:ea typeface="+mn-ea"/>
                <a:cs typeface="+mn-cs"/>
              </a:rPr>
              <a:t>2 </a:t>
            </a:r>
            <a:r>
              <a:rPr lang="ko-KR" altLang="en-US" sz="900" b="0" i="0" u="none" strike="noStrike" kern="1200" dirty="0">
                <a:solidFill>
                  <a:schemeClr val="tx1"/>
                </a:solidFill>
                <a:effectLst/>
                <a:latin typeface="+mn-lt"/>
                <a:ea typeface="+mn-ea"/>
                <a:cs typeface="+mn-cs"/>
              </a:rPr>
              <a:t>분기에 엘리트의 소프트웨어 리더 그룹에 합류하여 </a:t>
            </a:r>
            <a:r>
              <a:rPr lang="en-US" altLang="ko-KR" sz="900" b="0" i="0" u="none" strike="noStrike" kern="1200" dirty="0">
                <a:solidFill>
                  <a:schemeClr val="tx1"/>
                </a:solidFill>
                <a:effectLst/>
                <a:latin typeface="+mn-lt"/>
                <a:ea typeface="+mn-ea"/>
                <a:cs typeface="+mn-cs"/>
              </a:rPr>
              <a:t>19 </a:t>
            </a:r>
            <a:r>
              <a:rPr lang="ko-KR" altLang="en-US" sz="900" b="0" i="0" u="none" strike="noStrike" kern="1200" dirty="0">
                <a:solidFill>
                  <a:schemeClr val="tx1"/>
                </a:solidFill>
                <a:effectLst/>
                <a:latin typeface="+mn-lt"/>
                <a:ea typeface="+mn-ea"/>
                <a:cs typeface="+mn-cs"/>
              </a:rPr>
              <a:t>년 </a:t>
            </a:r>
            <a:r>
              <a:rPr lang="en-US" altLang="ko-KR" sz="900" b="0" i="0" u="none" strike="noStrike" kern="1200" dirty="0">
                <a:solidFill>
                  <a:schemeClr val="tx1"/>
                </a:solidFill>
                <a:effectLst/>
                <a:latin typeface="+mn-lt"/>
                <a:ea typeface="+mn-ea"/>
                <a:cs typeface="+mn-cs"/>
              </a:rPr>
              <a:t>2 </a:t>
            </a:r>
            <a:r>
              <a:rPr lang="ko-KR" altLang="en-US" sz="900" b="0" i="0" u="none" strike="noStrike" kern="1200" dirty="0">
                <a:solidFill>
                  <a:schemeClr val="tx1"/>
                </a:solidFill>
                <a:effectLst/>
                <a:latin typeface="+mn-lt"/>
                <a:ea typeface="+mn-ea"/>
                <a:cs typeface="+mn-cs"/>
              </a:rPr>
              <a:t>분기에 연간 예약에서 </a:t>
            </a:r>
            <a:r>
              <a:rPr lang="en-US" altLang="ko-KR" sz="900" b="0" i="0" u="none" strike="noStrike" kern="1200" dirty="0">
                <a:solidFill>
                  <a:schemeClr val="tx1"/>
                </a:solidFill>
                <a:effectLst/>
                <a:latin typeface="+mn-lt"/>
                <a:ea typeface="+mn-ea"/>
                <a:cs typeface="+mn-cs"/>
              </a:rPr>
              <a:t>10 </a:t>
            </a:r>
            <a:r>
              <a:rPr lang="ko-KR" altLang="en-US" sz="900" b="0" i="0" u="none" strike="noStrike" kern="1200" dirty="0">
                <a:solidFill>
                  <a:schemeClr val="tx1"/>
                </a:solidFill>
                <a:effectLst/>
                <a:latin typeface="+mn-lt"/>
                <a:ea typeface="+mn-ea"/>
                <a:cs typeface="+mn-cs"/>
              </a:rPr>
              <a:t>억 달러를 넘어 섰으며</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전년 대비 </a:t>
            </a:r>
            <a:r>
              <a:rPr lang="en-US" altLang="ko-KR" sz="900" b="0" i="0" u="none" strike="noStrike" kern="1200" dirty="0">
                <a:solidFill>
                  <a:schemeClr val="tx1"/>
                </a:solidFill>
                <a:effectLst/>
                <a:latin typeface="+mn-lt"/>
                <a:ea typeface="+mn-ea"/>
                <a:cs typeface="+mn-cs"/>
              </a:rPr>
              <a:t>26 % </a:t>
            </a:r>
            <a:r>
              <a:rPr lang="ko-KR" altLang="en-US" sz="900" b="0" i="0" u="none" strike="noStrike" kern="1200" dirty="0">
                <a:solidFill>
                  <a:schemeClr val="tx1"/>
                </a:solidFill>
                <a:effectLst/>
                <a:latin typeface="+mn-lt"/>
                <a:ea typeface="+mn-ea"/>
                <a:cs typeface="+mn-cs"/>
              </a:rPr>
              <a:t>증가했습니다</a:t>
            </a:r>
            <a:r>
              <a:rPr lang="en-US" altLang="ko-KR" sz="900" b="0" i="0" u="none" strike="noStrike" kern="1200" dirty="0">
                <a:solidFill>
                  <a:schemeClr val="tx1"/>
                </a:solidFill>
                <a:effectLst/>
                <a:latin typeface="+mn-lt"/>
                <a:ea typeface="+mn-ea"/>
                <a:cs typeface="+mn-cs"/>
              </a:rPr>
              <a:t>.</a:t>
            </a:r>
          </a:p>
          <a:p>
            <a:endParaRPr lang="en-US" altLang="ko-KR" sz="900" b="0" i="0" u="none" strike="noStrike" kern="1200" dirty="0">
              <a:solidFill>
                <a:schemeClr val="tx1"/>
              </a:solidFill>
              <a:effectLst/>
              <a:latin typeface="+mn-lt"/>
              <a:ea typeface="+mn-ea"/>
              <a:cs typeface="+mn-cs"/>
            </a:endParaRPr>
          </a:p>
          <a:p>
            <a:r>
              <a:rPr lang="ko-KR" altLang="en-US" sz="900" b="0" i="0" u="none" strike="noStrike" kern="1200" dirty="0">
                <a:solidFill>
                  <a:schemeClr val="tx1"/>
                </a:solidFill>
                <a:effectLst/>
                <a:latin typeface="+mn-lt"/>
                <a:ea typeface="+mn-ea"/>
                <a:cs typeface="+mn-cs"/>
              </a:rPr>
              <a:t>현재 전 세계 </a:t>
            </a:r>
            <a:r>
              <a:rPr lang="en-US" altLang="ko-KR" sz="900" b="0" i="0" u="none" strike="noStrike" kern="1200" dirty="0">
                <a:solidFill>
                  <a:schemeClr val="tx1"/>
                </a:solidFill>
                <a:effectLst/>
                <a:latin typeface="+mn-lt"/>
                <a:ea typeface="+mn-ea"/>
                <a:cs typeface="+mn-cs"/>
              </a:rPr>
              <a:t>355K </a:t>
            </a:r>
            <a:r>
              <a:rPr lang="ko-KR" altLang="en-US" sz="900" b="0" i="0" u="none" strike="noStrike" kern="1200" dirty="0">
                <a:solidFill>
                  <a:schemeClr val="tx1"/>
                </a:solidFill>
                <a:effectLst/>
                <a:latin typeface="+mn-lt"/>
                <a:ea typeface="+mn-ea"/>
                <a:cs typeface="+mn-cs"/>
              </a:rPr>
              <a:t>개 이상의 고객</a:t>
            </a:r>
            <a:r>
              <a:rPr lang="en-US" altLang="ko-KR" sz="900" b="0" i="0" u="none" strike="noStrike" kern="1200" dirty="0">
                <a:solidFill>
                  <a:schemeClr val="tx1"/>
                </a:solidFill>
                <a:effectLst/>
                <a:latin typeface="+mn-lt"/>
                <a:ea typeface="+mn-ea"/>
                <a:cs typeface="+mn-cs"/>
              </a:rPr>
              <a:t>, 66K </a:t>
            </a:r>
            <a:r>
              <a:rPr lang="ko-KR" altLang="en-US" sz="900" b="0" i="0" u="none" strike="noStrike" kern="1200" dirty="0">
                <a:solidFill>
                  <a:schemeClr val="tx1"/>
                </a:solidFill>
                <a:effectLst/>
                <a:latin typeface="+mn-lt"/>
                <a:ea typeface="+mn-ea"/>
                <a:cs typeface="+mn-cs"/>
              </a:rPr>
              <a:t>개의 채널 파트너 및 </a:t>
            </a:r>
            <a:r>
              <a:rPr lang="en-US" altLang="ko-KR" sz="900" b="0" i="0" u="none" strike="noStrike" kern="1200" dirty="0">
                <a:solidFill>
                  <a:schemeClr val="tx1"/>
                </a:solidFill>
                <a:effectLst/>
                <a:latin typeface="+mn-lt"/>
                <a:ea typeface="+mn-ea"/>
                <a:cs typeface="+mn-cs"/>
              </a:rPr>
              <a:t>30 </a:t>
            </a:r>
            <a:r>
              <a:rPr lang="ko-KR" altLang="en-US" sz="900" b="0" i="0" u="none" strike="noStrike" kern="1200" dirty="0">
                <a:solidFill>
                  <a:schemeClr val="tx1"/>
                </a:solidFill>
                <a:effectLst/>
                <a:latin typeface="+mn-lt"/>
                <a:ea typeface="+mn-ea"/>
                <a:cs typeface="+mn-cs"/>
              </a:rPr>
              <a:t>개 이상의 국가에 지사가 있습니다</a:t>
            </a:r>
            <a:r>
              <a:rPr lang="en-US" altLang="ko-KR" sz="9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903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#MASTER DECK INFO: &lt;Information about this slide&gt;</a:t>
            </a:r>
          </a:p>
          <a:p>
            <a:r>
              <a:rPr lang="en-US" sz="900"/>
              <a:t>#VERSION: 2019/07/31</a:t>
            </a:r>
          </a:p>
          <a:p>
            <a:r>
              <a:rPr lang="en-US" sz="900"/>
              <a:t>#EDITS: &lt;What’s changed&gt;</a:t>
            </a:r>
          </a:p>
          <a:p>
            <a:endParaRPr lang="en-NL" sz="90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Tahoma" panose="020B0604030504040204" pitchFamily="34" charset="0"/>
                <a:ea typeface="+mn-ea"/>
                <a:cs typeface="+mn-cs"/>
              </a:rPr>
              <a:t>We have evolved from the core task of protecting virtual workloads, to achieving unparalleled data availability, visibility, automation, and governance across datacenters, at the edge and in the cloud</a:t>
            </a:r>
            <a:endParaRPr lang="ru-RU"/>
          </a:p>
        </p:txBody>
      </p:sp>
      <p:sp>
        <p:nvSpPr>
          <p:cNvPr id="4" name="Slide Number Placeholder 3"/>
          <p:cNvSpPr>
            <a:spLocks noGrp="1"/>
          </p:cNvSpPr>
          <p:nvPr>
            <p:ph type="sldNum" sz="quarter" idx="5"/>
          </p:nvPr>
        </p:nvSpPr>
        <p:spPr/>
        <p:txBody>
          <a:bodyPr/>
          <a:lstStyle/>
          <a:p>
            <a:fld id="{650144F6-1F44-484E-96B6-CAB23FCB330B}" type="slidenum">
              <a:rPr lang="en-US" smtClean="0"/>
              <a:t>13</a:t>
            </a:fld>
            <a:endParaRPr lang="en-US"/>
          </a:p>
        </p:txBody>
      </p:sp>
    </p:spTree>
    <p:extLst>
      <p:ext uri="{BB962C8B-B14F-4D97-AF65-F5344CB8AC3E}">
        <p14:creationId xmlns:p14="http://schemas.microsoft.com/office/powerpoint/2010/main" val="1695416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310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41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866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u="sng" kern="1200">
                <a:solidFill>
                  <a:schemeClr val="tx1"/>
                </a:solidFill>
                <a:effectLst/>
                <a:latin typeface="+mn-lt"/>
                <a:ea typeface="+mn-ea"/>
                <a:cs typeface="+mn-cs"/>
                <a:hlinkClick r:id="rId3" tooltip="https://team.veeam.com/cmo/cc/analyst/pages/gartner.aspx"/>
              </a:rPr>
              <a:t>https://team.veeam.com/cmo/cc/analyst/Pages/Gartner.aspx</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18</a:t>
            </a:fld>
            <a:endParaRPr lang="en-US"/>
          </a:p>
        </p:txBody>
      </p:sp>
    </p:spTree>
    <p:extLst>
      <p:ext uri="{BB962C8B-B14F-4D97-AF65-F5344CB8AC3E}">
        <p14:creationId xmlns:p14="http://schemas.microsoft.com/office/powerpoint/2010/main" val="505706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872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ko-KR" altLang="en-US" sz="900" kern="1200" dirty="0">
                <a:solidFill>
                  <a:schemeClr val="tx1"/>
                </a:solidFill>
                <a:effectLst/>
                <a:ea typeface="+mn-ea"/>
                <a:cs typeface="+mn-cs"/>
              </a:rPr>
              <a:t>현대의 </a:t>
            </a:r>
            <a:r>
              <a:rPr lang="en-US" altLang="ko-KR" sz="900" kern="1200" dirty="0">
                <a:solidFill>
                  <a:schemeClr val="tx1"/>
                </a:solidFill>
                <a:effectLst/>
                <a:ea typeface="+mn-ea"/>
                <a:cs typeface="+mn-cs"/>
              </a:rPr>
              <a:t>IT </a:t>
            </a:r>
            <a:r>
              <a:rPr lang="ko-KR" altLang="en-US" sz="900" kern="1200" dirty="0">
                <a:solidFill>
                  <a:schemeClr val="tx1"/>
                </a:solidFill>
                <a:effectLst/>
                <a:ea typeface="+mn-ea"/>
                <a:cs typeface="+mn-cs"/>
              </a:rPr>
              <a:t>조직이 더 빠르게 혁신을 추구함에 따라 레거시 백업 및 복구 인프라는 고객의 미래 지향적 방향을 지원할 수 없습니다</a:t>
            </a:r>
            <a:r>
              <a:rPr lang="en-US" altLang="ko-KR" sz="900" kern="1200" dirty="0">
                <a:solidFill>
                  <a:schemeClr val="tx1"/>
                </a:solidFill>
                <a:effectLst/>
                <a:ea typeface="+mn-ea"/>
                <a:cs typeface="+mn-cs"/>
              </a:rPr>
              <a:t>. </a:t>
            </a:r>
          </a:p>
          <a:p>
            <a:endParaRPr lang="en-US" altLang="ko-KR" sz="900" kern="1200" dirty="0">
              <a:solidFill>
                <a:schemeClr val="tx1"/>
              </a:solidFill>
              <a:effectLst/>
              <a:ea typeface="+mn-ea"/>
              <a:cs typeface="+mn-cs"/>
            </a:endParaRPr>
          </a:p>
          <a:p>
            <a:r>
              <a:rPr lang="ko-KR" altLang="en-US" sz="900" kern="1200" dirty="0">
                <a:solidFill>
                  <a:schemeClr val="tx1"/>
                </a:solidFill>
                <a:effectLst/>
                <a:ea typeface="+mn-ea"/>
                <a:cs typeface="+mn-cs"/>
              </a:rPr>
              <a:t>고객은 클라우드 데이터 관리를 통해 데이터 센터</a:t>
            </a:r>
            <a:r>
              <a:rPr lang="en-US" altLang="ko-KR" sz="900" kern="1200" dirty="0">
                <a:solidFill>
                  <a:schemeClr val="tx1"/>
                </a:solidFill>
                <a:effectLst/>
                <a:ea typeface="+mn-ea"/>
                <a:cs typeface="+mn-cs"/>
              </a:rPr>
              <a:t>, </a:t>
            </a:r>
            <a:r>
              <a:rPr lang="ko-KR" altLang="en-US" sz="900" kern="1200" dirty="0">
                <a:solidFill>
                  <a:schemeClr val="tx1"/>
                </a:solidFill>
                <a:effectLst/>
                <a:ea typeface="+mn-ea"/>
                <a:cs typeface="+mn-cs"/>
              </a:rPr>
              <a:t>원격지 및 클라우드에서 탁월한 데이터 가용성</a:t>
            </a:r>
            <a:r>
              <a:rPr lang="en-US" altLang="ko-KR" sz="900" kern="1200" dirty="0">
                <a:solidFill>
                  <a:schemeClr val="tx1"/>
                </a:solidFill>
                <a:effectLst/>
                <a:ea typeface="+mn-ea"/>
                <a:cs typeface="+mn-cs"/>
              </a:rPr>
              <a:t>, </a:t>
            </a:r>
            <a:r>
              <a:rPr lang="ko-KR" altLang="en-US" sz="900" kern="1200" dirty="0">
                <a:solidFill>
                  <a:schemeClr val="tx1"/>
                </a:solidFill>
                <a:effectLst/>
                <a:ea typeface="+mn-ea"/>
                <a:cs typeface="+mn-cs"/>
              </a:rPr>
              <a:t>이동성</a:t>
            </a:r>
            <a:r>
              <a:rPr lang="en-US" altLang="ko-KR" sz="900" kern="1200" dirty="0">
                <a:solidFill>
                  <a:schemeClr val="tx1"/>
                </a:solidFill>
                <a:effectLst/>
                <a:ea typeface="+mn-ea"/>
                <a:cs typeface="+mn-cs"/>
              </a:rPr>
              <a:t>, </a:t>
            </a:r>
            <a:r>
              <a:rPr lang="ko-KR" altLang="en-US" sz="900" kern="1200" dirty="0">
                <a:solidFill>
                  <a:schemeClr val="tx1"/>
                </a:solidFill>
                <a:effectLst/>
                <a:ea typeface="+mn-ea"/>
                <a:cs typeface="+mn-cs"/>
              </a:rPr>
              <a:t>가시성</a:t>
            </a:r>
            <a:r>
              <a:rPr lang="en-US" altLang="ko-KR" sz="900" kern="1200" dirty="0">
                <a:solidFill>
                  <a:schemeClr val="tx1"/>
                </a:solidFill>
                <a:effectLst/>
                <a:ea typeface="+mn-ea"/>
                <a:cs typeface="+mn-cs"/>
              </a:rPr>
              <a:t>, </a:t>
            </a:r>
            <a:r>
              <a:rPr lang="ko-KR" altLang="en-US" sz="900" kern="1200" dirty="0">
                <a:solidFill>
                  <a:schemeClr val="tx1"/>
                </a:solidFill>
                <a:effectLst/>
                <a:ea typeface="+mn-ea"/>
                <a:cs typeface="+mn-cs"/>
              </a:rPr>
              <a:t>자동화로 고객의 목표를 달성 할 수 있습니다</a:t>
            </a:r>
            <a:r>
              <a:rPr lang="en-US" altLang="ko-KR" sz="900" kern="1200" dirty="0">
                <a:solidFill>
                  <a:schemeClr val="tx1"/>
                </a:solidFill>
                <a:effectLst/>
                <a:ea typeface="+mn-ea"/>
                <a:cs typeface="+mn-cs"/>
              </a:rPr>
              <a:t>. </a:t>
            </a:r>
          </a:p>
          <a:p>
            <a:endParaRPr lang="en-US" altLang="ko-KR" sz="900" kern="1200" dirty="0">
              <a:solidFill>
                <a:schemeClr val="tx1"/>
              </a:solidFill>
              <a:effectLst/>
              <a:ea typeface="+mn-ea"/>
              <a:cs typeface="+mn-cs"/>
            </a:endParaRPr>
          </a:p>
          <a:p>
            <a:r>
              <a:rPr lang="ko-KR" altLang="en-US" sz="900" kern="1200" dirty="0">
                <a:solidFill>
                  <a:schemeClr val="tx1"/>
                </a:solidFill>
                <a:effectLst/>
                <a:ea typeface="+mn-ea"/>
                <a:cs typeface="+mn-cs"/>
              </a:rPr>
              <a:t>오늘날 고객은 데이터 관리 플랫폼에서 더 많은 것을 원하고 있는 현실이며 빔 클라우드 데이터 관리는 백업 이외의 향상된 다양한 </a:t>
            </a:r>
            <a:r>
              <a:rPr lang="ko-KR" altLang="en-US" sz="900" kern="1200" dirty="0" err="1">
                <a:solidFill>
                  <a:schemeClr val="tx1"/>
                </a:solidFill>
                <a:effectLst/>
                <a:ea typeface="+mn-ea"/>
                <a:cs typeface="+mn-cs"/>
              </a:rPr>
              <a:t>기능울</a:t>
            </a:r>
            <a:r>
              <a:rPr lang="ko-KR" altLang="en-US" sz="900" kern="1200" dirty="0">
                <a:solidFill>
                  <a:schemeClr val="tx1"/>
                </a:solidFill>
                <a:effectLst/>
                <a:ea typeface="+mn-ea"/>
                <a:cs typeface="+mn-cs"/>
              </a:rPr>
              <a:t> 제공함으로써 데이터 보호에 대한 기존 접근 방식을 능가 할 수 있습니다</a:t>
            </a:r>
            <a:r>
              <a:rPr lang="en-US" altLang="ko-KR" sz="900" kern="1200" dirty="0">
                <a:solidFill>
                  <a:schemeClr val="tx1"/>
                </a:solidFill>
                <a:effectLst/>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75073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a:t>
            </a:fld>
            <a:endParaRPr lang="en-NL"/>
          </a:p>
        </p:txBody>
      </p:sp>
    </p:spTree>
    <p:extLst>
      <p:ext uri="{BB962C8B-B14F-4D97-AF65-F5344CB8AC3E}">
        <p14:creationId xmlns:p14="http://schemas.microsoft.com/office/powerpoint/2010/main" val="1144249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ea typeface="+mn-ea"/>
                <a:cs typeface="+mn-cs"/>
              </a:rPr>
              <a:t>Veeam’s unique cloud data management approach is designed to address customer needs to help solve their real-world IT challenges:</a:t>
            </a:r>
          </a:p>
          <a:p>
            <a:pPr marL="171450" lvl="0" indent="-171450">
              <a:buFont typeface="Arial" panose="020B0604020202020204" pitchFamily="34" charset="0"/>
              <a:buChar char="•"/>
            </a:pPr>
            <a:r>
              <a:rPr lang="en-US" sz="900" kern="1200">
                <a:solidFill>
                  <a:schemeClr val="tx1"/>
                </a:solidFill>
                <a:effectLst/>
                <a:ea typeface="+mn-ea"/>
                <a:cs typeface="+mn-cs"/>
              </a:rPr>
              <a:t>Data </a:t>
            </a:r>
            <a:r>
              <a:rPr lang="en-US" sz="900" b="1" kern="1200">
                <a:solidFill>
                  <a:schemeClr val="tx1"/>
                </a:solidFill>
                <a:effectLst/>
                <a:ea typeface="+mn-ea"/>
                <a:cs typeface="+mn-cs"/>
              </a:rPr>
              <a:t>Availability:  </a:t>
            </a:r>
            <a:r>
              <a:rPr lang="en-US" sz="900" kern="1200">
                <a:solidFill>
                  <a:schemeClr val="tx1"/>
                </a:solidFill>
                <a:effectLst/>
                <a:ea typeface="+mn-ea"/>
                <a:cs typeface="+mn-cs"/>
              </a:rPr>
              <a:t>Using multiple legacy backup solutions create more operational cost, need specific expertise to manage and in many cases, provide a sub-standard recovery experience.  With a single intuitive approach, organizations can achieve fast, flexible, and reliable protection and recovery of all applications and data, on-premises or in the cloud.</a:t>
            </a:r>
          </a:p>
          <a:p>
            <a:pPr marL="171450" lvl="0" indent="-171450">
              <a:buFont typeface="Arial" panose="020B0604020202020204" pitchFamily="34" charset="0"/>
              <a:buChar char="•"/>
            </a:pPr>
            <a:r>
              <a:rPr lang="en-US" sz="900" kern="1200">
                <a:solidFill>
                  <a:schemeClr val="tx1"/>
                </a:solidFill>
                <a:effectLst/>
                <a:ea typeface="+mn-ea"/>
                <a:cs typeface="+mn-cs"/>
              </a:rPr>
              <a:t>Data </a:t>
            </a:r>
            <a:r>
              <a:rPr lang="en-US" sz="900" b="1" kern="1200">
                <a:solidFill>
                  <a:schemeClr val="tx1"/>
                </a:solidFill>
                <a:effectLst/>
                <a:ea typeface="+mn-ea"/>
                <a:cs typeface="+mn-cs"/>
              </a:rPr>
              <a:t>Agility:</a:t>
            </a:r>
            <a:r>
              <a:rPr lang="en-US" sz="900" kern="1200">
                <a:solidFill>
                  <a:schemeClr val="tx1"/>
                </a:solidFill>
                <a:effectLst/>
                <a:ea typeface="+mn-ea"/>
                <a:cs typeface="+mn-cs"/>
              </a:rPr>
              <a:t> As organizations struggle to manage data growth and adopt cloud technologies, data management is increasingly critical for driving operational efficiencies and delivering innovation.  To meet today’s demands and prepare for the future, IT organizations need management simplicity across all their workloads, automation of routine daily tasks, and easy scalability across the datacenter and cloud.</a:t>
            </a:r>
          </a:p>
          <a:p>
            <a:pPr marL="171450" lvl="0" indent="-171450">
              <a:buFont typeface="Arial" panose="020B0604020202020204" pitchFamily="34" charset="0"/>
              <a:buChar char="•"/>
            </a:pPr>
            <a:r>
              <a:rPr lang="en-US" sz="900" kern="1200">
                <a:solidFill>
                  <a:schemeClr val="tx1"/>
                </a:solidFill>
                <a:effectLst/>
                <a:ea typeface="+mn-ea"/>
                <a:cs typeface="+mn-cs"/>
              </a:rPr>
              <a:t>Business </a:t>
            </a:r>
            <a:r>
              <a:rPr lang="en-US" sz="900" b="1" kern="1200">
                <a:solidFill>
                  <a:schemeClr val="tx1"/>
                </a:solidFill>
                <a:effectLst/>
                <a:ea typeface="+mn-ea"/>
                <a:cs typeface="+mn-cs"/>
              </a:rPr>
              <a:t>Acceleration: </a:t>
            </a:r>
            <a:r>
              <a:rPr lang="en-US" sz="900" kern="1200">
                <a:solidFill>
                  <a:schemeClr val="tx1"/>
                </a:solidFill>
                <a:effectLst/>
                <a:ea typeface="+mn-ea"/>
                <a:cs typeface="+mn-cs"/>
              </a:rPr>
              <a:t>Developing and deploying new applications can be difficult for many organizations.  Modern applications need an agile platform where developers have access to the data they need fast, and IT can reduce the overhead needed to support them. Organizations need a solution that eliminates bottlenecks and provides a simple and flexible capability to reuse stored data across the organization - freeing up valuable time for greater innovation.</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343659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900" b="1" cap="all" baseline="0" dirty="0">
                <a:solidFill>
                  <a:schemeClr val="tx1"/>
                </a:solidFill>
                <a:latin typeface="Tahoma" panose="020B0604030504040204" pitchFamily="34" charset="0"/>
                <a:ea typeface="+mn-ea"/>
                <a:cs typeface="+mn-cs"/>
              </a:rPr>
              <a:t>1. 간소함</a:t>
            </a:r>
          </a:p>
          <a:p>
            <a:r>
              <a:rPr lang="ko-KR" altLang="ko-KR" sz="900" b="1" i="1" cap="all" baseline="0" dirty="0">
                <a:solidFill>
                  <a:schemeClr val="tx1"/>
                </a:solidFill>
                <a:latin typeface="Tahoma" panose="020B0604030504040204" pitchFamily="34" charset="0"/>
                <a:ea typeface="+mn-ea"/>
                <a:cs typeface="+mn-cs"/>
              </a:rPr>
              <a:t>기능 설명</a:t>
            </a:r>
            <a:r>
              <a:rPr lang="ko-KR" altLang="ko-KR" sz="900" cap="all" baseline="0" dirty="0">
                <a:solidFill>
                  <a:schemeClr val="tx1"/>
                </a:solidFill>
                <a:latin typeface="Tahoma" panose="020B0604030504040204" pitchFamily="34" charset="0"/>
                <a:ea typeface="+mn-ea"/>
                <a:cs typeface="+mn-cs"/>
              </a:rPr>
              <a:t> </a:t>
            </a:r>
          </a:p>
          <a:p>
            <a:r>
              <a:rPr lang="ko-KR" altLang="ko-KR" sz="900" cap="all" baseline="0" dirty="0">
                <a:solidFill>
                  <a:schemeClr val="tx1"/>
                </a:solidFill>
                <a:latin typeface="Tahoma" panose="020B0604030504040204" pitchFamily="34" charset="0"/>
                <a:ea typeface="+mn-ea"/>
                <a:cs typeface="+mn-cs"/>
              </a:rPr>
              <a:t>단일 플랫폼을 활용하여 모든 데이터를 한 곳</a:t>
            </a:r>
            <a:r>
              <a:rPr lang="ko-KR" altLang="en-US" sz="900" cap="all" baseline="0" dirty="0">
                <a:solidFill>
                  <a:schemeClr val="tx1"/>
                </a:solidFill>
                <a:latin typeface="Tahoma" panose="020B0604030504040204" pitchFamily="34" charset="0"/>
                <a:ea typeface="+mn-ea"/>
                <a:cs typeface="+mn-cs"/>
              </a:rPr>
              <a:t>에서 통합 관리</a:t>
            </a:r>
            <a:r>
              <a:rPr lang="ko-KR" altLang="ko-KR" sz="900" cap="all" baseline="0" dirty="0">
                <a:solidFill>
                  <a:schemeClr val="tx1"/>
                </a:solidFill>
                <a:latin typeface="Tahoma" panose="020B0604030504040204" pitchFamily="34" charset="0"/>
                <a:ea typeface="+mn-ea"/>
                <a:cs typeface="+mn-cs"/>
              </a:rPr>
              <a:t>할 수 있습니다.</a:t>
            </a:r>
          </a:p>
          <a:p>
            <a:r>
              <a:rPr lang="ko-KR" altLang="ko-KR" sz="900" b="1" i="1" cap="all" baseline="0" dirty="0">
                <a:solidFill>
                  <a:schemeClr val="tx1"/>
                </a:solidFill>
                <a:latin typeface="Tahoma" panose="020B0604030504040204" pitchFamily="34" charset="0"/>
                <a:ea typeface="+mn-ea"/>
                <a:cs typeface="+mn-cs"/>
              </a:rPr>
              <a:t>비즈니스 이점 </a:t>
            </a:r>
          </a:p>
          <a:p>
            <a:r>
              <a:rPr lang="ko-KR" altLang="ko-KR" sz="900" cap="all" baseline="0" dirty="0">
                <a:solidFill>
                  <a:schemeClr val="tx1"/>
                </a:solidFill>
                <a:latin typeface="Tahoma" panose="020B0604030504040204" pitchFamily="34" charset="0"/>
                <a:ea typeface="+mn-ea"/>
                <a:cs typeface="+mn-cs"/>
              </a:rPr>
              <a:t>- 조직 전체</a:t>
            </a:r>
            <a:r>
              <a:rPr lang="ko-KR" altLang="en-US" sz="900" cap="all" baseline="0" dirty="0">
                <a:solidFill>
                  <a:schemeClr val="tx1"/>
                </a:solidFill>
                <a:latin typeface="Tahoma" panose="020B0604030504040204" pitchFamily="34" charset="0"/>
                <a:ea typeface="+mn-ea"/>
                <a:cs typeface="+mn-cs"/>
              </a:rPr>
              <a:t>의</a:t>
            </a:r>
            <a:r>
              <a:rPr lang="ko-KR" altLang="ko-KR" sz="900" cap="all" baseline="0" dirty="0">
                <a:solidFill>
                  <a:schemeClr val="tx1"/>
                </a:solidFill>
                <a:latin typeface="Tahoma" panose="020B0604030504040204" pitchFamily="34" charset="0"/>
                <a:ea typeface="+mn-ea"/>
                <a:cs typeface="+mn-cs"/>
              </a:rPr>
              <a:t> 데이터에 대한 가시성이 확보됩니다.</a:t>
            </a:r>
          </a:p>
          <a:p>
            <a:r>
              <a:rPr lang="ko-KR" altLang="ko-KR" sz="900" cap="all" baseline="0" dirty="0">
                <a:solidFill>
                  <a:schemeClr val="tx1"/>
                </a:solidFill>
                <a:latin typeface="Tahoma" panose="020B0604030504040204" pitchFamily="34" charset="0"/>
                <a:ea typeface="+mn-ea"/>
                <a:cs typeface="+mn-cs"/>
              </a:rPr>
              <a:t>- </a:t>
            </a:r>
            <a:r>
              <a:rPr lang="ko-KR" altLang="en-US" sz="900" cap="all" baseline="0" dirty="0">
                <a:solidFill>
                  <a:schemeClr val="tx1"/>
                </a:solidFill>
                <a:latin typeface="Tahoma" panose="020B0604030504040204" pitchFamily="34" charset="0"/>
                <a:ea typeface="+mn-ea"/>
                <a:cs typeface="+mn-cs"/>
              </a:rPr>
              <a:t>운영 서비스 </a:t>
            </a:r>
            <a:r>
              <a:rPr lang="ko-KR" altLang="ko-KR" sz="900" cap="all" baseline="0" dirty="0">
                <a:solidFill>
                  <a:schemeClr val="tx1"/>
                </a:solidFill>
                <a:latin typeface="Tahoma" panose="020B0604030504040204" pitchFamily="34" charset="0"/>
                <a:ea typeface="+mn-ea"/>
                <a:cs typeface="+mn-cs"/>
              </a:rPr>
              <a:t>가동 중단 없이 </a:t>
            </a:r>
            <a:r>
              <a:rPr lang="ko-KR" altLang="en-US" sz="900" cap="all" baseline="0" dirty="0">
                <a:solidFill>
                  <a:schemeClr val="tx1"/>
                </a:solidFill>
                <a:latin typeface="Tahoma" panose="020B0604030504040204" pitchFamily="34" charset="0"/>
                <a:ea typeface="+mn-ea"/>
                <a:cs typeface="+mn-cs"/>
              </a:rPr>
              <a:t>운영</a:t>
            </a:r>
            <a:r>
              <a:rPr lang="ko-KR" altLang="ko-KR" sz="900" cap="all" baseline="0" dirty="0">
                <a:solidFill>
                  <a:schemeClr val="tx1"/>
                </a:solidFill>
                <a:latin typeface="Tahoma" panose="020B0604030504040204" pitchFamily="34" charset="0"/>
                <a:ea typeface="+mn-ea"/>
                <a:cs typeface="+mn-cs"/>
              </a:rPr>
              <a:t> 시스템 외부에서 개발 프로젝트를 테스트합니다.</a:t>
            </a:r>
          </a:p>
          <a:p>
            <a:r>
              <a:rPr lang="ko-KR" altLang="ko-KR" sz="900" cap="all" baseline="0" dirty="0">
                <a:solidFill>
                  <a:schemeClr val="tx1"/>
                </a:solidFill>
                <a:latin typeface="Tahoma" panose="020B0604030504040204" pitchFamily="34" charset="0"/>
                <a:ea typeface="+mn-ea"/>
                <a:cs typeface="+mn-cs"/>
              </a:rPr>
              <a:t>- 단일 플랫폼으로 클라우드, </a:t>
            </a:r>
            <a:r>
              <a:rPr lang="ko-KR" altLang="en-US" sz="900" cap="all" baseline="0" dirty="0">
                <a:solidFill>
                  <a:schemeClr val="tx1"/>
                </a:solidFill>
                <a:latin typeface="Tahoma" panose="020B0604030504040204" pitchFamily="34" charset="0"/>
                <a:ea typeface="+mn-ea"/>
                <a:cs typeface="+mn-cs"/>
              </a:rPr>
              <a:t>물리</a:t>
            </a:r>
            <a:r>
              <a:rPr lang="ko-KR" altLang="ko-KR" sz="900" cap="all" baseline="0" dirty="0">
                <a:solidFill>
                  <a:schemeClr val="tx1"/>
                </a:solidFill>
                <a:latin typeface="Tahoma" panose="020B0604030504040204" pitchFamily="34" charset="0"/>
                <a:ea typeface="+mn-ea"/>
                <a:cs typeface="+mn-cs"/>
              </a:rPr>
              <a:t> 및 가상 환경에서 데이터를 보호할 수 있습니다.</a:t>
            </a:r>
          </a:p>
          <a:p>
            <a:endParaRPr lang="en-US" altLang="ko-KR" sz="900" kern="1200" cap="all" baseline="0" dirty="0">
              <a:solidFill>
                <a:schemeClr val="tx1"/>
              </a:solidFill>
              <a:effectLst/>
              <a:latin typeface="Tahoma" panose="020B0604030504040204" pitchFamily="34" charset="0"/>
              <a:ea typeface="+mn-ea"/>
              <a:cs typeface="+mn-cs"/>
            </a:endParaRPr>
          </a:p>
          <a:p>
            <a:r>
              <a:rPr lang="ko-KR" altLang="ko-KR" sz="900" b="1" cap="all" baseline="0" dirty="0">
                <a:solidFill>
                  <a:schemeClr val="tx1"/>
                </a:solidFill>
                <a:latin typeface="Tahoma" panose="020B0604030504040204" pitchFamily="34" charset="0"/>
                <a:ea typeface="+mn-ea"/>
                <a:cs typeface="+mn-cs"/>
              </a:rPr>
              <a:t>2. 신뢰성</a:t>
            </a:r>
          </a:p>
          <a:p>
            <a:r>
              <a:rPr lang="ko-KR" altLang="ko-KR" sz="900" b="1" i="1" cap="all" baseline="0" dirty="0">
                <a:solidFill>
                  <a:schemeClr val="tx1"/>
                </a:solidFill>
                <a:latin typeface="Tahoma" panose="020B0604030504040204" pitchFamily="34" charset="0"/>
                <a:ea typeface="+mn-ea"/>
                <a:cs typeface="+mn-cs"/>
              </a:rPr>
              <a:t>기능 설명</a:t>
            </a:r>
            <a:r>
              <a:rPr lang="ko-KR" altLang="ko-KR" sz="900" cap="all" baseline="0" dirty="0">
                <a:solidFill>
                  <a:schemeClr val="tx1"/>
                </a:solidFill>
                <a:latin typeface="Tahoma" panose="020B0604030504040204" pitchFamily="34" charset="0"/>
                <a:ea typeface="+mn-ea"/>
                <a:cs typeface="+mn-cs"/>
              </a:rPr>
              <a:t> </a:t>
            </a:r>
          </a:p>
          <a:p>
            <a:r>
              <a:rPr lang="ko-KR" altLang="en-US" sz="900" cap="all" baseline="0" dirty="0">
                <a:solidFill>
                  <a:schemeClr val="tx1"/>
                </a:solidFill>
                <a:latin typeface="Tahoma" panose="020B0604030504040204" pitchFamily="34" charset="0"/>
                <a:ea typeface="+mn-ea"/>
                <a:cs typeface="+mn-cs"/>
              </a:rPr>
              <a:t>빔 </a:t>
            </a:r>
            <a:r>
              <a:rPr lang="ko-KR" altLang="ko-KR" sz="900" cap="all" baseline="0" dirty="0">
                <a:solidFill>
                  <a:schemeClr val="tx1"/>
                </a:solidFill>
                <a:latin typeface="Tahoma" panose="020B0604030504040204" pitchFamily="34" charset="0"/>
                <a:ea typeface="+mn-ea"/>
                <a:cs typeface="+mn-cs"/>
              </a:rPr>
              <a:t>백업 및 데이터 관리 솔루션</a:t>
            </a:r>
            <a:r>
              <a:rPr lang="ko-KR" altLang="en-US" sz="900" cap="all" baseline="0" dirty="0">
                <a:solidFill>
                  <a:schemeClr val="tx1"/>
                </a:solidFill>
                <a:latin typeface="Tahoma" panose="020B0604030504040204" pitchFamily="34" charset="0"/>
                <a:ea typeface="+mn-ea"/>
                <a:cs typeface="+mn-cs"/>
              </a:rPr>
              <a:t>은 </a:t>
            </a:r>
            <a:r>
              <a:rPr lang="ko-KR" altLang="ko-KR" sz="900" cap="all" baseline="0" dirty="0">
                <a:solidFill>
                  <a:schemeClr val="tx1"/>
                </a:solidFill>
                <a:latin typeface="Tahoma" panose="020B0604030504040204" pitchFamily="34" charset="0"/>
                <a:ea typeface="+mn-ea"/>
                <a:cs typeface="+mn-cs"/>
              </a:rPr>
              <a:t>데이터의 능력을 활용하여 디지털 혁신을 지원할 수 있습니다.</a:t>
            </a:r>
          </a:p>
          <a:p>
            <a:r>
              <a:rPr lang="ko-KR" altLang="ko-KR" sz="900" b="1" i="1" cap="all" baseline="0" dirty="0">
                <a:solidFill>
                  <a:schemeClr val="tx1"/>
                </a:solidFill>
                <a:latin typeface="Tahoma" panose="020B0604030504040204" pitchFamily="34" charset="0"/>
                <a:ea typeface="+mn-ea"/>
                <a:cs typeface="+mn-cs"/>
              </a:rPr>
              <a:t>비즈니스 이점 </a:t>
            </a:r>
          </a:p>
          <a:p>
            <a:r>
              <a:rPr lang="ko-KR" altLang="ko-KR" sz="900" cap="all" baseline="0" dirty="0">
                <a:solidFill>
                  <a:schemeClr val="tx1"/>
                </a:solidFill>
                <a:latin typeface="Tahoma" panose="020B0604030504040204" pitchFamily="34" charset="0"/>
                <a:ea typeface="+mn-ea"/>
                <a:cs typeface="+mn-cs"/>
              </a:rPr>
              <a:t>- 변화하는 비즈니스 환경, </a:t>
            </a:r>
            <a:r>
              <a:rPr lang="ko-KR" altLang="en-US" sz="900" cap="all" baseline="0" dirty="0">
                <a:solidFill>
                  <a:schemeClr val="tx1"/>
                </a:solidFill>
                <a:latin typeface="Tahoma" panose="020B0604030504040204" pitchFamily="34" charset="0"/>
                <a:ea typeface="+mn-ea"/>
                <a:cs typeface="+mn-cs"/>
              </a:rPr>
              <a:t>역동적인 시장 </a:t>
            </a:r>
            <a:r>
              <a:rPr lang="ko-KR" altLang="ko-KR" sz="900" cap="all" baseline="0" dirty="0">
                <a:solidFill>
                  <a:schemeClr val="tx1"/>
                </a:solidFill>
                <a:latin typeface="Tahoma" panose="020B0604030504040204" pitchFamily="34" charset="0"/>
                <a:ea typeface="+mn-ea"/>
                <a:cs typeface="+mn-cs"/>
              </a:rPr>
              <a:t>및 소비자의 기대를 충족시킬 수 있습니다.</a:t>
            </a:r>
          </a:p>
          <a:p>
            <a:pPr marL="0" indent="0">
              <a:buFontTx/>
              <a:buNone/>
            </a:pPr>
            <a:r>
              <a:rPr lang="en-US" altLang="ko-KR" sz="900" cap="all" baseline="0" dirty="0">
                <a:solidFill>
                  <a:schemeClr val="tx1"/>
                </a:solidFill>
                <a:latin typeface="Tahoma" panose="020B0604030504040204" pitchFamily="34" charset="0"/>
                <a:ea typeface="+mn-ea"/>
                <a:cs typeface="+mn-cs"/>
              </a:rPr>
              <a:t>- </a:t>
            </a:r>
            <a:r>
              <a:rPr lang="ko-KR" altLang="en-US" sz="900" cap="all" baseline="0" dirty="0">
                <a:solidFill>
                  <a:schemeClr val="tx1"/>
                </a:solidFill>
                <a:latin typeface="Tahoma" panose="020B0604030504040204" pitchFamily="34" charset="0"/>
                <a:ea typeface="+mn-ea"/>
                <a:cs typeface="+mn-cs"/>
              </a:rPr>
              <a:t>믿을 수 있는</a:t>
            </a:r>
            <a:r>
              <a:rPr lang="ko-KR" altLang="ko-KR" sz="900" cap="all" baseline="0" dirty="0">
                <a:solidFill>
                  <a:schemeClr val="tx1"/>
                </a:solidFill>
                <a:latin typeface="Tahoma" panose="020B0604030504040204" pitchFamily="34" charset="0"/>
                <a:ea typeface="+mn-ea"/>
                <a:cs typeface="+mn-cs"/>
              </a:rPr>
              <a:t> 파트너로 데이터의 미래가 보장됩니다.</a:t>
            </a:r>
          </a:p>
          <a:p>
            <a:endParaRPr lang="en-US" altLang="ko-KR" sz="900" kern="1200" cap="all" baseline="0" dirty="0">
              <a:solidFill>
                <a:schemeClr val="tx1"/>
              </a:solidFill>
              <a:effectLst/>
              <a:latin typeface="Tahoma" panose="020B0604030504040204" pitchFamily="34" charset="0"/>
              <a:ea typeface="+mn-ea"/>
              <a:cs typeface="+mn-cs"/>
            </a:endParaRPr>
          </a:p>
          <a:p>
            <a:r>
              <a:rPr lang="ko-KR" altLang="ko-KR" sz="900" b="1" cap="all" baseline="0" dirty="0">
                <a:solidFill>
                  <a:schemeClr val="tx1"/>
                </a:solidFill>
                <a:latin typeface="Tahoma" panose="020B0604030504040204" pitchFamily="34" charset="0"/>
                <a:ea typeface="+mn-ea"/>
                <a:cs typeface="+mn-cs"/>
              </a:rPr>
              <a:t>3. 유연함</a:t>
            </a:r>
          </a:p>
          <a:p>
            <a:r>
              <a:rPr lang="ko-KR" altLang="ko-KR" sz="900" b="1" i="1" cap="all" baseline="0" dirty="0">
                <a:solidFill>
                  <a:schemeClr val="tx1"/>
                </a:solidFill>
                <a:latin typeface="Tahoma" panose="020B0604030504040204" pitchFamily="34" charset="0"/>
                <a:ea typeface="+mn-ea"/>
                <a:cs typeface="+mn-cs"/>
              </a:rPr>
              <a:t>기능 설명</a:t>
            </a:r>
            <a:r>
              <a:rPr lang="ko-KR" altLang="ko-KR" sz="900" cap="all" baseline="0" dirty="0">
                <a:solidFill>
                  <a:schemeClr val="tx1"/>
                </a:solidFill>
                <a:latin typeface="Tahoma" panose="020B0604030504040204" pitchFamily="34" charset="0"/>
                <a:ea typeface="+mn-ea"/>
                <a:cs typeface="+mn-cs"/>
              </a:rPr>
              <a:t> </a:t>
            </a:r>
          </a:p>
          <a:p>
            <a:r>
              <a:rPr lang="ko-KR" altLang="ko-KR" sz="900" cap="all" baseline="0" dirty="0">
                <a:solidFill>
                  <a:schemeClr val="tx1"/>
                </a:solidFill>
                <a:latin typeface="Tahoma" panose="020B0604030504040204" pitchFamily="34" charset="0"/>
                <a:ea typeface="+mn-ea"/>
                <a:cs typeface="+mn-cs"/>
              </a:rPr>
              <a:t>IT 생태계에서 언제 어디서든 데이터를 백업하고 관리할 수 있도록 지원하므로 비즈니스를 개발하고 가속화할 수 있습니다.</a:t>
            </a:r>
          </a:p>
          <a:p>
            <a:r>
              <a:rPr lang="ko-KR" altLang="ko-KR" sz="900" b="1" i="1" cap="all" baseline="0" dirty="0">
                <a:solidFill>
                  <a:schemeClr val="tx1"/>
                </a:solidFill>
                <a:latin typeface="Tahoma" panose="020B0604030504040204" pitchFamily="34" charset="0"/>
                <a:ea typeface="+mn-ea"/>
                <a:cs typeface="+mn-cs"/>
              </a:rPr>
              <a:t>비즈니스 이점 </a:t>
            </a:r>
          </a:p>
          <a:p>
            <a:r>
              <a:rPr lang="ko-KR" altLang="en-US" sz="900" cap="all" baseline="0" dirty="0">
                <a:solidFill>
                  <a:schemeClr val="tx1"/>
                </a:solidFill>
                <a:latin typeface="Tahoma" panose="020B0604030504040204" pitchFamily="34" charset="0"/>
                <a:ea typeface="+mn-ea"/>
                <a:cs typeface="+mn-cs"/>
              </a:rPr>
              <a:t>필요하면 </a:t>
            </a:r>
            <a:r>
              <a:rPr lang="ko-KR" altLang="ko-KR" sz="900" cap="all" baseline="0" dirty="0">
                <a:solidFill>
                  <a:schemeClr val="tx1"/>
                </a:solidFill>
                <a:latin typeface="Tahoma" panose="020B0604030504040204" pitchFamily="34" charset="0"/>
                <a:ea typeface="+mn-ea"/>
                <a:cs typeface="+mn-cs"/>
              </a:rPr>
              <a:t>언제 어디서든 데이터를 액세스합니다. </a:t>
            </a:r>
          </a:p>
          <a:p>
            <a:r>
              <a:rPr lang="ko-KR" altLang="ko-KR" sz="900" cap="all" baseline="0" dirty="0">
                <a:solidFill>
                  <a:schemeClr val="tx1"/>
                </a:solidFill>
                <a:latin typeface="Tahoma" panose="020B0604030504040204" pitchFamily="34" charset="0"/>
                <a:ea typeface="+mn-ea"/>
                <a:cs typeface="+mn-cs"/>
              </a:rPr>
              <a:t>비즈니스 연속성을 넘어 데이터 활용으로 비즈니스를 가속화하고 혁신을 추구합니다.</a:t>
            </a:r>
          </a:p>
          <a:p>
            <a:r>
              <a:rPr lang="ko-KR" altLang="ko-KR" sz="900" cap="all" baseline="0" dirty="0">
                <a:solidFill>
                  <a:schemeClr val="tx1"/>
                </a:solidFill>
                <a:latin typeface="Tahoma" panose="020B0604030504040204" pitchFamily="34" charset="0"/>
                <a:ea typeface="+mn-ea"/>
                <a:cs typeface="+mn-cs"/>
              </a:rPr>
              <a:t>수천 명의 고객을 통해 </a:t>
            </a:r>
            <a:r>
              <a:rPr lang="ko-KR" altLang="en-US" sz="900" cap="all" baseline="0" dirty="0">
                <a:solidFill>
                  <a:schemeClr val="tx1"/>
                </a:solidFill>
                <a:latin typeface="Tahoma" panose="020B0604030504040204" pitchFamily="34" charset="0"/>
                <a:ea typeface="+mn-ea"/>
                <a:cs typeface="+mn-cs"/>
              </a:rPr>
              <a:t>빔이 지능형 데이터 관리를 주도하는 입증된 방법론임이 </a:t>
            </a:r>
            <a:r>
              <a:rPr lang="ko-KR" altLang="ko-KR" sz="900" cap="all" baseline="0" dirty="0">
                <a:solidFill>
                  <a:schemeClr val="tx1"/>
                </a:solidFill>
                <a:latin typeface="Tahoma" panose="020B0604030504040204" pitchFamily="34" charset="0"/>
                <a:ea typeface="+mn-ea"/>
                <a:cs typeface="+mn-cs"/>
              </a:rPr>
              <a:t>입증되었습니다.</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462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mn-lt"/>
                <a:ea typeface="+mn-ea"/>
                <a:cs typeface="+mn-cs"/>
              </a:rPr>
              <a:t>Our single platform brings together all your data in one place, so you can put it to work.  Built in intelligence enables actional insights to respond to any unexpected event.  It’s scalable architecture grows as you do – no hardware or software limitations.  And we provide a 100% verified guarantee giving you peace of mind.  No more hoping that the recovery will work – know that it will.</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307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ko-KR" altLang="en-US" sz="900" b="0" i="0" kern="1200" dirty="0">
                <a:solidFill>
                  <a:schemeClr val="tx1"/>
                </a:solidFill>
                <a:latin typeface="Tahoma" panose="020B0604030504040204" pitchFamily="34" charset="0"/>
                <a:ea typeface="+mn-ea"/>
                <a:cs typeface="+mn-cs"/>
              </a:rPr>
              <a:t>빔은 소프트웨어로 소프트웨어 기반의 백업</a:t>
            </a:r>
            <a:r>
              <a:rPr lang="en-US" altLang="ko-KR" sz="900" b="0" i="0" kern="1200" dirty="0">
                <a:solidFill>
                  <a:schemeClr val="tx1"/>
                </a:solidFill>
                <a:latin typeface="Tahoma" panose="020B0604030504040204" pitchFamily="34" charset="0"/>
                <a:ea typeface="+mn-ea"/>
                <a:cs typeface="+mn-cs"/>
              </a:rPr>
              <a:t>, </a:t>
            </a:r>
            <a:r>
              <a:rPr lang="ko-KR" altLang="en-US" sz="900" b="0" i="0" kern="1200" dirty="0">
                <a:solidFill>
                  <a:schemeClr val="tx1"/>
                </a:solidFill>
                <a:latin typeface="Tahoma" panose="020B0604030504040204" pitchFamily="34" charset="0"/>
                <a:ea typeface="+mn-ea"/>
                <a:cs typeface="+mn-cs"/>
              </a:rPr>
              <a:t>복구</a:t>
            </a:r>
            <a:r>
              <a:rPr lang="en-US" altLang="ko-KR" sz="900" b="0" i="0" kern="1200" dirty="0">
                <a:solidFill>
                  <a:schemeClr val="tx1"/>
                </a:solidFill>
                <a:latin typeface="Tahoma" panose="020B0604030504040204" pitchFamily="34" charset="0"/>
                <a:ea typeface="+mn-ea"/>
                <a:cs typeface="+mn-cs"/>
              </a:rPr>
              <a:t>, </a:t>
            </a:r>
            <a:r>
              <a:rPr lang="ko-KR" altLang="en-US" sz="900" b="0" i="0" kern="1200" dirty="0">
                <a:solidFill>
                  <a:schemeClr val="tx1"/>
                </a:solidFill>
                <a:latin typeface="Tahoma" panose="020B0604030504040204" pitchFamily="34" charset="0"/>
                <a:ea typeface="+mn-ea"/>
                <a:cs typeface="+mn-cs"/>
              </a:rPr>
              <a:t>복제 및 </a:t>
            </a:r>
            <a:r>
              <a:rPr lang="en-US" altLang="ko-KR" sz="900" b="0" i="0" kern="1200" dirty="0">
                <a:solidFill>
                  <a:schemeClr val="tx1"/>
                </a:solidFill>
                <a:latin typeface="Tahoma" panose="020B0604030504040204" pitchFamily="34" charset="0"/>
                <a:ea typeface="+mn-ea"/>
                <a:cs typeface="+mn-cs"/>
              </a:rPr>
              <a:t>VPN, WAS </a:t>
            </a:r>
            <a:r>
              <a:rPr lang="ko-KR" altLang="en-US" sz="900" b="0" i="0" kern="1200" dirty="0" err="1">
                <a:solidFill>
                  <a:schemeClr val="tx1"/>
                </a:solidFill>
                <a:latin typeface="Tahoma" panose="020B0604030504040204" pitchFamily="34" charset="0"/>
                <a:ea typeface="+mn-ea"/>
                <a:cs typeface="+mn-cs"/>
              </a:rPr>
              <a:t>엑셀레이터</a:t>
            </a:r>
            <a:r>
              <a:rPr lang="ko-KR" altLang="en-US" sz="900" b="0" i="0" kern="1200" dirty="0">
                <a:solidFill>
                  <a:schemeClr val="tx1"/>
                </a:solidFill>
                <a:latin typeface="Tahoma" panose="020B0604030504040204" pitchFamily="34" charset="0"/>
                <a:ea typeface="+mn-ea"/>
                <a:cs typeface="+mn-cs"/>
              </a:rPr>
              <a:t> 등 다양한 기능을 제공합니다</a:t>
            </a:r>
            <a:r>
              <a:rPr lang="en-US" altLang="ko-KR" sz="900" b="0" i="0" kern="1200" dirty="0">
                <a:solidFill>
                  <a:schemeClr val="tx1"/>
                </a:solidFill>
                <a:latin typeface="Tahoma" panose="020B0604030504040204" pitchFamily="34" charset="0"/>
                <a:ea typeface="+mn-ea"/>
                <a:cs typeface="+mn-cs"/>
              </a:rPr>
              <a:t>.</a:t>
            </a:r>
          </a:p>
          <a:p>
            <a:pPr rtl="0" fontAlgn="base"/>
            <a:r>
              <a:rPr lang="ko-KR" altLang="en-US" sz="900" b="0" i="0" kern="1200" dirty="0">
                <a:solidFill>
                  <a:schemeClr val="tx1"/>
                </a:solidFill>
                <a:latin typeface="Tahoma" panose="020B0604030504040204" pitchFamily="34" charset="0"/>
                <a:ea typeface="+mn-ea"/>
                <a:cs typeface="+mn-cs"/>
              </a:rPr>
              <a:t>타사 </a:t>
            </a:r>
            <a:r>
              <a:rPr lang="ko-KR" altLang="en-US" sz="900" b="0" i="0" kern="1200" dirty="0" err="1">
                <a:solidFill>
                  <a:schemeClr val="tx1"/>
                </a:solidFill>
                <a:latin typeface="Tahoma" panose="020B0604030504040204" pitchFamily="34" charset="0"/>
                <a:ea typeface="+mn-ea"/>
                <a:cs typeface="+mn-cs"/>
              </a:rPr>
              <a:t>어플라이언스의</a:t>
            </a:r>
            <a:r>
              <a:rPr lang="ko-KR" altLang="en-US" sz="900" b="0" i="0" kern="1200" dirty="0">
                <a:solidFill>
                  <a:schemeClr val="tx1"/>
                </a:solidFill>
                <a:latin typeface="Tahoma" panose="020B0604030504040204" pitchFamily="34" charset="0"/>
                <a:ea typeface="+mn-ea"/>
                <a:cs typeface="+mn-cs"/>
              </a:rPr>
              <a:t> 경우 증설 시 항상 동일 제조사의 제품만 구매해야 하지만 빔은 하드웨어에 비종속적으로 고객이 가지고 있는 하드웨어들 재사용 및 비용 절감을 할 수 있습니다</a:t>
            </a:r>
            <a:r>
              <a:rPr lang="en-US" altLang="ko-KR" sz="900" b="0" i="0" kern="1200" dirty="0">
                <a:solidFill>
                  <a:schemeClr val="tx1"/>
                </a:solidFill>
                <a:latin typeface="Tahoma" panose="020B0604030504040204" pitchFamily="34" charset="0"/>
                <a:ea typeface="+mn-ea"/>
                <a:cs typeface="+mn-cs"/>
              </a:rPr>
              <a:t>.</a:t>
            </a:r>
          </a:p>
          <a:p>
            <a:pPr rtl="0" fontAlgn="base"/>
            <a:r>
              <a:rPr lang="ko-KR" altLang="en-US" sz="900" b="0" i="0" kern="1200" dirty="0">
                <a:solidFill>
                  <a:schemeClr val="tx1"/>
                </a:solidFill>
                <a:latin typeface="Tahoma" panose="020B0604030504040204" pitchFamily="34" charset="0"/>
                <a:ea typeface="+mn-ea"/>
                <a:cs typeface="+mn-cs"/>
              </a:rPr>
              <a:t>국내에서 많은 대기업들이 클라우드 전환을 추진 중이며 준비 중입니다</a:t>
            </a:r>
            <a:r>
              <a:rPr lang="en-US" altLang="ko-KR" sz="900" b="0" i="0" kern="1200" dirty="0">
                <a:solidFill>
                  <a:schemeClr val="tx1"/>
                </a:solidFill>
                <a:latin typeface="Tahoma" panose="020B0604030504040204" pitchFamily="34" charset="0"/>
                <a:ea typeface="+mn-ea"/>
                <a:cs typeface="+mn-cs"/>
              </a:rPr>
              <a:t>. </a:t>
            </a:r>
            <a:r>
              <a:rPr lang="ko-KR" altLang="en-US" sz="900" b="0" i="0" kern="1200" dirty="0">
                <a:solidFill>
                  <a:schemeClr val="tx1"/>
                </a:solidFill>
                <a:latin typeface="Tahoma" panose="020B0604030504040204" pitchFamily="34" charset="0"/>
                <a:ea typeface="+mn-ea"/>
                <a:cs typeface="+mn-cs"/>
              </a:rPr>
              <a:t>빔은 클라우드 전환 시 마이그레이션 기능과 클라우드 전환 후에도 동일한 기능을 클라우드 상에서도 이용할 수 있습니다</a:t>
            </a:r>
            <a:r>
              <a:rPr lang="en-US" altLang="ko-KR" sz="900" b="0" i="0" kern="1200" dirty="0">
                <a:solidFill>
                  <a:schemeClr val="tx1"/>
                </a:solidFill>
                <a:latin typeface="Tahoma" panose="020B0604030504040204" pitchFamily="34" charset="0"/>
                <a:ea typeface="+mn-ea"/>
                <a:cs typeface="+mn-cs"/>
              </a:rPr>
              <a:t>.</a:t>
            </a:r>
            <a:endParaRPr lang="ko-KR" altLang="ko-KR" sz="900" b="0" i="0" kern="1200" dirty="0">
              <a:solidFill>
                <a:schemeClr val="tx1"/>
              </a:solidFill>
              <a:latin typeface="Tahoma" panose="020B0604030504040204" pitchFamily="34" charset="0"/>
              <a:ea typeface="+mn-ea"/>
              <a:cs typeface="+mn-cs"/>
            </a:endParaRPr>
          </a:p>
          <a:p>
            <a:pPr marL="0" indent="0">
              <a:buFont typeface="Arial" panose="020B0604020202020204" pitchFamily="34" charset="0"/>
              <a:buNone/>
            </a:pPr>
            <a:endParaRPr lang="en-US" altLang="ko-KR" dirty="0"/>
          </a:p>
          <a:p>
            <a:pPr marL="0" indent="0">
              <a:buFont typeface="Arial" panose="020B0604020202020204" pitchFamily="34" charset="0"/>
              <a:buNone/>
            </a:pPr>
            <a:endParaRPr lang="en-US" altLang="ko-KR"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736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손쉽게 가상화 및 클라우드로 이식 가능한 데이터 형식으로 백업을 수행합니다</a:t>
            </a:r>
            <a:r>
              <a:rPr lang="en-US" altLang="ko-KR" dirty="0"/>
              <a:t>.</a:t>
            </a:r>
          </a:p>
          <a:p>
            <a:pPr marL="171450" indent="-171450">
              <a:buFont typeface="Arial" panose="020B0604020202020204" pitchFamily="34" charset="0"/>
              <a:buChar char="•"/>
            </a:pPr>
            <a:r>
              <a:rPr lang="ko-KR" altLang="en-US" dirty="0"/>
              <a:t>백업 시에도 데이터 무결성을 유지하기 위해 검증 작업을 수행하며</a:t>
            </a:r>
            <a:r>
              <a:rPr lang="en-US" altLang="ko-KR" dirty="0"/>
              <a:t>, </a:t>
            </a:r>
            <a:r>
              <a:rPr lang="ko-KR" altLang="en-US" dirty="0"/>
              <a:t>복구 시에도 수분 이내에 데이터 검증하는 기능을 제공합니다</a:t>
            </a:r>
            <a:r>
              <a:rPr lang="en-US" altLang="ko-KR" dirty="0"/>
              <a:t>.</a:t>
            </a:r>
          </a:p>
          <a:p>
            <a:pPr marL="171450" indent="-171450">
              <a:buFont typeface="Arial" panose="020B0604020202020204" pitchFamily="34" charset="0"/>
              <a:buChar char="•"/>
            </a:pPr>
            <a:r>
              <a:rPr lang="ko-KR" altLang="en-US" dirty="0"/>
              <a:t>천명 이상의 개발자 및 기술 지원 엔지니어를 통해 빠르게 문제를 해결합니다</a:t>
            </a:r>
            <a:r>
              <a:rPr lang="en-US" altLang="ko-KR" dirty="0"/>
              <a:t>.</a:t>
            </a:r>
          </a:p>
          <a:p>
            <a:pPr marL="171450" indent="-171450">
              <a:buFont typeface="Arial" panose="020B0604020202020204" pitchFamily="34" charset="0"/>
              <a:buChar char="•"/>
            </a:pPr>
            <a:r>
              <a:rPr lang="ko-KR" altLang="en-US" dirty="0"/>
              <a:t>고객이 가지고 있는 데이터에 대한 다양한 분석 기능을 제공합니다</a:t>
            </a:r>
            <a:r>
              <a:rPr lang="en-US" altLang="ko-KR" dirty="0"/>
              <a:t>.</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7007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손쉽게 가상화 및 클라우드로 이식 가능한 데이터 형식으로 백업을 수행합니다</a:t>
            </a:r>
            <a:r>
              <a:rPr lang="en-US" altLang="ko-KR" dirty="0"/>
              <a:t>.</a:t>
            </a:r>
          </a:p>
          <a:p>
            <a:pPr marL="171450" indent="-171450">
              <a:buFont typeface="Arial" panose="020B0604020202020204" pitchFamily="34" charset="0"/>
              <a:buChar char="•"/>
            </a:pPr>
            <a:r>
              <a:rPr lang="ko-KR" altLang="en-US" dirty="0"/>
              <a:t>백업 시에도 데이터 무결성을 유지하기 위해 검증 작업을 수행하며</a:t>
            </a:r>
            <a:r>
              <a:rPr lang="en-US" altLang="ko-KR" dirty="0"/>
              <a:t>, </a:t>
            </a:r>
            <a:r>
              <a:rPr lang="ko-KR" altLang="en-US" dirty="0"/>
              <a:t>복구 시에도 수분 이내에 데이터 검증하는 기능을 제공합니다</a:t>
            </a:r>
            <a:r>
              <a:rPr lang="en-US" altLang="ko-KR" dirty="0"/>
              <a:t>.</a:t>
            </a:r>
          </a:p>
          <a:p>
            <a:pPr marL="171450" indent="-171450">
              <a:buFont typeface="Arial" panose="020B0604020202020204" pitchFamily="34" charset="0"/>
              <a:buChar char="•"/>
            </a:pPr>
            <a:r>
              <a:rPr lang="ko-KR" altLang="en-US" dirty="0"/>
              <a:t>천명 이상의 개발자 및 기술 지원 엔지니어를 통해 빠르게 문제를 해결합니다</a:t>
            </a:r>
            <a:r>
              <a:rPr lang="en-US" altLang="ko-KR" dirty="0"/>
              <a:t>.</a:t>
            </a:r>
          </a:p>
          <a:p>
            <a:pPr marL="171450" indent="-171450">
              <a:buFont typeface="Arial" panose="020B0604020202020204" pitchFamily="34" charset="0"/>
              <a:buChar char="•"/>
            </a:pPr>
            <a:r>
              <a:rPr lang="ko-KR" altLang="en-US" dirty="0"/>
              <a:t>고객이 가지고 있는 데이터에 대한 다양한 분석 기능을 제공합니다</a:t>
            </a:r>
            <a:r>
              <a:rPr lang="en-US" altLang="ko-KR" dirty="0"/>
              <a:t>.</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925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손쉽게 가상화 및 클라우드로 이식 가능한 데이터 형식으로 백업을 수행합니다</a:t>
            </a:r>
            <a:r>
              <a:rPr lang="en-US" altLang="ko-KR" dirty="0"/>
              <a:t>.</a:t>
            </a:r>
          </a:p>
          <a:p>
            <a:pPr marL="171450" indent="-171450">
              <a:buFont typeface="Arial" panose="020B0604020202020204" pitchFamily="34" charset="0"/>
              <a:buChar char="•"/>
            </a:pPr>
            <a:r>
              <a:rPr lang="ko-KR" altLang="en-US" dirty="0"/>
              <a:t>백업 시에도 데이터 무결성을 유지하기 위해 검증 작업을 수행하며</a:t>
            </a:r>
            <a:r>
              <a:rPr lang="en-US" altLang="ko-KR" dirty="0"/>
              <a:t>, </a:t>
            </a:r>
            <a:r>
              <a:rPr lang="ko-KR" altLang="en-US" dirty="0"/>
              <a:t>복구 시에도 수분 이내에 데이터 검증하는 기능을 제공합니다</a:t>
            </a:r>
            <a:r>
              <a:rPr lang="en-US" altLang="ko-KR" dirty="0"/>
              <a:t>.</a:t>
            </a:r>
          </a:p>
          <a:p>
            <a:pPr marL="171450" indent="-171450">
              <a:buFont typeface="Arial" panose="020B0604020202020204" pitchFamily="34" charset="0"/>
              <a:buChar char="•"/>
            </a:pPr>
            <a:r>
              <a:rPr lang="ko-KR" altLang="en-US" dirty="0"/>
              <a:t>천명 이상의 개발자 및 기술 지원 엔지니어를 통해 빠르게 문제를 해결합니다</a:t>
            </a:r>
            <a:r>
              <a:rPr lang="en-US" altLang="ko-KR" dirty="0"/>
              <a:t>.</a:t>
            </a:r>
          </a:p>
          <a:p>
            <a:pPr marL="171450" indent="-171450">
              <a:buFont typeface="Arial" panose="020B0604020202020204" pitchFamily="34" charset="0"/>
              <a:buChar char="•"/>
            </a:pPr>
            <a:r>
              <a:rPr lang="ko-KR" altLang="en-US" dirty="0"/>
              <a:t>고객이 가지고 있는 데이터에 대한 다양한 분석 기능을 제공합니다</a:t>
            </a:r>
            <a:r>
              <a:rPr lang="en-US" altLang="ko-KR" dirty="0"/>
              <a:t>.</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957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28</a:t>
            </a:fld>
            <a:endParaRPr lang="en-NL"/>
          </a:p>
        </p:txBody>
      </p:sp>
    </p:spTree>
    <p:extLst>
      <p:ext uri="{BB962C8B-B14F-4D97-AF65-F5344CB8AC3E}">
        <p14:creationId xmlns:p14="http://schemas.microsoft.com/office/powerpoint/2010/main" val="677902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noProof="0">
                <a:solidFill>
                  <a:schemeClr val="tx1"/>
                </a:solidFill>
                <a:effectLst/>
                <a:latin typeface="+mn-lt"/>
                <a:ea typeface="+mn-ea"/>
                <a:cs typeface="+mn-cs"/>
              </a:rPr>
              <a:t>Our focus has remained unchanged. Backup is at the core of what we do and we extend this with</a:t>
            </a:r>
          </a:p>
          <a:p>
            <a:pPr marL="171450" lvl="0" indent="-171450">
              <a:buFont typeface="Arial" panose="020B0604020202020204" pitchFamily="34" charset="0"/>
              <a:buChar char="•"/>
            </a:pPr>
            <a:r>
              <a:rPr lang="en-US" sz="900" kern="1200" noProof="0">
                <a:solidFill>
                  <a:schemeClr val="tx1"/>
                </a:solidFill>
                <a:effectLst/>
                <a:latin typeface="+mn-lt"/>
                <a:ea typeface="+mn-ea"/>
                <a:cs typeface="+mn-cs"/>
              </a:rPr>
              <a:t>Visibility across Physical, Virtual, Cloud and SaaS</a:t>
            </a:r>
          </a:p>
          <a:p>
            <a:pPr marL="171450" lvl="0" indent="-171450">
              <a:buFont typeface="Arial" panose="020B0604020202020204" pitchFamily="34" charset="0"/>
              <a:buChar char="•"/>
            </a:pPr>
            <a:r>
              <a:rPr lang="en-US" sz="900" kern="1200" noProof="0">
                <a:solidFill>
                  <a:schemeClr val="tx1"/>
                </a:solidFill>
                <a:effectLst/>
                <a:latin typeface="+mn-lt"/>
                <a:ea typeface="+mn-ea"/>
                <a:cs typeface="+mn-cs"/>
              </a:rPr>
              <a:t>Orchestration of availability, agility, and acceleration across infrastructures and workloads</a:t>
            </a:r>
          </a:p>
          <a:p>
            <a:pPr marL="171450" lvl="0" indent="-171450">
              <a:buFont typeface="Arial" panose="020B0604020202020204" pitchFamily="34" charset="0"/>
              <a:buChar char="•"/>
            </a:pPr>
            <a:r>
              <a:rPr lang="en-US" sz="900" kern="1200" noProof="0">
                <a:solidFill>
                  <a:schemeClr val="tx1"/>
                </a:solidFill>
                <a:effectLst/>
                <a:latin typeface="+mn-lt"/>
                <a:ea typeface="+mn-ea"/>
                <a:cs typeface="+mn-cs"/>
              </a:rPr>
              <a:t>Monitoring and intelligent analysis of data and the systems utilizing it.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tx1"/>
                </a:solidFill>
                <a:effectLst/>
                <a:latin typeface="+mn-lt"/>
                <a:ea typeface="+mn-ea"/>
                <a:cs typeface="+mn-cs"/>
              </a:rPr>
              <a:t>Integrations and interfaces across a large ecosystem of partners.</a:t>
            </a:r>
          </a:p>
          <a:p>
            <a:pPr marL="171450" lvl="0" indent="-171450">
              <a:buFont typeface="Arial" panose="020B0604020202020204" pitchFamily="34" charset="0"/>
              <a:buChar char="•"/>
            </a:pPr>
            <a:endParaRPr lang="en-US" sz="900" kern="1200" noProof="0">
              <a:solidFill>
                <a:schemeClr val="tx1"/>
              </a:solidFill>
              <a:effectLst/>
              <a:latin typeface="+mn-lt"/>
              <a:ea typeface="+mn-ea"/>
              <a:cs typeface="+mn-cs"/>
            </a:endParaRPr>
          </a:p>
          <a:p>
            <a:endParaRPr lang="en-US" sz="900" kern="1200" noProof="0">
              <a:solidFill>
                <a:schemeClr val="tx1"/>
              </a:solidFill>
              <a:effectLst/>
              <a:latin typeface="+mn-lt"/>
              <a:ea typeface="+mn-ea"/>
              <a:cs typeface="+mn-cs"/>
            </a:endParaRPr>
          </a:p>
          <a:p>
            <a:pPr marL="171450" indent="-171450">
              <a:buFont typeface="Arial" panose="020B0604020202020204" pitchFamily="34" charset="0"/>
              <a:buChar char="•"/>
            </a:pPr>
            <a:endParaRPr lang="en-US" sz="900" b="0" i="0" u="none" strike="noStrike" kern="1200" cap="all" baseline="0" noProof="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391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noProof="0">
                <a:solidFill>
                  <a:schemeClr val="tx1"/>
                </a:solidFill>
                <a:effectLst/>
                <a:latin typeface="+mn-lt"/>
                <a:ea typeface="+mn-ea"/>
                <a:cs typeface="+mn-cs"/>
              </a:rPr>
              <a:t>The Veeam Availability Platform is the complete solution to help our customers evolve the way they manage data from policy-based to behavior-based to make it smarter and self-governing, and to ensure it’s available across any application and any cloud infrastructure. It helps customers on the journey to, not only improving and modernizing their availability practice but to achieving improved data management to support better business outcomes. </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13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66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 1 </a:t>
            </a:r>
            <a:r>
              <a:rPr lang="ko-KR" altLang="en-US" dirty="0"/>
              <a:t>백업 솔루션을 기반으로 하는 </a:t>
            </a:r>
            <a:r>
              <a:rPr lang="en-US" altLang="ko-KR" dirty="0"/>
              <a:t>Veeam</a:t>
            </a:r>
            <a:r>
              <a:rPr lang="ko-KR" altLang="en-US" dirty="0"/>
              <a:t>의 클라우드 데이터 관리 플랫폼은 핵심 백업 및 복구 기능을 자동화하여 클라우드</a:t>
            </a:r>
            <a:r>
              <a:rPr lang="en-US" altLang="ko-KR" dirty="0"/>
              <a:t>, </a:t>
            </a:r>
            <a:r>
              <a:rPr lang="ko-KR" altLang="en-US" dirty="0"/>
              <a:t>가상 및 물리적 환경에서 지능적인 데이터 오케스트레이션</a:t>
            </a:r>
            <a:r>
              <a:rPr lang="en-US" altLang="ko-KR" dirty="0"/>
              <a:t>, </a:t>
            </a:r>
            <a:r>
              <a:rPr lang="ko-KR" altLang="en-US" dirty="0"/>
              <a:t>거버넌스 및 보안을 강화를 가능하게 하여 비즈니스 민첩성을 가속화하도록 설계되었습니다</a:t>
            </a:r>
          </a:p>
          <a:p>
            <a:endParaRPr lang="ko-KR" altLang="en-US" dirty="0"/>
          </a:p>
          <a:p>
            <a:r>
              <a:rPr lang="en-US" altLang="ko-KR" dirty="0"/>
              <a:t>Veeam Cloud Data Management Platform</a:t>
            </a:r>
            <a:r>
              <a:rPr lang="ko-KR" altLang="en-US" dirty="0"/>
              <a:t>은 백업 및 복구를 단순화하고 </a:t>
            </a:r>
            <a:r>
              <a:rPr lang="en-US" altLang="ko-KR" dirty="0"/>
              <a:t>IT </a:t>
            </a:r>
            <a:r>
              <a:rPr lang="ko-KR" altLang="en-US" dirty="0"/>
              <a:t>조직이 손쉽게 데이터를 관리하고</a:t>
            </a:r>
            <a:r>
              <a:rPr lang="en-US" altLang="ko-KR" dirty="0"/>
              <a:t>,</a:t>
            </a:r>
            <a:r>
              <a:rPr lang="ko-KR" altLang="en-US" dirty="0"/>
              <a:t> 활용하는 방식을 혁신하는 데 필요한 기반을 제공합니다</a:t>
            </a:r>
            <a:r>
              <a:rPr lang="en-US" altLang="ko-KR" dirty="0"/>
              <a:t>. </a:t>
            </a:r>
            <a:r>
              <a:rPr lang="ko-KR" altLang="en-US" dirty="0"/>
              <a:t>다음을 포함하여 오늘날의 데이터 중심 환경에 필요한 핵심 기능을 제공합니다</a:t>
            </a:r>
            <a:r>
              <a:rPr lang="en-US" altLang="ko-KR" dirty="0"/>
              <a:t>.</a:t>
            </a:r>
          </a:p>
          <a:p>
            <a:r>
              <a:rPr lang="ko-KR" altLang="en-US" b="1" dirty="0"/>
              <a:t>백업 및 복구 </a:t>
            </a:r>
            <a:r>
              <a:rPr lang="en-US" altLang="ko-KR" dirty="0"/>
              <a:t>: </a:t>
            </a:r>
          </a:p>
          <a:p>
            <a:pPr marL="171450" indent="-171450">
              <a:buFont typeface="Arial" panose="020B0604020202020204" pitchFamily="34" charset="0"/>
              <a:buChar char="•"/>
            </a:pPr>
            <a:r>
              <a:rPr lang="ko-KR" altLang="en-US" dirty="0"/>
              <a:t>어플리케이션 자동 인식 기능을 갖춘 사용하기 쉽고 안정적인 소프트웨어 정의 솔루션으로 모든 중요 자산의 세밀하고 검증된 백업 및 복구를 보장합니다</a:t>
            </a:r>
            <a:r>
              <a:rPr lang="en-US" altLang="ko-KR" dirty="0"/>
              <a:t>. </a:t>
            </a:r>
            <a:r>
              <a:rPr lang="ko-KR" altLang="en-US" dirty="0"/>
              <a:t>고객은 항상 시스템 장애</a:t>
            </a:r>
            <a:r>
              <a:rPr lang="en-US" altLang="ko-KR" dirty="0"/>
              <a:t>, </a:t>
            </a:r>
            <a:r>
              <a:rPr lang="ko-KR" altLang="en-US" dirty="0"/>
              <a:t>정전</a:t>
            </a:r>
            <a:r>
              <a:rPr lang="en-US" altLang="ko-KR" dirty="0"/>
              <a:t>, </a:t>
            </a:r>
            <a:r>
              <a:rPr lang="ko-KR" altLang="en-US" dirty="0"/>
              <a:t>사이버 공격 또는 기타 </a:t>
            </a:r>
            <a:r>
              <a:rPr lang="en-US" altLang="ko-KR" dirty="0"/>
              <a:t>IT </a:t>
            </a:r>
            <a:r>
              <a:rPr lang="ko-KR" altLang="en-US" dirty="0"/>
              <a:t>위기로부터 신속하게 복구 할 수 있습니다</a:t>
            </a:r>
            <a:r>
              <a:rPr lang="en-US" altLang="ko-KR" dirty="0"/>
              <a:t>.</a:t>
            </a:r>
          </a:p>
          <a:p>
            <a:r>
              <a:rPr lang="ko-KR" altLang="en-US" b="1" dirty="0"/>
              <a:t>클라우드 이동성 </a:t>
            </a:r>
            <a:r>
              <a:rPr lang="en-US" altLang="ko-KR" dirty="0"/>
              <a:t>: </a:t>
            </a:r>
          </a:p>
          <a:p>
            <a:pPr marL="171450" indent="-171450">
              <a:buFont typeface="Arial" panose="020B0604020202020204" pitchFamily="34" charset="0"/>
              <a:buChar char="•"/>
            </a:pPr>
            <a:r>
              <a:rPr lang="ko-KR" altLang="en-US" dirty="0"/>
              <a:t>스케일 클라우드 스토리지 옵션을 사용하여 데이터를 최상의 상태로 저장 및 보관하는 방법에 대한 직관적인 지침을 비롯하여 모든 클라우드 또는 플랫폼에서 워크로드를 보호</a:t>
            </a:r>
            <a:r>
              <a:rPr lang="en-US" altLang="ko-KR" dirty="0"/>
              <a:t>, </a:t>
            </a:r>
            <a:r>
              <a:rPr lang="ko-KR" altLang="en-US" dirty="0"/>
              <a:t>복원 및 마이그레이션합니다</a:t>
            </a:r>
            <a:r>
              <a:rPr lang="en-US" altLang="ko-KR" dirty="0"/>
              <a:t>.</a:t>
            </a:r>
          </a:p>
          <a:p>
            <a:r>
              <a:rPr lang="ko-KR" altLang="en-US" b="1" dirty="0"/>
              <a:t>모니터링 및 분석 </a:t>
            </a:r>
            <a:r>
              <a:rPr lang="en-US" altLang="ko-KR" dirty="0"/>
              <a:t>: </a:t>
            </a:r>
          </a:p>
          <a:p>
            <a:pPr marL="171450" indent="-171450">
              <a:buFont typeface="Arial" panose="020B0604020202020204" pitchFamily="34" charset="0"/>
              <a:buChar char="•"/>
            </a:pPr>
            <a:r>
              <a:rPr lang="en-US" altLang="ko-KR" dirty="0"/>
              <a:t>AI </a:t>
            </a:r>
            <a:r>
              <a:rPr lang="ko-KR" altLang="en-US" dirty="0"/>
              <a:t>기반 모니터링 및 진단을 사용하여 중요한 백업 및 </a:t>
            </a:r>
            <a:r>
              <a:rPr lang="en-US" altLang="ko-KR" dirty="0"/>
              <a:t>DR </a:t>
            </a:r>
            <a:r>
              <a:rPr lang="ko-KR" altLang="en-US" dirty="0"/>
              <a:t>프로세스에 대한 예기치 않은 문제를 모니터링</a:t>
            </a:r>
            <a:r>
              <a:rPr lang="en-US" altLang="ko-KR" dirty="0"/>
              <a:t>, </a:t>
            </a:r>
            <a:r>
              <a:rPr lang="ko-KR" altLang="en-US" dirty="0"/>
              <a:t>진단 및 치료합니다</a:t>
            </a:r>
            <a:r>
              <a:rPr lang="en-US" altLang="ko-KR" dirty="0"/>
              <a:t>.</a:t>
            </a:r>
          </a:p>
          <a:p>
            <a:r>
              <a:rPr lang="ko-KR" altLang="en-US" b="1" dirty="0"/>
              <a:t>자동화</a:t>
            </a:r>
            <a:r>
              <a:rPr lang="ko-KR" altLang="en-US" dirty="0"/>
              <a:t> </a:t>
            </a:r>
            <a:r>
              <a:rPr lang="en-US" altLang="ko-KR" dirty="0"/>
              <a:t>: </a:t>
            </a:r>
          </a:p>
          <a:p>
            <a:pPr marL="171450" indent="-171450">
              <a:buFont typeface="Arial" panose="020B0604020202020204" pitchFamily="34" charset="0"/>
              <a:buChar char="•"/>
            </a:pPr>
            <a:r>
              <a:rPr lang="ko-KR" altLang="en-US" dirty="0"/>
              <a:t>잘 관리된 데이터를 활용하여 비즈니스 가치를 높이십시오</a:t>
            </a:r>
            <a:r>
              <a:rPr lang="en-US" altLang="ko-KR" dirty="0"/>
              <a:t>. BCDR </a:t>
            </a:r>
            <a:r>
              <a:rPr lang="ko-KR" altLang="en-US" dirty="0"/>
              <a:t>작업을 테스트하고 조정하여 모든 이벤트에서 복구 할 수 있습니다</a:t>
            </a:r>
            <a:r>
              <a:rPr lang="en-US" altLang="ko-KR" dirty="0"/>
              <a:t>. </a:t>
            </a:r>
            <a:r>
              <a:rPr lang="ko-KR" altLang="en-US" dirty="0"/>
              <a:t>마이그레이션 및 </a:t>
            </a:r>
            <a:r>
              <a:rPr lang="en-US" altLang="ko-KR" dirty="0"/>
              <a:t>DevOps </a:t>
            </a:r>
            <a:r>
              <a:rPr lang="ko-KR" altLang="en-US" dirty="0"/>
              <a:t>기능을 통합하여 데이터 재사용을 통해 모든 플랫폼에서 앱의 개발 및 배포를 가속화 할 수 있습니다</a:t>
            </a:r>
            <a:r>
              <a:rPr lang="en-US" altLang="ko-KR" dirty="0"/>
              <a:t>.</a:t>
            </a:r>
          </a:p>
          <a:p>
            <a:r>
              <a:rPr lang="ko-KR" altLang="en-US" b="1" dirty="0"/>
              <a:t>거버넌스 및 규정 준수 </a:t>
            </a:r>
            <a:r>
              <a:rPr lang="en-US" altLang="ko-KR" dirty="0"/>
              <a:t>:</a:t>
            </a:r>
          </a:p>
          <a:p>
            <a:pPr marL="171450" indent="-171450">
              <a:buFont typeface="Arial" panose="020B0604020202020204" pitchFamily="34" charset="0"/>
              <a:buChar char="•"/>
            </a:pPr>
            <a:r>
              <a:rPr lang="ko-KR" altLang="en-US" dirty="0"/>
              <a:t>프로덕션 시스템 또는 비용 증가에 영향을 주지 않으면서 배포하기 전에 응용 프로그램 보안</a:t>
            </a:r>
            <a:r>
              <a:rPr lang="en-US" altLang="ko-KR" dirty="0"/>
              <a:t>, </a:t>
            </a:r>
            <a:r>
              <a:rPr lang="ko-KR" altLang="en-US" dirty="0"/>
              <a:t>규정 준수 및 개인 정보 요구 사항을 확인하십시오</a:t>
            </a:r>
            <a:r>
              <a:rPr lang="en-US" altLang="ko-KR" dirty="0"/>
              <a:t>.</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643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a:solidFill>
                  <a:schemeClr val="tx1"/>
                </a:solidFill>
                <a:effectLst/>
                <a:latin typeface="+mn-lt"/>
                <a:ea typeface="+mn-ea"/>
                <a:cs typeface="+mn-cs"/>
              </a:rPr>
              <a:t>Veeam launched its first release of Veeam Backup &amp; Replication, a powerful and easy-to-use backup application that revolutionized virtual server backup.  Within a few years, and with industry-leading innovations introduced in each release, Veeam Backup &amp; Replication became the leader in the industry.  </a:t>
            </a:r>
          </a:p>
          <a:p>
            <a:r>
              <a:rPr lang="en-US" sz="900" b="0" kern="1200">
                <a:solidFill>
                  <a:schemeClr val="tx1"/>
                </a:solidFill>
                <a:effectLst/>
                <a:latin typeface="+mn-lt"/>
                <a:ea typeface="+mn-ea"/>
                <a:cs typeface="+mn-cs"/>
              </a:rPr>
              <a:t> </a:t>
            </a:r>
          </a:p>
          <a:p>
            <a:r>
              <a:rPr lang="en-US" sz="900" b="0" kern="1200">
                <a:solidFill>
                  <a:schemeClr val="tx1"/>
                </a:solidFill>
                <a:effectLst/>
                <a:latin typeface="+mn-lt"/>
                <a:ea typeface="+mn-ea"/>
                <a:cs typeface="+mn-cs"/>
              </a:rPr>
              <a:t>Adding the infrastructure monitoring capabilities of Veeam ONE brings complete visibility for your backup infra across your entire IT environment.  The resulting combination of Veeam Backup &amp; Replication and Veeam ONE comprise Veeam Availability Suite – Veeam’s leading product offering.</a:t>
            </a:r>
          </a:p>
          <a:p>
            <a:r>
              <a:rPr lang="en-US" sz="900" b="0" kern="1200">
                <a:solidFill>
                  <a:schemeClr val="tx1"/>
                </a:solidFill>
                <a:effectLst/>
                <a:latin typeface="+mn-lt"/>
                <a:ea typeface="+mn-ea"/>
                <a:cs typeface="+mn-cs"/>
              </a:rPr>
              <a:t> </a:t>
            </a:r>
          </a:p>
          <a:p>
            <a:r>
              <a:rPr lang="en-US" sz="900" b="0" kern="1200">
                <a:solidFill>
                  <a:schemeClr val="tx1"/>
                </a:solidFill>
                <a:effectLst/>
                <a:latin typeface="+mn-lt"/>
                <a:ea typeface="+mn-ea"/>
                <a:cs typeface="+mn-cs"/>
              </a:rPr>
              <a:t>A part of the Veeam Availability Platform, Veeam Backup &amp; Replication provides backup, recovery and replication services, working with cloud, virtual and physical environments. Veeam Backup &amp; Replication also delivers Veeam </a:t>
            </a:r>
            <a:r>
              <a:rPr lang="en-US" sz="900" b="0" kern="1200" err="1">
                <a:solidFill>
                  <a:schemeClr val="tx1"/>
                </a:solidFill>
                <a:effectLst/>
                <a:latin typeface="+mn-lt"/>
                <a:ea typeface="+mn-ea"/>
                <a:cs typeface="+mn-cs"/>
              </a:rPr>
              <a:t>DataLabs</a:t>
            </a:r>
            <a:r>
              <a:rPr lang="en-US" sz="900" b="0" kern="1200">
                <a:solidFill>
                  <a:schemeClr val="tx1"/>
                </a:solidFill>
                <a:effectLst/>
                <a:latin typeface="+mn-lt"/>
                <a:ea typeface="+mn-ea"/>
                <a:cs typeface="+mn-cs"/>
              </a:rPr>
              <a:t> to extend Veeam’s ability to cover use cases in DevOps, DevTest, security, and compliance.  </a:t>
            </a:r>
          </a:p>
          <a:p>
            <a:r>
              <a:rPr lang="en-US" sz="900" b="0" kern="1200">
                <a:solidFill>
                  <a:schemeClr val="tx1"/>
                </a:solidFill>
                <a:effectLst/>
                <a:latin typeface="+mn-lt"/>
                <a:ea typeface="+mn-ea"/>
                <a:cs typeface="+mn-cs"/>
              </a:rPr>
              <a:t>  </a:t>
            </a:r>
          </a:p>
          <a:p>
            <a:r>
              <a:rPr lang="en-US" sz="900" b="0" kern="1200">
                <a:solidFill>
                  <a:schemeClr val="tx1"/>
                </a:solidFill>
                <a:effectLst/>
                <a:latin typeface="+mn-lt"/>
                <a:ea typeface="+mn-ea"/>
                <a:cs typeface="+mn-cs"/>
              </a:rPr>
              <a:t>Recent releases of Veeam Availability Suite added the ability to centrally manage physical server and cloud-based workloads using Veeam Agents and expanded to support object storage for infinite scale, the next release delivers deeper support for file shares, object storage enhancements, ransomware protection, and advanced APIs. Veeam ushers in a new generation of data protection capabilities that increase data availability, portability, and extensibility with NEW Veeam Availability Suite v10.  </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2467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DECK INFO: &lt;Information about this slide&gt;</a:t>
            </a:r>
          </a:p>
          <a:p>
            <a:r>
              <a:rPr lang="en-US" dirty="0"/>
              <a:t>#VERSION: 2019/08/09</a:t>
            </a:r>
          </a:p>
          <a:p>
            <a:r>
              <a:rPr lang="en-US" dirty="0"/>
              <a:t>#EDITS: Moved this slide from VBR to VAS overview and updated logo’s and color scheme.</a:t>
            </a:r>
          </a:p>
          <a:p>
            <a:endParaRPr lang="en-NL" dirty="0"/>
          </a:p>
          <a:p>
            <a:endParaRPr lang="en-NL" dirty="0"/>
          </a:p>
        </p:txBody>
      </p:sp>
      <p:sp>
        <p:nvSpPr>
          <p:cNvPr id="4" name="Slide Number Placeholder 3"/>
          <p:cNvSpPr>
            <a:spLocks noGrp="1"/>
          </p:cNvSpPr>
          <p:nvPr>
            <p:ph type="sldNum" sz="quarter" idx="5"/>
          </p:nvPr>
        </p:nvSpPr>
        <p:spPr/>
        <p:txBody>
          <a:bodyPr/>
          <a:lstStyle/>
          <a:p>
            <a:fld id="{9A3E8696-B10A-46AE-BE47-AC3E5B71628D}" type="slidenum">
              <a:rPr lang="en-NL" smtClean="0"/>
              <a:t>33</a:t>
            </a:fld>
            <a:endParaRPr lang="en-NL"/>
          </a:p>
        </p:txBody>
      </p:sp>
    </p:spTree>
    <p:extLst>
      <p:ext uri="{BB962C8B-B14F-4D97-AF65-F5344CB8AC3E}">
        <p14:creationId xmlns:p14="http://schemas.microsoft.com/office/powerpoint/2010/main" val="628127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ru-RU"/>
          </a:p>
        </p:txBody>
      </p:sp>
      <p:sp>
        <p:nvSpPr>
          <p:cNvPr id="4" name="Slide Number Placeholder 3"/>
          <p:cNvSpPr>
            <a:spLocks noGrp="1"/>
          </p:cNvSpPr>
          <p:nvPr>
            <p:ph type="sldNum" sz="quarter" idx="10"/>
          </p:nvPr>
        </p:nvSpPr>
        <p:spPr/>
        <p:txBody>
          <a:bodyPr/>
          <a:lstStyle/>
          <a:p>
            <a:fld id="{650144F6-1F44-484E-96B6-CAB23FCB330B}" type="slidenum">
              <a:rPr lang="en-US" smtClean="0"/>
              <a:t>34</a:t>
            </a:fld>
            <a:endParaRPr lang="en-US"/>
          </a:p>
        </p:txBody>
      </p:sp>
    </p:spTree>
    <p:extLst>
      <p:ext uri="{BB962C8B-B14F-4D97-AF65-F5344CB8AC3E}">
        <p14:creationId xmlns:p14="http://schemas.microsoft.com/office/powerpoint/2010/main" val="3185877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ru-RU"/>
          </a:p>
        </p:txBody>
      </p:sp>
      <p:sp>
        <p:nvSpPr>
          <p:cNvPr id="4" name="Slide Number Placeholder 3"/>
          <p:cNvSpPr>
            <a:spLocks noGrp="1"/>
          </p:cNvSpPr>
          <p:nvPr>
            <p:ph type="sldNum" sz="quarter" idx="10"/>
          </p:nvPr>
        </p:nvSpPr>
        <p:spPr/>
        <p:txBody>
          <a:bodyPr/>
          <a:lstStyle/>
          <a:p>
            <a:fld id="{650144F6-1F44-484E-96B6-CAB23FCB330B}" type="slidenum">
              <a:rPr lang="en-US" smtClean="0"/>
              <a:t>35</a:t>
            </a:fld>
            <a:endParaRPr lang="en-US"/>
          </a:p>
        </p:txBody>
      </p:sp>
    </p:spTree>
    <p:extLst>
      <p:ext uri="{BB962C8B-B14F-4D97-AF65-F5344CB8AC3E}">
        <p14:creationId xmlns:p14="http://schemas.microsoft.com/office/powerpoint/2010/main" val="1639672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ru-RU"/>
          </a:p>
        </p:txBody>
      </p:sp>
      <p:sp>
        <p:nvSpPr>
          <p:cNvPr id="4" name="Slide Number Placeholder 3"/>
          <p:cNvSpPr>
            <a:spLocks noGrp="1"/>
          </p:cNvSpPr>
          <p:nvPr>
            <p:ph type="sldNum" sz="quarter" idx="10"/>
          </p:nvPr>
        </p:nvSpPr>
        <p:spPr/>
        <p:txBody>
          <a:bodyPr/>
          <a:lstStyle/>
          <a:p>
            <a:fld id="{650144F6-1F44-484E-96B6-CAB23FCB330B}" type="slidenum">
              <a:rPr lang="en-US" smtClean="0"/>
              <a:t>36</a:t>
            </a:fld>
            <a:endParaRPr lang="en-US"/>
          </a:p>
        </p:txBody>
      </p:sp>
    </p:spTree>
    <p:extLst>
      <p:ext uri="{BB962C8B-B14F-4D97-AF65-F5344CB8AC3E}">
        <p14:creationId xmlns:p14="http://schemas.microsoft.com/office/powerpoint/2010/main" val="1229295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626869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6084551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287237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79876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579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311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07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077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44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900" kern="1200" cap="all" baseline="0" dirty="0">
                <a:solidFill>
                  <a:schemeClr val="tx1"/>
                </a:solidFill>
                <a:latin typeface="Tahoma" panose="020B0604030504040204" pitchFamily="34" charset="0"/>
                <a:ea typeface="+mn-ea"/>
                <a:cs typeface="+mn-cs"/>
              </a:rPr>
              <a:t>엄청난 </a:t>
            </a:r>
            <a:r>
              <a:rPr lang="ko-KR" altLang="en-US" sz="900" i="1" kern="1200" cap="all" baseline="0" dirty="0">
                <a:solidFill>
                  <a:schemeClr val="tx1"/>
                </a:solidFill>
                <a:latin typeface="Tahoma" panose="020B0604030504040204" pitchFamily="34" charset="0"/>
                <a:ea typeface="+mn-ea"/>
                <a:cs typeface="+mn-cs"/>
              </a:rPr>
              <a:t>양</a:t>
            </a:r>
            <a:r>
              <a:rPr lang="ko-KR" altLang="ko-KR" sz="900" kern="1200" cap="all" baseline="0" dirty="0">
                <a:solidFill>
                  <a:schemeClr val="tx1"/>
                </a:solidFill>
                <a:latin typeface="Tahoma" panose="020B0604030504040204" pitchFamily="34" charset="0"/>
                <a:ea typeface="+mn-ea"/>
                <a:cs typeface="+mn-cs"/>
              </a:rPr>
              <a:t>의</a:t>
            </a:r>
            <a:r>
              <a:rPr lang="en-US" altLang="ko-KR" sz="900" kern="1200" cap="all" baseline="0" dirty="0">
                <a:solidFill>
                  <a:schemeClr val="tx1"/>
                </a:solidFill>
                <a:latin typeface="Tahoma" panose="020B0604030504040204" pitchFamily="34" charset="0"/>
                <a:ea typeface="+mn-ea"/>
                <a:cs typeface="+mn-cs"/>
              </a:rPr>
              <a:t> </a:t>
            </a:r>
            <a:r>
              <a:rPr lang="ko-KR" altLang="en-US" sz="900" kern="1200" cap="all" baseline="0" dirty="0">
                <a:solidFill>
                  <a:schemeClr val="tx1"/>
                </a:solidFill>
                <a:latin typeface="Tahoma" panose="020B0604030504040204" pitchFamily="34" charset="0"/>
                <a:ea typeface="+mn-ea"/>
                <a:cs typeface="+mn-cs"/>
              </a:rPr>
              <a:t>급속한</a:t>
            </a:r>
            <a:r>
              <a:rPr lang="ko-KR" altLang="ko-KR" sz="900" kern="1200" cap="all" baseline="0" dirty="0">
                <a:solidFill>
                  <a:schemeClr val="tx1"/>
                </a:solidFill>
                <a:latin typeface="Tahoma" panose="020B0604030504040204" pitchFamily="34" charset="0"/>
                <a:ea typeface="+mn-ea"/>
                <a:cs typeface="+mn-cs"/>
              </a:rPr>
              <a:t> 데이터 증가는 </a:t>
            </a:r>
            <a:r>
              <a:rPr lang="ko-KR" altLang="en-US" sz="900" kern="1200" cap="all" baseline="0" dirty="0">
                <a:solidFill>
                  <a:schemeClr val="tx1"/>
                </a:solidFill>
                <a:latin typeface="Tahoma" panose="020B0604030504040204" pitchFamily="34" charset="0"/>
                <a:ea typeface="+mn-ea"/>
                <a:cs typeface="+mn-cs"/>
              </a:rPr>
              <a:t>고객들에게 많은</a:t>
            </a:r>
            <a:r>
              <a:rPr lang="ko-KR" altLang="ko-KR" sz="900" kern="1200" cap="all" baseline="0" dirty="0">
                <a:solidFill>
                  <a:schemeClr val="tx1"/>
                </a:solidFill>
                <a:latin typeface="Tahoma" panose="020B0604030504040204" pitchFamily="34" charset="0"/>
                <a:ea typeface="+mn-ea"/>
                <a:cs typeface="+mn-cs"/>
              </a:rPr>
              <a:t> 부담이 됩니다. </a:t>
            </a:r>
          </a:p>
          <a:p>
            <a:endParaRPr lang="en-US" altLang="ko-KR" sz="900" kern="1200" cap="all" baseline="0" dirty="0">
              <a:solidFill>
                <a:schemeClr val="tx1"/>
              </a:solidFill>
              <a:effectLst/>
              <a:latin typeface="Tahoma" panose="020B0604030504040204" pitchFamily="34" charset="0"/>
              <a:ea typeface="+mn-ea"/>
              <a:cs typeface="+mn-cs"/>
            </a:endParaRPr>
          </a:p>
          <a:p>
            <a:pPr marL="171450" lvl="0" indent="-171450">
              <a:buFont typeface="Arial" panose="020B0604020202020204" pitchFamily="34" charset="0"/>
              <a:buChar char="•"/>
            </a:pPr>
            <a:r>
              <a:rPr lang="ko-KR" altLang="ko-KR" sz="900" kern="1200" cap="all" baseline="0" dirty="0">
                <a:solidFill>
                  <a:schemeClr val="tx1"/>
                </a:solidFill>
                <a:latin typeface="Tahoma" panose="020B0604030504040204" pitchFamily="34" charset="0"/>
                <a:ea typeface="+mn-ea"/>
                <a:cs typeface="+mn-cs"/>
              </a:rPr>
              <a:t>디지털 세상의 크기는 2년마다 2배 이상으로 증가</a:t>
            </a:r>
            <a:r>
              <a:rPr lang="ko-KR" altLang="en-US" sz="900" kern="1200" cap="all" baseline="0" dirty="0">
                <a:solidFill>
                  <a:schemeClr val="tx1"/>
                </a:solidFill>
                <a:latin typeface="Tahoma" panose="020B0604030504040204" pitchFamily="34" charset="0"/>
                <a:ea typeface="+mn-ea"/>
                <a:cs typeface="+mn-cs"/>
              </a:rPr>
              <a:t>하며</a:t>
            </a:r>
            <a:r>
              <a:rPr lang="en-US" altLang="ko-KR" sz="900" kern="1200" cap="all" baseline="0" dirty="0">
                <a:solidFill>
                  <a:schemeClr val="tx1"/>
                </a:solidFill>
                <a:latin typeface="Tahoma" panose="020B0604030504040204" pitchFamily="34" charset="0"/>
                <a:ea typeface="+mn-ea"/>
                <a:cs typeface="+mn-cs"/>
              </a:rPr>
              <a:t>, </a:t>
            </a:r>
            <a:r>
              <a:rPr lang="ko-KR" altLang="ko-KR" sz="900" kern="1200" cap="all" baseline="0" dirty="0">
                <a:solidFill>
                  <a:schemeClr val="tx1"/>
                </a:solidFill>
                <a:latin typeface="Tahoma" panose="020B0604030504040204" pitchFamily="34" charset="0"/>
                <a:ea typeface="+mn-ea"/>
                <a:cs typeface="+mn-cs"/>
              </a:rPr>
              <a:t>이는 10년이 조금 넘는 기간 동안 데이터가 50배 이상 증가한 것을 의미합니다.</a:t>
            </a:r>
          </a:p>
          <a:p>
            <a:pPr marL="171450" lvl="0" indent="-171450">
              <a:buFont typeface="Arial" panose="020B0604020202020204" pitchFamily="34" charset="0"/>
              <a:buChar char="•"/>
            </a:pPr>
            <a:r>
              <a:rPr lang="ko-KR" altLang="en-US" sz="900" kern="1200" cap="all" baseline="0" dirty="0">
                <a:solidFill>
                  <a:schemeClr val="tx1"/>
                </a:solidFill>
                <a:latin typeface="Tahoma" panose="020B0604030504040204" pitchFamily="34" charset="0"/>
                <a:ea typeface="+mn-ea"/>
                <a:cs typeface="+mn-cs"/>
              </a:rPr>
              <a:t>사람</a:t>
            </a:r>
            <a:r>
              <a:rPr lang="ko-KR" altLang="ko-KR" sz="900" kern="1200" cap="all" baseline="0" dirty="0">
                <a:solidFill>
                  <a:schemeClr val="tx1"/>
                </a:solidFill>
                <a:latin typeface="Tahoma" panose="020B0604030504040204" pitchFamily="34" charset="0"/>
                <a:ea typeface="+mn-ea"/>
                <a:cs typeface="+mn-cs"/>
              </a:rPr>
              <a:t>과 기계가 함께 만들어</a:t>
            </a:r>
            <a:r>
              <a:rPr lang="ko-KR" altLang="en-US" sz="900" kern="1200" cap="all" baseline="0" dirty="0">
                <a:solidFill>
                  <a:schemeClr val="tx1"/>
                </a:solidFill>
                <a:latin typeface="Tahoma" panose="020B0604030504040204" pitchFamily="34" charset="0"/>
                <a:ea typeface="+mn-ea"/>
                <a:cs typeface="+mn-cs"/>
              </a:rPr>
              <a:t>내고 있는</a:t>
            </a:r>
            <a:r>
              <a:rPr lang="ko-KR" altLang="ko-KR" sz="900" kern="1200" cap="all" baseline="0" dirty="0">
                <a:solidFill>
                  <a:schemeClr val="tx1"/>
                </a:solidFill>
                <a:latin typeface="Tahoma" panose="020B0604030504040204" pitchFamily="34" charset="0"/>
                <a:ea typeface="+mn-ea"/>
                <a:cs typeface="+mn-cs"/>
              </a:rPr>
              <a:t> 데이터는 기존 비즈니스 데이터보다 10배 이상 </a:t>
            </a:r>
            <a:r>
              <a:rPr lang="ko-KR" altLang="en-US" sz="900" kern="1200" cap="all" baseline="0" dirty="0">
                <a:solidFill>
                  <a:schemeClr val="tx1"/>
                </a:solidFill>
                <a:latin typeface="Tahoma" panose="020B0604030504040204" pitchFamily="34" charset="0"/>
                <a:ea typeface="+mn-ea"/>
                <a:cs typeface="+mn-cs"/>
              </a:rPr>
              <a:t>빠르게</a:t>
            </a:r>
            <a:r>
              <a:rPr lang="ko-KR" altLang="ko-KR" sz="900" kern="1200" cap="all" baseline="0" dirty="0">
                <a:solidFill>
                  <a:schemeClr val="tx1"/>
                </a:solidFill>
                <a:latin typeface="Tahoma" panose="020B0604030504040204" pitchFamily="34" charset="0"/>
                <a:ea typeface="+mn-ea"/>
                <a:cs typeface="+mn-cs"/>
              </a:rPr>
              <a:t> 증가하고 있습니다.</a:t>
            </a:r>
          </a:p>
          <a:p>
            <a:pPr marL="171450" lvl="0" indent="-171450">
              <a:buFont typeface="Arial" panose="020B0604020202020204" pitchFamily="34" charset="0"/>
              <a:buChar char="•"/>
            </a:pPr>
            <a:r>
              <a:rPr lang="ko-KR" altLang="ko-KR" sz="900" kern="1200" cap="all" baseline="0" dirty="0">
                <a:solidFill>
                  <a:schemeClr val="tx1"/>
                </a:solidFill>
                <a:latin typeface="Tahoma" panose="020B0604030504040204" pitchFamily="34" charset="0"/>
                <a:ea typeface="+mn-ea"/>
                <a:cs typeface="+mn-cs"/>
              </a:rPr>
              <a:t>데이터의 양만 늘어나는 것이 아니라 예측할 수 없는 속도로 </a:t>
            </a:r>
            <a:r>
              <a:rPr lang="ko-KR" altLang="en-US" sz="900" kern="1200" cap="all" baseline="0" dirty="0">
                <a:solidFill>
                  <a:schemeClr val="tx1"/>
                </a:solidFill>
                <a:latin typeface="Tahoma" panose="020B0604030504040204" pitchFamily="34" charset="0"/>
                <a:ea typeface="+mn-ea"/>
                <a:cs typeface="+mn-cs"/>
              </a:rPr>
              <a:t>급변하게 데이터가 </a:t>
            </a:r>
            <a:r>
              <a:rPr lang="ko-KR" altLang="ko-KR" sz="900" kern="1200" cap="all" baseline="0" dirty="0">
                <a:solidFill>
                  <a:schemeClr val="tx1"/>
                </a:solidFill>
                <a:latin typeface="Tahoma" panose="020B0604030504040204" pitchFamily="34" charset="0"/>
                <a:ea typeface="+mn-ea"/>
                <a:cs typeface="+mn-cs"/>
              </a:rPr>
              <a:t>변화하고 있습니다. 더구나 각 소스에서 생성되는 데이터는 변동률이 서로 달라 복잡성이 더욱 증가합니다.  </a:t>
            </a:r>
            <a:r>
              <a:rPr lang="ko-KR" altLang="en-US" sz="900" kern="1200" cap="all" baseline="0" dirty="0">
                <a:solidFill>
                  <a:schemeClr val="tx1"/>
                </a:solidFill>
                <a:latin typeface="Tahoma" panose="020B0604030504040204" pitchFamily="34" charset="0"/>
                <a:ea typeface="+mn-ea"/>
                <a:cs typeface="+mn-cs"/>
              </a:rPr>
              <a:t>서버</a:t>
            </a:r>
            <a:r>
              <a:rPr lang="ko-KR" altLang="ko-KR" sz="900" kern="1200" cap="all" baseline="0" dirty="0">
                <a:solidFill>
                  <a:schemeClr val="tx1"/>
                </a:solidFill>
                <a:latin typeface="Tahoma" panose="020B0604030504040204" pitchFamily="34" charset="0"/>
                <a:ea typeface="+mn-ea"/>
                <a:cs typeface="+mn-cs"/>
              </a:rPr>
              <a:t>, 모바일 장치 및 자동차와 </a:t>
            </a:r>
            <a:r>
              <a:rPr lang="ko-KR" altLang="en-US" sz="900" kern="1200" cap="all" baseline="0" dirty="0">
                <a:solidFill>
                  <a:schemeClr val="tx1"/>
                </a:solidFill>
                <a:latin typeface="Tahoma" panose="020B0604030504040204" pitchFamily="34" charset="0"/>
                <a:ea typeface="+mn-ea"/>
                <a:cs typeface="+mn-cs"/>
              </a:rPr>
              <a:t>같이 원격 </a:t>
            </a:r>
            <a:r>
              <a:rPr lang="ko-KR" altLang="en-US" sz="900" kern="1200" cap="all" baseline="0" dirty="0" err="1">
                <a:solidFill>
                  <a:schemeClr val="tx1"/>
                </a:solidFill>
                <a:latin typeface="Tahoma" panose="020B0604030504040204" pitchFamily="34" charset="0"/>
                <a:ea typeface="+mn-ea"/>
                <a:cs typeface="+mn-cs"/>
              </a:rPr>
              <a:t>장치들에서</a:t>
            </a:r>
            <a:r>
              <a:rPr lang="ko-KR" altLang="en-US" sz="900" kern="1200" cap="all" baseline="0" dirty="0">
                <a:solidFill>
                  <a:schemeClr val="tx1"/>
                </a:solidFill>
                <a:latin typeface="Tahoma" panose="020B0604030504040204" pitchFamily="34" charset="0"/>
                <a:ea typeface="+mn-ea"/>
                <a:cs typeface="+mn-cs"/>
              </a:rPr>
              <a:t> 빠른 </a:t>
            </a:r>
            <a:r>
              <a:rPr lang="ko-KR" altLang="ko-KR" sz="900" kern="1200" cap="all" baseline="0" dirty="0">
                <a:solidFill>
                  <a:schemeClr val="tx1"/>
                </a:solidFill>
                <a:latin typeface="Tahoma" panose="020B0604030504040204" pitchFamily="34" charset="0"/>
                <a:ea typeface="+mn-ea"/>
                <a:cs typeface="+mn-cs"/>
              </a:rPr>
              <a:t>속도로 </a:t>
            </a:r>
            <a:r>
              <a:rPr lang="ko-KR" altLang="en-US" sz="900" kern="1200" cap="all" baseline="0" dirty="0">
                <a:solidFill>
                  <a:schemeClr val="tx1"/>
                </a:solidFill>
                <a:latin typeface="Tahoma" panose="020B0604030504040204" pitchFamily="34" charset="0"/>
                <a:ea typeface="+mn-ea"/>
                <a:cs typeface="+mn-cs"/>
              </a:rPr>
              <a:t>다양한 변화된</a:t>
            </a:r>
            <a:r>
              <a:rPr lang="ko-KR" altLang="ko-KR" sz="900" kern="1200" cap="all" baseline="0" dirty="0">
                <a:solidFill>
                  <a:schemeClr val="tx1"/>
                </a:solidFill>
                <a:latin typeface="Tahoma" panose="020B0604030504040204" pitchFamily="34" charset="0"/>
                <a:ea typeface="+mn-ea"/>
                <a:cs typeface="+mn-cs"/>
              </a:rPr>
              <a:t> 데이터</a:t>
            </a:r>
            <a:r>
              <a:rPr lang="ko-KR" altLang="en-US" sz="900" kern="1200" cap="all" baseline="0" dirty="0">
                <a:solidFill>
                  <a:schemeClr val="tx1"/>
                </a:solidFill>
                <a:latin typeface="Tahoma" panose="020B0604030504040204" pitchFamily="34" charset="0"/>
                <a:ea typeface="+mn-ea"/>
                <a:cs typeface="+mn-cs"/>
              </a:rPr>
              <a:t>들을</a:t>
            </a:r>
            <a:r>
              <a:rPr lang="ko-KR" altLang="ko-KR" sz="900" kern="1200" cap="all" baseline="0" dirty="0">
                <a:solidFill>
                  <a:schemeClr val="tx1"/>
                </a:solidFill>
                <a:latin typeface="Tahoma" panose="020B0604030504040204" pitchFamily="34" charset="0"/>
                <a:ea typeface="+mn-ea"/>
                <a:cs typeface="+mn-cs"/>
              </a:rPr>
              <a:t> 만들어냅니다. </a:t>
            </a:r>
          </a:p>
          <a:p>
            <a:pPr marL="171450" indent="-171450">
              <a:buFont typeface="Arial" panose="020B0604020202020204" pitchFamily="34" charset="0"/>
              <a:buChar char="•"/>
            </a:pPr>
            <a:r>
              <a:rPr lang="ko-KR" altLang="ko-KR" sz="900" kern="1200" cap="all" baseline="0" dirty="0">
                <a:solidFill>
                  <a:schemeClr val="tx1"/>
                </a:solidFill>
                <a:latin typeface="Tahoma" panose="020B0604030504040204" pitchFamily="34" charset="0"/>
                <a:ea typeface="+mn-ea"/>
                <a:cs typeface="+mn-cs"/>
              </a:rPr>
              <a:t>데이터가 증가하고 변화함에 따라 데이터를 저장</a:t>
            </a:r>
            <a:r>
              <a:rPr lang="en-US" altLang="ko-KR" sz="900" kern="1200" cap="all" baseline="0" dirty="0">
                <a:solidFill>
                  <a:schemeClr val="tx1"/>
                </a:solidFill>
                <a:latin typeface="Tahoma" panose="020B0604030504040204" pitchFamily="34" charset="0"/>
                <a:ea typeface="+mn-ea"/>
                <a:cs typeface="+mn-cs"/>
              </a:rPr>
              <a:t>,</a:t>
            </a:r>
            <a:r>
              <a:rPr lang="ko-KR" altLang="ko-KR" sz="900" kern="1200" cap="all" baseline="0" dirty="0">
                <a:solidFill>
                  <a:schemeClr val="tx1"/>
                </a:solidFill>
                <a:latin typeface="Tahoma" panose="020B0604030504040204" pitchFamily="34" charset="0"/>
                <a:ea typeface="+mn-ea"/>
                <a:cs typeface="+mn-cs"/>
              </a:rPr>
              <a:t> 보관</a:t>
            </a:r>
            <a:r>
              <a:rPr lang="en-US" altLang="ko-KR" sz="900" kern="1200" cap="all" baseline="0" dirty="0">
                <a:solidFill>
                  <a:schemeClr val="tx1"/>
                </a:solidFill>
                <a:latin typeface="Tahoma" panose="020B0604030504040204" pitchFamily="34" charset="0"/>
                <a:ea typeface="+mn-ea"/>
                <a:cs typeface="+mn-cs"/>
              </a:rPr>
              <a:t>,</a:t>
            </a:r>
            <a:r>
              <a:rPr lang="ko-KR" altLang="ko-KR" sz="900" kern="1200" cap="all" baseline="0" dirty="0">
                <a:solidFill>
                  <a:schemeClr val="tx1"/>
                </a:solidFill>
                <a:latin typeface="Tahoma" panose="020B0604030504040204" pitchFamily="34" charset="0"/>
                <a:ea typeface="+mn-ea"/>
                <a:cs typeface="+mn-cs"/>
              </a:rPr>
              <a:t> 이동</a:t>
            </a:r>
            <a:r>
              <a:rPr lang="ko-KR" altLang="en-US" sz="900" kern="1200" cap="all" baseline="0" dirty="0">
                <a:solidFill>
                  <a:schemeClr val="tx1"/>
                </a:solidFill>
                <a:latin typeface="Tahoma" panose="020B0604030504040204" pitchFamily="34" charset="0"/>
                <a:ea typeface="+mn-ea"/>
                <a:cs typeface="+mn-cs"/>
              </a:rPr>
              <a:t>하는 것이 어려울 뿐</a:t>
            </a:r>
            <a:r>
              <a:rPr lang="ko-KR" altLang="ko-KR" sz="900" kern="1200" cap="all" baseline="0" dirty="0">
                <a:solidFill>
                  <a:schemeClr val="tx1"/>
                </a:solidFill>
                <a:latin typeface="Tahoma" panose="020B0604030504040204" pitchFamily="34" charset="0"/>
                <a:ea typeface="+mn-ea"/>
                <a:cs typeface="+mn-cs"/>
              </a:rPr>
              <a:t> 아니라 필요한 장소 및 시간에 데이터를 </a:t>
            </a:r>
            <a:r>
              <a:rPr lang="ko-KR" altLang="en-US" sz="900" kern="1200" cap="all" baseline="0" dirty="0">
                <a:solidFill>
                  <a:schemeClr val="tx1"/>
                </a:solidFill>
                <a:latin typeface="Tahoma" panose="020B0604030504040204" pitchFamily="34" charset="0"/>
                <a:ea typeface="+mn-ea"/>
                <a:cs typeface="+mn-cs"/>
              </a:rPr>
              <a:t>사용하지</a:t>
            </a:r>
            <a:r>
              <a:rPr lang="ko-KR" altLang="ko-KR" sz="900" kern="1200" cap="all" baseline="0" dirty="0">
                <a:solidFill>
                  <a:schemeClr val="tx1"/>
                </a:solidFill>
                <a:latin typeface="Tahoma" panose="020B0604030504040204" pitchFamily="34" charset="0"/>
                <a:ea typeface="+mn-ea"/>
                <a:cs typeface="+mn-cs"/>
              </a:rPr>
              <a:t> 못하</a:t>
            </a:r>
            <a:r>
              <a:rPr lang="ko-KR" altLang="en-US" sz="900" kern="1200" cap="all" baseline="0" dirty="0">
                <a:solidFill>
                  <a:schemeClr val="tx1"/>
                </a:solidFill>
                <a:latin typeface="Tahoma" panose="020B0604030504040204" pitchFamily="34" charset="0"/>
                <a:ea typeface="+mn-ea"/>
                <a:cs typeface="+mn-cs"/>
              </a:rPr>
              <a:t>고</a:t>
            </a:r>
            <a:r>
              <a:rPr lang="ko-KR" altLang="ko-KR" sz="900" kern="1200" cap="all" baseline="0" dirty="0">
                <a:solidFill>
                  <a:schemeClr val="tx1"/>
                </a:solidFill>
                <a:latin typeface="Tahoma" panose="020B0604030504040204" pitchFamily="34" charset="0"/>
                <a:ea typeface="+mn-ea"/>
                <a:cs typeface="+mn-cs"/>
              </a:rPr>
              <a:t>, </a:t>
            </a:r>
            <a:r>
              <a:rPr lang="ko-KR" altLang="en-US" sz="900" kern="1200" cap="all" baseline="0" dirty="0">
                <a:solidFill>
                  <a:schemeClr val="tx1"/>
                </a:solidFill>
                <a:latin typeface="Tahoma" panose="020B0604030504040204" pitchFamily="34" charset="0"/>
                <a:ea typeface="+mn-ea"/>
                <a:cs typeface="+mn-cs"/>
              </a:rPr>
              <a:t>데이터 </a:t>
            </a:r>
            <a:r>
              <a:rPr lang="ko-KR" altLang="ko-KR" sz="900" kern="1200" cap="all" baseline="0" dirty="0">
                <a:solidFill>
                  <a:schemeClr val="tx1"/>
                </a:solidFill>
                <a:latin typeface="Tahoma" panose="020B0604030504040204" pitchFamily="34" charset="0"/>
                <a:ea typeface="+mn-ea"/>
                <a:cs typeface="+mn-cs"/>
              </a:rPr>
              <a:t>통찰력을 확보하지 못하거나, 분석에 결함이 발생하는 등 </a:t>
            </a:r>
            <a:r>
              <a:rPr lang="ko-KR" altLang="en-US" sz="900" kern="1200" cap="all" baseline="0" dirty="0">
                <a:solidFill>
                  <a:schemeClr val="tx1"/>
                </a:solidFill>
                <a:latin typeface="Tahoma" panose="020B0604030504040204" pitchFamily="34" charset="0"/>
                <a:ea typeface="+mn-ea"/>
                <a:cs typeface="+mn-cs"/>
              </a:rPr>
              <a:t>많은 </a:t>
            </a:r>
            <a:r>
              <a:rPr lang="ko-KR" altLang="ko-KR" sz="900" kern="1200" cap="all" baseline="0" dirty="0">
                <a:solidFill>
                  <a:schemeClr val="tx1"/>
                </a:solidFill>
                <a:latin typeface="Tahoma" panose="020B0604030504040204" pitchFamily="34" charset="0"/>
                <a:ea typeface="+mn-ea"/>
                <a:cs typeface="+mn-cs"/>
              </a:rPr>
              <a:t>기회 비용을 잃어버릴 수 있습니다. </a:t>
            </a:r>
            <a:endParaRPr lang="en-US" altLang="ko-KR" sz="900" kern="1200" cap="all" baseline="0" dirty="0">
              <a:solidFill>
                <a:schemeClr val="tx1"/>
              </a:solidFill>
              <a:effectLst/>
              <a:latin typeface="Tahoma" panose="020B0604030504040204" pitchFamily="34" charset="0"/>
              <a:ea typeface="+mn-ea"/>
              <a:cs typeface="+mn-cs"/>
            </a:endParaRPr>
          </a:p>
          <a:p>
            <a:pPr marL="171450" indent="-171450">
              <a:buFont typeface="Arial" panose="020B0604020202020204" pitchFamily="34" charset="0"/>
              <a:buChar char="•"/>
            </a:pPr>
            <a:r>
              <a:rPr lang="ko-KR" altLang="ko-KR" sz="900" kern="1200" cap="all" baseline="0" dirty="0">
                <a:solidFill>
                  <a:schemeClr val="tx1"/>
                </a:solidFill>
                <a:latin typeface="Tahoma" panose="020B0604030504040204" pitchFamily="34" charset="0"/>
                <a:ea typeface="+mn-ea"/>
                <a:cs typeface="+mn-cs"/>
              </a:rPr>
              <a:t>물론 데이터 오용과 손실, 도난 비용이 증가하여 비즈니스 손실, 브랜드 손상으로 이어질 수 있습니다. 클라우드로 데이터를 이동시켜도 비즈니스에 대한 책임 문제가 해결되는 것은 아닙니다. 흥미롭게도 69%의 조직이 잘못 이해하고 있는 사실은 데이터 보호, 데이터 프라이버시 및 규정 준수에 대한 책임이 클라우드 서비스 공급업체에 있다고 생각하는 것입니다. 그러나 실제로는 대부분의 클라우드 공급업체 계약은 그렇게 체결되지 않습니다. 자체 데이터는 기업이 책임을 집니다.</a:t>
            </a:r>
            <a:endParaRPr lang="en-GB" altLang="ko-KR" cap="all" baseline="0" dirty="0"/>
          </a:p>
          <a:p>
            <a:pPr marL="171450" indent="-171450">
              <a:buFont typeface="Arial" panose="020B0604020202020204" pitchFamily="34" charset="0"/>
              <a:buChar char="•"/>
            </a:pPr>
            <a:r>
              <a:rPr lang="ko-KR" altLang="ko-KR" cap="all" baseline="0" dirty="0"/>
              <a:t>그러나 이런 디지털 라이프와 관련해서 많은 문제가 있으며 이를 관리하고 극복해야 하는 </a:t>
            </a:r>
            <a:r>
              <a:rPr lang="ko-KR" altLang="en-US" cap="all" baseline="0" dirty="0"/>
              <a:t>도전과제들이</a:t>
            </a:r>
            <a:r>
              <a:rPr lang="ko-KR" altLang="ko-KR" cap="all" baseline="0" dirty="0"/>
              <a:t> 있습니다.</a:t>
            </a:r>
          </a:p>
          <a:p>
            <a:pPr marL="514350" lvl="1" indent="-171450">
              <a:buFont typeface="Arial" panose="020B0604020202020204" pitchFamily="34" charset="0"/>
              <a:buChar char="•"/>
            </a:pPr>
            <a:r>
              <a:rPr lang="ko-KR" altLang="ko-KR" cap="all" baseline="0" dirty="0"/>
              <a:t>데이터 성장</a:t>
            </a:r>
          </a:p>
          <a:p>
            <a:pPr marL="514350" marR="0" lvl="1"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ko-KR" altLang="ko-KR" cap="all" baseline="0" dirty="0"/>
              <a:t>비용 및 복잡성</a:t>
            </a:r>
          </a:p>
          <a:p>
            <a:pPr marL="514350" lvl="1" indent="-171450">
              <a:buFont typeface="Arial" panose="020B0604020202020204" pitchFamily="34" charset="0"/>
              <a:buChar char="•"/>
            </a:pPr>
            <a:r>
              <a:rPr lang="ko-KR" altLang="ko-KR" cap="all" baseline="0" dirty="0"/>
              <a:t>규정 시행</a:t>
            </a:r>
          </a:p>
          <a:p>
            <a:pPr marL="514350" lvl="1" indent="-171450">
              <a:buFont typeface="Arial" panose="020B0604020202020204" pitchFamily="34" charset="0"/>
              <a:buChar char="•"/>
            </a:pPr>
            <a:r>
              <a:rPr lang="ko-KR" altLang="ko-KR" cap="all" baseline="0" dirty="0"/>
              <a:t>보안</a:t>
            </a:r>
          </a:p>
          <a:p>
            <a:endParaRPr lang="ru-RU" altLang="ko-KR"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00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8.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9.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6.xm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31844746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Text">
    <p:bg>
      <p:bgPr>
        <a:solidFill>
          <a:srgbClr val="0037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40257656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853024"/>
      </p:ext>
    </p:extLst>
  </p:cSld>
  <p:clrMapOvr>
    <a:masterClrMapping/>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9"/>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3467046"/>
      </p:ext>
    </p:extLst>
  </p:cSld>
  <p:clrMapOvr>
    <a:masterClrMapping/>
  </p:clrMapOvr>
  <p:transition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0001" y="1018801"/>
            <a:ext cx="8364537" cy="3718149"/>
          </a:xfrm>
        </p:spPr>
        <p:txBody>
          <a:bodyPr>
            <a:noAutofit/>
          </a:bodyPr>
          <a:lstStyle>
            <a:lvl1pPr>
              <a:defRPr>
                <a:solidFill>
                  <a:schemeClr val="tx1">
                    <a:lumMod val="65000"/>
                    <a:lumOff val="35000"/>
                  </a:schemeClr>
                </a:solidFill>
              </a:defRPr>
            </a:lvl1pPr>
            <a:lvl2pPr>
              <a:buClr>
                <a:schemeClr val="tx1">
                  <a:lumMod val="65000"/>
                  <a:lumOff val="35000"/>
                </a:schemeClr>
              </a:buClr>
              <a:defRPr>
                <a:solidFill>
                  <a:schemeClr val="tx1">
                    <a:lumMod val="65000"/>
                    <a:lumOff val="35000"/>
                  </a:schemeClr>
                </a:solidFill>
              </a:defRPr>
            </a:lvl2pPr>
          </a:lstStyle>
          <a:p>
            <a:pPr lvl="0"/>
            <a:r>
              <a:rPr lang="en-US"/>
              <a:t>Click to edit Master text styles</a:t>
            </a:r>
          </a:p>
          <a:p>
            <a:pPr lvl="1"/>
            <a:r>
              <a:rPr lang="en-US"/>
              <a:t>Second level</a:t>
            </a:r>
          </a:p>
        </p:txBody>
      </p:sp>
      <p:sp>
        <p:nvSpPr>
          <p:cNvPr id="2" name="Title 1"/>
          <p:cNvSpPr>
            <a:spLocks noGrp="1"/>
          </p:cNvSpPr>
          <p:nvPr>
            <p:ph type="title"/>
          </p:nvPr>
        </p:nvSpPr>
        <p:spPr>
          <a:xfrm>
            <a:off x="360000" y="171451"/>
            <a:ext cx="8363938" cy="553998"/>
          </a:xfrm>
        </p:spPr>
        <p:txBody>
          <a:bodyPr/>
          <a:lstStyle/>
          <a:p>
            <a:r>
              <a:rPr lang="en-US"/>
              <a:t>Click to edit Master title style</a:t>
            </a:r>
          </a:p>
        </p:txBody>
      </p:sp>
    </p:spTree>
    <p:extLst>
      <p:ext uri="{BB962C8B-B14F-4D97-AF65-F5344CB8AC3E}">
        <p14:creationId xmlns:p14="http://schemas.microsoft.com/office/powerpoint/2010/main" val="730396681"/>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159840"/>
      </p:ext>
    </p:extLst>
  </p:cSld>
  <p:clrMapOvr>
    <a:masterClrMapping/>
  </p:clrMapOvr>
  <p:transition advClick="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40"/>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022787"/>
      </p:ext>
    </p:extLst>
  </p:cSld>
  <p:clrMapOvr>
    <a:masterClrMapping/>
  </p:clrMapOvr>
  <p:transition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E76FCE4-4947-4368-B296-E442B74FBFF0}"/>
              </a:ext>
            </a:extLst>
          </p:cNvPr>
          <p:cNvSpPr>
            <a:spLocks noGrp="1"/>
          </p:cNvSpPr>
          <p:nvPr>
            <p:ph type="pic" sz="quarter" idx="10" hasCustomPrompt="1"/>
          </p:nvPr>
        </p:nvSpPr>
        <p:spPr>
          <a:xfrm>
            <a:off x="0" y="0"/>
            <a:ext cx="9144000" cy="5143500"/>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a:lstStyle>
            <a:lvl1pPr marL="0" marR="0" indent="0" algn="l" defTabSz="686030" rtl="0" eaLnBrk="1" fontAlgn="auto" latinLnBrk="0" hangingPunct="1">
              <a:lnSpc>
                <a:spcPct val="90000"/>
              </a:lnSpc>
              <a:spcBef>
                <a:spcPct val="20000"/>
              </a:spcBef>
              <a:spcAft>
                <a:spcPts val="0"/>
              </a:spcAft>
              <a:buClrTx/>
              <a:buSzPct val="90000"/>
              <a:buFont typeface="+mj-lt"/>
              <a:buNone/>
              <a:tabLst/>
              <a:defRPr sz="1600"/>
            </a:lvl1pPr>
          </a:lstStyle>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p:txBody>
      </p:sp>
      <p:sp>
        <p:nvSpPr>
          <p:cNvPr id="2" name="Title Placeholder 1">
            <a:extLst>
              <a:ext uri="{FF2B5EF4-FFF2-40B4-BE49-F238E27FC236}">
                <a16:creationId xmlns:a16="http://schemas.microsoft.com/office/drawing/2014/main" id="{6F1B78CA-C852-440F-8BA5-EB36DD122740}"/>
              </a:ext>
            </a:extLst>
          </p:cNvPr>
          <p:cNvSpPr>
            <a:spLocks noGrp="1"/>
          </p:cNvSpPr>
          <p:nvPr>
            <p:ph type="title"/>
          </p:nvPr>
        </p:nvSpPr>
        <p:spPr>
          <a:xfrm>
            <a:off x="360003" y="2039353"/>
            <a:ext cx="3646514" cy="1006606"/>
          </a:xfrm>
          <a:prstGeom prst="rect">
            <a:avLst/>
          </a:prstGeom>
        </p:spPr>
        <p:txBody>
          <a:bodyPr vert="horz" wrap="square" lIns="0" tIns="0" rIns="0" bIns="0" rtlCol="0" anchor="t">
            <a:spAutoFit/>
          </a:bodyPr>
          <a:lstStyle>
            <a:lvl1pPr>
              <a:defRPr sz="3600"/>
            </a:lvl1pPr>
          </a:lstStyle>
          <a:p>
            <a:r>
              <a:rPr lang="en-US" dirty="0"/>
              <a:t>Click to edit Master title style</a:t>
            </a:r>
          </a:p>
        </p:txBody>
      </p:sp>
      <p:sp>
        <p:nvSpPr>
          <p:cNvPr id="9" name="Text Placeholder 8">
            <a:extLst>
              <a:ext uri="{FF2B5EF4-FFF2-40B4-BE49-F238E27FC236}">
                <a16:creationId xmlns:a16="http://schemas.microsoft.com/office/drawing/2014/main" id="{B5999B23-3FB2-4647-810B-271917018B0C}"/>
              </a:ext>
            </a:extLst>
          </p:cNvPr>
          <p:cNvSpPr>
            <a:spLocks noGrp="1"/>
          </p:cNvSpPr>
          <p:nvPr>
            <p:ph type="body" sz="quarter" idx="11"/>
          </p:nvPr>
        </p:nvSpPr>
        <p:spPr>
          <a:xfrm>
            <a:off x="360002" y="3242510"/>
            <a:ext cx="3658545" cy="1094873"/>
          </a:xfrm>
          <a:prstGeom prst="rect">
            <a:avLst/>
          </a:prstGeom>
        </p:spPr>
        <p:txBody>
          <a:bodyPr/>
          <a:lstStyle>
            <a:lvl1pPr marL="0" indent="0">
              <a:buNone/>
              <a:defRPr sz="2000"/>
            </a:lvl1pPr>
          </a:lstStyle>
          <a:p>
            <a:pPr lvl="0"/>
            <a:r>
              <a:rPr lang="en-US" dirty="0"/>
              <a:t>Click to edit Master text</a:t>
            </a:r>
          </a:p>
        </p:txBody>
      </p:sp>
    </p:spTree>
    <p:extLst>
      <p:ext uri="{BB962C8B-B14F-4D97-AF65-F5344CB8AC3E}">
        <p14:creationId xmlns:p14="http://schemas.microsoft.com/office/powerpoint/2010/main" val="392925427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brigh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1" y="1018801"/>
            <a:ext cx="8395380" cy="3781800"/>
          </a:xfrm>
        </p:spPr>
        <p:txBody>
          <a:bodyPr>
            <a:noAutofit/>
          </a:bodyPr>
          <a:lstStyle>
            <a:lvl1pPr>
              <a:defRPr>
                <a:solidFill>
                  <a:schemeClr val="tx1">
                    <a:lumMod val="75000"/>
                    <a:lumOff val="25000"/>
                  </a:schemeClr>
                </a:solidFill>
              </a:defRPr>
            </a:lvl1pPr>
            <a:lvl2pPr>
              <a:buClr>
                <a:schemeClr val="tx1">
                  <a:lumMod val="75000"/>
                  <a:lumOff val="25000"/>
                </a:schemeClr>
              </a:buClr>
              <a:defRPr>
                <a:solidFill>
                  <a:schemeClr val="tx1">
                    <a:lumMod val="75000"/>
                    <a:lumOff val="25000"/>
                  </a:schemeClr>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FF94289D-CD76-4E0C-A54E-7C67B36C0809}"/>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Tree>
    <p:extLst>
      <p:ext uri="{BB962C8B-B14F-4D97-AF65-F5344CB8AC3E}">
        <p14:creationId xmlns:p14="http://schemas.microsoft.com/office/powerpoint/2010/main" val="1663347114"/>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layout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28E1C-002B-4864-BEFA-FD4ED80D516C}"/>
              </a:ext>
            </a:extLst>
          </p:cNvPr>
          <p:cNvSpPr/>
          <p:nvPr userDrawn="1"/>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58776" y="2995862"/>
            <a:ext cx="2594977" cy="1720821"/>
          </a:xfrm>
        </p:spPr>
        <p:txBody>
          <a:bodyPr>
            <a:noAutofit/>
          </a:bodyPr>
          <a:lstStyle>
            <a:lvl1pPr>
              <a:defRPr>
                <a:solidFill>
                  <a:schemeClr val="bg1"/>
                </a:solidFill>
              </a:defRPr>
            </a:lvl1pPr>
            <a:lvl2pPr marL="342900" indent="-342900">
              <a:buClr>
                <a:schemeClr val="bg1"/>
              </a:buClr>
              <a:buFont typeface="Arial" panose="020B0604020202020204" pitchFamily="34" charset="0"/>
              <a:buChar char="•"/>
              <a:defRPr>
                <a:solidFill>
                  <a:schemeClr val="bg1"/>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177C0316-B0C5-4D37-9BAD-04616A389F3C}"/>
              </a:ext>
            </a:extLst>
          </p:cNvPr>
          <p:cNvSpPr txBox="1"/>
          <p:nvPr userDrawn="1"/>
        </p:nvSpPr>
        <p:spPr>
          <a:xfrm>
            <a:off x="3614289" y="4972049"/>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a:xfrm>
            <a:off x="358776" y="1561097"/>
            <a:ext cx="2582946" cy="730919"/>
          </a:xfrm>
        </p:spPr>
        <p:txBody>
          <a:bodyPr/>
          <a:lstStyle>
            <a:lvl1pPr>
              <a:defRPr>
                <a:solidFill>
                  <a:srgbClr val="93EB20"/>
                </a:solidFill>
              </a:defRPr>
            </a:lvl1pPr>
          </a:lstStyle>
          <a:p>
            <a:endParaRPr lang="en-US" dirty="0"/>
          </a:p>
        </p:txBody>
      </p:sp>
      <p:sp>
        <p:nvSpPr>
          <p:cNvPr id="8" name="Text Placeholder 7">
            <a:extLst>
              <a:ext uri="{FF2B5EF4-FFF2-40B4-BE49-F238E27FC236}">
                <a16:creationId xmlns:a16="http://schemas.microsoft.com/office/drawing/2014/main" id="{7591D759-83C1-499A-899D-DD9A97261759}"/>
              </a:ext>
            </a:extLst>
          </p:cNvPr>
          <p:cNvSpPr>
            <a:spLocks noGrp="1"/>
          </p:cNvSpPr>
          <p:nvPr>
            <p:ph type="body" sz="quarter" idx="11"/>
          </p:nvPr>
        </p:nvSpPr>
        <p:spPr>
          <a:xfrm>
            <a:off x="3617089" y="428625"/>
            <a:ext cx="5138291" cy="4356735"/>
          </a:xfrm>
        </p:spPr>
        <p:txBody>
          <a:bodyPr/>
          <a:lstStyle/>
          <a:p>
            <a:pPr lvl="0"/>
            <a:r>
              <a:rPr lang="en-US" dirty="0"/>
              <a:t>Click to edit Master text styles</a:t>
            </a:r>
          </a:p>
        </p:txBody>
      </p:sp>
    </p:spTree>
    <p:extLst>
      <p:ext uri="{BB962C8B-B14F-4D97-AF65-F5344CB8AC3E}">
        <p14:creationId xmlns:p14="http://schemas.microsoft.com/office/powerpoint/2010/main" val="595305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2768183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sp>
        <p:nvSpPr>
          <p:cNvPr id="5" name="Rectangle 4">
            <a:extLst>
              <a:ext uri="{FF2B5EF4-FFF2-40B4-BE49-F238E27FC236}">
                <a16:creationId xmlns:a16="http://schemas.microsoft.com/office/drawing/2014/main" id="{BF79BF37-7EC1-45CF-83A1-3E43BA68674E}"/>
              </a:ext>
            </a:extLst>
          </p:cNvPr>
          <p:cNvSpPr/>
          <p:nvPr userDrawn="1"/>
        </p:nvSpPr>
        <p:spPr>
          <a:xfrm>
            <a:off x="981288" y="929992"/>
            <a:ext cx="4572000" cy="331694"/>
          </a:xfrm>
          <a:prstGeom prst="rect">
            <a:avLst/>
          </a:prstGeom>
        </p:spPr>
        <p:txBody>
          <a:bodyPr>
            <a:spAutoFit/>
          </a:bodyPr>
          <a:lstStyle/>
          <a:p>
            <a:pPr defTabSz="685783">
              <a:lnSpc>
                <a:spcPct val="150000"/>
              </a:lnSpc>
              <a:defRPr/>
            </a:pPr>
            <a:r>
              <a:rPr lang="en-US" sz="1200" dirty="0">
                <a:solidFill>
                  <a:srgbClr val="FFFFFF"/>
                </a:solidFill>
                <a:latin typeface="Tahoma" panose="020B0604030504040204" pitchFamily="34" charset="0"/>
              </a:rPr>
              <a:t>Leader in Cloud Data Management</a:t>
            </a:r>
          </a:p>
        </p:txBody>
      </p:sp>
      <p:pic>
        <p:nvPicPr>
          <p:cNvPr id="6" name="Graphic 8">
            <a:extLst>
              <a:ext uri="{FF2B5EF4-FFF2-40B4-BE49-F238E27FC236}">
                <a16:creationId xmlns:a16="http://schemas.microsoft.com/office/drawing/2014/main" id="{C86547E3-AAF8-422A-8EA7-100759B54945}"/>
              </a:ext>
            </a:extLst>
          </p:cNvPr>
          <p:cNvPicPr>
            <a:picLocks noChangeAspect="1"/>
          </p:cNvPicPr>
          <p:nvPr userDrawn="1"/>
        </p:nvPicPr>
        <p:blipFill>
          <a:blip r:embed="rId4"/>
          <a:stretch>
            <a:fillRect/>
          </a:stretch>
        </p:blipFill>
        <p:spPr>
          <a:xfrm>
            <a:off x="226325" y="67494"/>
            <a:ext cx="3451746" cy="928335"/>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121400" y="464076"/>
            <a:ext cx="2346114" cy="412224"/>
          </a:xfrm>
          <a:prstGeom prst="rect">
            <a:avLst/>
          </a:prstGeom>
        </p:spPr>
      </p:pic>
    </p:spTree>
    <p:extLst>
      <p:ext uri="{BB962C8B-B14F-4D97-AF65-F5344CB8AC3E}">
        <p14:creationId xmlns:p14="http://schemas.microsoft.com/office/powerpoint/2010/main" val="410101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spTree>
    <p:extLst>
      <p:ext uri="{BB962C8B-B14F-4D97-AF65-F5344CB8AC3E}">
        <p14:creationId xmlns:p14="http://schemas.microsoft.com/office/powerpoint/2010/main" val="32397054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0114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450556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aster_Empty">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66261548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8"/>
            <a:ext cx="8363938"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79823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0109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6408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2" name="Title 1"/>
          <p:cNvSpPr>
            <a:spLocks noGrp="1"/>
          </p:cNvSpPr>
          <p:nvPr>
            <p:ph type="title"/>
          </p:nvPr>
        </p:nvSpPr>
        <p:spPr>
          <a:xfrm>
            <a:off x="388800" y="288000"/>
            <a:ext cx="7886700" cy="646331"/>
          </a:xfrm>
        </p:spPr>
        <p:txBody>
          <a:bodyPr/>
          <a:lstStyle>
            <a:lvl1pPr>
              <a:defRPr>
                <a:solidFill>
                  <a:srgbClr val="54B948"/>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5522584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9"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3484318"/>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2785284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992825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19C30F0E-508D-484E-802F-0733AA6A3D5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54054766"/>
      </p:ext>
    </p:extLst>
  </p:cSld>
  <p:clrMapOvr>
    <a:masterClrMapping/>
  </p:clrMapOvr>
  <p:transition>
    <p:fade/>
  </p:transition>
  <p:extLst>
    <p:ext uri="{DCECCB84-F9BA-43D5-87BE-67443E8EF086}">
      <p15:sldGuideLst xmlns:p15="http://schemas.microsoft.com/office/powerpoint/2012/main">
        <p15:guide id="1" orient="horz" pos="37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Master_Title_Only">
    <p:bg>
      <p:bgPr>
        <a:solidFill>
          <a:srgbClr val="00373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Tree>
    <p:extLst>
      <p:ext uri="{BB962C8B-B14F-4D97-AF65-F5344CB8AC3E}">
        <p14:creationId xmlns:p14="http://schemas.microsoft.com/office/powerpoint/2010/main" val="57279803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65760" y="171451"/>
            <a:ext cx="8363938" cy="677108"/>
          </a:xfrm>
        </p:spPr>
        <p:txBody>
          <a:bodyPr/>
          <a:lstStyle>
            <a:lvl1pPr>
              <a:lnSpc>
                <a:spcPct val="100000"/>
              </a:lnSpc>
              <a:defRPr spc="0">
                <a:latin typeface="+mj-lt"/>
              </a:defRPr>
            </a:lvl1pPr>
          </a:lstStyle>
          <a:p>
            <a:r>
              <a:rPr lang="en-US"/>
              <a:t>Click to edit Master title style</a:t>
            </a:r>
          </a:p>
        </p:txBody>
      </p:sp>
      <p:sp>
        <p:nvSpPr>
          <p:cNvPr id="5" name="Text Placeholder 4"/>
          <p:cNvSpPr>
            <a:spLocks noGrp="1"/>
          </p:cNvSpPr>
          <p:nvPr>
            <p:ph type="body" sz="quarter" idx="10"/>
          </p:nvPr>
        </p:nvSpPr>
        <p:spPr>
          <a:xfrm>
            <a:off x="365760" y="1085851"/>
            <a:ext cx="8363938" cy="3718148"/>
          </a:xfrm>
        </p:spPr>
        <p:txBody>
          <a:bodyPr>
            <a:noAutofit/>
          </a:bodyPr>
          <a:lstStyle>
            <a:lvl1pPr marL="0" marR="0" indent="0" algn="l" defTabSz="686030" rtl="0" eaLnBrk="1" fontAlgn="auto" latinLnBrk="0" hangingPunct="1">
              <a:lnSpc>
                <a:spcPct val="100000"/>
              </a:lnSpc>
              <a:spcBef>
                <a:spcPts val="0"/>
              </a:spcBef>
              <a:spcAft>
                <a:spcPts val="0"/>
              </a:spcAft>
              <a:buClrTx/>
              <a:buSzPct val="90000"/>
              <a:buFont typeface="Arial" pitchFamily="34" charset="0"/>
              <a:buNone/>
              <a:tabLst/>
              <a:defRPr sz="2000" spc="0" baseline="0">
                <a:latin typeface="+mn-lt"/>
              </a:defRPr>
            </a:lvl1pPr>
            <a:lvl2pPr marL="266693" marR="0" indent="-266693" algn="l" defTabSz="686030"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18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603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000000">
                    <a:lumMod val="50000"/>
                    <a:lumOff val="50000"/>
                  </a:srgbClr>
                </a:solidFill>
                <a:effectLst/>
                <a:uLnTx/>
                <a:uFillTx/>
                <a:latin typeface="+mn-lt"/>
                <a:ea typeface="+mn-ea"/>
                <a:cs typeface="+mn-cs"/>
              </a:rPr>
              <a:t>Click to edit Master text styles</a:t>
            </a:r>
          </a:p>
          <a:p>
            <a:pPr marL="266693" marR="0" lvl="1" indent="-266693" algn="l" defTabSz="686030"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355319979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8"/>
            <a:ext cx="8363938"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417834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808811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7748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2" name="Title 1"/>
          <p:cNvSpPr>
            <a:spLocks noGrp="1"/>
          </p:cNvSpPr>
          <p:nvPr>
            <p:ph type="title"/>
          </p:nvPr>
        </p:nvSpPr>
        <p:spPr>
          <a:xfrm>
            <a:off x="388800" y="288000"/>
            <a:ext cx="7886700" cy="646331"/>
          </a:xfrm>
        </p:spPr>
        <p:txBody>
          <a:bodyPr/>
          <a:lstStyle>
            <a:lvl1pPr>
              <a:defRPr>
                <a:solidFill>
                  <a:srgbClr val="54B948"/>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9794666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9"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7311313"/>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149752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Master_Title_Only">
    <p:bg>
      <p:bgPr>
        <a:solidFill>
          <a:srgbClr val="00373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Tree>
    <p:extLst>
      <p:ext uri="{BB962C8B-B14F-4D97-AF65-F5344CB8AC3E}">
        <p14:creationId xmlns:p14="http://schemas.microsoft.com/office/powerpoint/2010/main" val="26461089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pic>
        <p:nvPicPr>
          <p:cNvPr id="3" name="Graphic 13">
            <a:hlinkClick r:id="rId2" action="ppaction://hlinksldjump"/>
            <a:extLst>
              <a:ext uri="{FF2B5EF4-FFF2-40B4-BE49-F238E27FC236}">
                <a16:creationId xmlns:a16="http://schemas.microsoft.com/office/drawing/2014/main" id="{78BE04A1-1C48-475F-98EF-1438352FB87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18172932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80468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21542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8" name="Graphic 7">
            <a:extLst>
              <a:ext uri="{FF2B5EF4-FFF2-40B4-BE49-F238E27FC236}">
                <a16:creationId xmlns:a16="http://schemas.microsoft.com/office/drawing/2014/main" id="{16F5DF79-AEAE-4A36-B2F0-9349336369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pic>
        <p:nvPicPr>
          <p:cNvPr id="7" name="Graphic 13">
            <a:hlinkClick r:id="rId4" action="ppaction://hlinksldjump"/>
            <a:extLst>
              <a:ext uri="{FF2B5EF4-FFF2-40B4-BE49-F238E27FC236}">
                <a16:creationId xmlns:a16="http://schemas.microsoft.com/office/drawing/2014/main" id="{19C3BA30-68D5-432F-B05A-D9F03B0A86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374536917"/>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3" name="Graphic 2">
            <a:extLst>
              <a:ext uri="{FF2B5EF4-FFF2-40B4-BE49-F238E27FC236}">
                <a16:creationId xmlns:a16="http://schemas.microsoft.com/office/drawing/2014/main" id="{E401088D-B0E0-4D6F-A88F-86EA3B28CA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spTree>
    <p:extLst>
      <p:ext uri="{BB962C8B-B14F-4D97-AF65-F5344CB8AC3E}">
        <p14:creationId xmlns:p14="http://schemas.microsoft.com/office/powerpoint/2010/main" val="1920629719"/>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350"/>
            <a:ext cx="8409350" cy="830997"/>
          </a:xfrm>
          <a:prstGeom prst="rect">
            <a:avLst/>
          </a:prstGeom>
        </p:spPr>
        <p:txBody>
          <a:bodyPr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329111379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238" y="2197802"/>
            <a:ext cx="8423524" cy="923330"/>
          </a:xfrm>
          <a:prstGeom prst="rect">
            <a:avLst/>
          </a:prstGeom>
        </p:spPr>
        <p:txBody>
          <a:bodyPr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a:t>Click to edit title style</a:t>
            </a:r>
          </a:p>
        </p:txBody>
      </p:sp>
      <p:pic>
        <p:nvPicPr>
          <p:cNvPr id="5" name="Graphic 4">
            <a:extLst>
              <a:ext uri="{FF2B5EF4-FFF2-40B4-BE49-F238E27FC236}">
                <a16:creationId xmlns:a16="http://schemas.microsoft.com/office/drawing/2014/main" id="{8AF627C6-A4A1-4D97-B15F-C05B3A1919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4785" y="3972241"/>
            <a:ext cx="1514429" cy="271079"/>
          </a:xfrm>
          <a:prstGeom prst="rect">
            <a:avLst/>
          </a:prstGeom>
        </p:spPr>
      </p:pic>
    </p:spTree>
    <p:extLst>
      <p:ext uri="{BB962C8B-B14F-4D97-AF65-F5344CB8AC3E}">
        <p14:creationId xmlns:p14="http://schemas.microsoft.com/office/powerpoint/2010/main" val="26955268"/>
      </p:ext>
    </p:extLst>
  </p:cSld>
  <p:clrMapOvr>
    <a:masterClrMapping/>
  </p:clrMapOvr>
  <p:transition>
    <p:fade/>
  </p:transition>
  <p:extLst>
    <p:ext uri="{DCECCB84-F9BA-43D5-87BE-67443E8EF086}">
      <p15:sldGuideLst xmlns:p15="http://schemas.microsoft.com/office/powerpoint/2012/main">
        <p15:guide id="1" orient="horz" pos="18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38282929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 Target="../slides/slide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 Target="../slides/slide6.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slide" Target="../slides/slide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1.xml"/><Relationship Id="rId7" Type="http://schemas.openxmlformats.org/officeDocument/2006/relationships/slide" Target="../slides/slide6.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7.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2.sv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sv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image" Target="../media/image1.png"/><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 Target="../slides/slide6.xml"/><Relationship Id="rId5" Type="http://schemas.openxmlformats.org/officeDocument/2006/relationships/slideLayout" Target="../slideLayouts/slideLayout28.xml"/><Relationship Id="rId10" Type="http://schemas.openxmlformats.org/officeDocument/2006/relationships/theme" Target="../theme/theme8.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2.sv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1.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 Target="../slides/slide6.xml"/><Relationship Id="rId5" Type="http://schemas.openxmlformats.org/officeDocument/2006/relationships/slideLayout" Target="../slideLayouts/slideLayout37.xml"/><Relationship Id="rId10" Type="http://schemas.openxmlformats.org/officeDocument/2006/relationships/theme" Target="../theme/theme9.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6" name="Group 15"/>
          <p:cNvGrpSpPr/>
          <p:nvPr/>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4" name="Graphic 13">
            <a:hlinkClick r:id="rId7" action="ppaction://hlinksldjump"/>
            <a:extLst>
              <a:ext uri="{FF2B5EF4-FFF2-40B4-BE49-F238E27FC236}">
                <a16:creationId xmlns:a16="http://schemas.microsoft.com/office/drawing/2014/main" id="{5DF8CDE8-BEBB-4039-9EBE-53D33502A76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196874270"/>
      </p:ext>
    </p:extLst>
  </p:cSld>
  <p:clrMap bg1="lt1" tx1="dk1" bg2="lt2" tx2="dk2" accent1="accent1" accent2="accent2" accent3="accent3" accent4="accent4" accent5="accent5" accent6="accent6" hlink="hlink" folHlink="folHlink"/>
  <p:sldLayoutIdLst>
    <p:sldLayoutId id="2147483761" r:id="rId1"/>
    <p:sldLayoutId id="2147483788" r:id="rId2"/>
    <p:sldLayoutId id="2147483789" r:id="rId3"/>
    <p:sldLayoutId id="2147483762" r:id="rId4"/>
    <p:sldLayoutId id="2147483781" r:id="rId5"/>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grpSp>
        <p:nvGrpSpPr>
          <p:cNvPr id="15" name="Group 14"/>
          <p:cNvGrpSpPr/>
          <p:nvPr/>
        </p:nvGrpSpPr>
        <p:grpSpPr>
          <a:xfrm rot="16200000">
            <a:off x="-1151128" y="454562"/>
            <a:ext cx="1429486" cy="520365"/>
            <a:chOff x="-2069182" y="-579662"/>
            <a:chExt cx="1429486" cy="520365"/>
          </a:xfrm>
        </p:grpSpPr>
        <p:grpSp>
          <p:nvGrpSpPr>
            <p:cNvPr id="16" name="Group 15"/>
            <p:cNvGrpSpPr/>
            <p:nvPr/>
          </p:nvGrpSpPr>
          <p:grpSpPr>
            <a:xfrm>
              <a:off x="-2069182" y="-297545"/>
              <a:ext cx="1429486" cy="238248"/>
              <a:chOff x="-2060858" y="2411918"/>
              <a:chExt cx="1917983" cy="319664"/>
            </a:xfrm>
          </p:grpSpPr>
          <p:sp>
            <p:nvSpPr>
              <p:cNvPr id="18" name="Rectangle 17"/>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Rectangle 18"/>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7" name="TextBox 16"/>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1" name="Graphic 13">
            <a:hlinkClick r:id="rId7" action="ppaction://hlinksldjump"/>
            <a:extLst>
              <a:ext uri="{FF2B5EF4-FFF2-40B4-BE49-F238E27FC236}">
                <a16:creationId xmlns:a16="http://schemas.microsoft.com/office/drawing/2014/main" id="{2506FB5F-8AF2-4006-973B-9C70E7EE503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224544481"/>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82" r:id="rId5"/>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7">
          <p15:clr>
            <a:srgbClr val="F26B43"/>
          </p15:clr>
        </p15:guide>
        <p15:guide id="2" pos="227">
          <p15:clr>
            <a:srgbClr val="F26B43"/>
          </p15:clr>
        </p15:guide>
        <p15:guide id="3" pos="5524">
          <p15:clr>
            <a:srgbClr val="F26B43"/>
          </p15:clr>
        </p15:guide>
        <p15:guide id="4" orient="horz" pos="30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1" y="1019147"/>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1" y="4963256"/>
            <a:ext cx="3667671"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700"/>
            <a:ext cx="795089" cy="1882737"/>
            <a:chOff x="-811997" y="62700"/>
            <a:chExt cx="795088" cy="1882736"/>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0"/>
              <a:ext cx="795088"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4" y="2083494"/>
            <a:ext cx="729571" cy="1768867"/>
            <a:chOff x="-905773" y="2083493"/>
            <a:chExt cx="729570" cy="1768867"/>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0" y="3103224"/>
              <a:ext cx="219612"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3"/>
              <a:ext cx="589904"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90"/>
              <a:ext cx="213200"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5" action="ppaction://hlinksldjump"/>
            <a:extLst>
              <a:ext uri="{FF2B5EF4-FFF2-40B4-BE49-F238E27FC236}">
                <a16:creationId xmlns:a16="http://schemas.microsoft.com/office/drawing/2014/main" id="{65A078BD-154D-41AC-974D-0FD20FD6C2C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97790595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Lst>
  <p:transition advClick="0">
    <p:fade/>
  </p:transition>
  <p:txStyles>
    <p:titleStyle>
      <a:lvl1pPr algn="l" defTabSz="686013"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13" rtl="0" eaLnBrk="1" latinLnBrk="0" hangingPunct="1">
        <a:defRPr sz="1400" kern="1200">
          <a:solidFill>
            <a:schemeClr val="tx1"/>
          </a:solidFill>
          <a:latin typeface="+mn-lt"/>
          <a:ea typeface="+mn-ea"/>
          <a:cs typeface="+mn-cs"/>
        </a:defRPr>
      </a:lvl1pPr>
      <a:lvl2pPr marL="343007" algn="l" defTabSz="686013" rtl="0" eaLnBrk="1" latinLnBrk="0" hangingPunct="1">
        <a:defRPr sz="1400" kern="1200">
          <a:solidFill>
            <a:schemeClr val="tx1"/>
          </a:solidFill>
          <a:latin typeface="+mn-lt"/>
          <a:ea typeface="+mn-ea"/>
          <a:cs typeface="+mn-cs"/>
        </a:defRPr>
      </a:lvl2pPr>
      <a:lvl3pPr marL="686013" algn="l" defTabSz="686013" rtl="0" eaLnBrk="1" latinLnBrk="0" hangingPunct="1">
        <a:defRPr sz="1400" kern="1200">
          <a:solidFill>
            <a:schemeClr val="tx1"/>
          </a:solidFill>
          <a:latin typeface="+mn-lt"/>
          <a:ea typeface="+mn-ea"/>
          <a:cs typeface="+mn-cs"/>
        </a:defRPr>
      </a:lvl3pPr>
      <a:lvl4pPr marL="1029018" algn="l" defTabSz="686013" rtl="0" eaLnBrk="1" latinLnBrk="0" hangingPunct="1">
        <a:defRPr sz="1400" kern="1200">
          <a:solidFill>
            <a:schemeClr val="tx1"/>
          </a:solidFill>
          <a:latin typeface="+mn-lt"/>
          <a:ea typeface="+mn-ea"/>
          <a:cs typeface="+mn-cs"/>
        </a:defRPr>
      </a:lvl4pPr>
      <a:lvl5pPr marL="1372026" algn="l" defTabSz="686013" rtl="0" eaLnBrk="1" latinLnBrk="0" hangingPunct="1">
        <a:defRPr sz="1400" kern="1200">
          <a:solidFill>
            <a:schemeClr val="tx1"/>
          </a:solidFill>
          <a:latin typeface="+mn-lt"/>
          <a:ea typeface="+mn-ea"/>
          <a:cs typeface="+mn-cs"/>
        </a:defRPr>
      </a:lvl5pPr>
      <a:lvl6pPr marL="1715032" algn="l" defTabSz="686013" rtl="0" eaLnBrk="1" latinLnBrk="0" hangingPunct="1">
        <a:defRPr sz="1400" kern="1200">
          <a:solidFill>
            <a:schemeClr val="tx1"/>
          </a:solidFill>
          <a:latin typeface="+mn-lt"/>
          <a:ea typeface="+mn-ea"/>
          <a:cs typeface="+mn-cs"/>
        </a:defRPr>
      </a:lvl6pPr>
      <a:lvl7pPr marL="2058038" algn="l" defTabSz="686013" rtl="0" eaLnBrk="1" latinLnBrk="0" hangingPunct="1">
        <a:defRPr sz="1400" kern="1200">
          <a:solidFill>
            <a:schemeClr val="tx1"/>
          </a:solidFill>
          <a:latin typeface="+mn-lt"/>
          <a:ea typeface="+mn-ea"/>
          <a:cs typeface="+mn-cs"/>
        </a:defRPr>
      </a:lvl7pPr>
      <a:lvl8pPr marL="2401044" algn="l" defTabSz="686013" rtl="0" eaLnBrk="1" latinLnBrk="0" hangingPunct="1">
        <a:defRPr sz="1400" kern="1200">
          <a:solidFill>
            <a:schemeClr val="tx1"/>
          </a:solidFill>
          <a:latin typeface="+mn-lt"/>
          <a:ea typeface="+mn-ea"/>
          <a:cs typeface="+mn-cs"/>
        </a:defRPr>
      </a:lvl8pPr>
      <a:lvl9pPr marL="2744051" algn="l" defTabSz="68601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2" y="1019148"/>
            <a:ext cx="8363937" cy="307777"/>
          </a:xfrm>
          <a:prstGeom prst="rect">
            <a:avLst/>
          </a:prstGeom>
        </p:spPr>
        <p:txBody>
          <a:bodyPr vert="horz" wrap="square" lIns="0" tIns="0" rIns="0" bIns="0" rtlCol="0">
            <a:spAutoFit/>
          </a:bodyPr>
          <a:lstStyle/>
          <a:p>
            <a:pPr lvl="0"/>
            <a:endParaRPr lang="en-US"/>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699"/>
            <a:ext cx="795089" cy="1882738"/>
            <a:chOff x="-811997" y="62699"/>
            <a:chExt cx="795088" cy="1882737"/>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699"/>
              <a:ext cx="795088" cy="430887"/>
            </a:xfrm>
            <a:prstGeom prst="rect">
              <a:avLst/>
            </a:prstGeom>
            <a:noFill/>
          </p:spPr>
          <p:txBody>
            <a:bodyPr wrap="none" lIns="0" tIns="0" rIns="0" bIns="0" rtlCol="0" anchor="ctr">
              <a:spAutoFit/>
            </a:bodyPr>
            <a:lstStyle/>
            <a:p>
              <a:r>
                <a:rPr lang="en-US" sz="700">
                  <a:solidFill>
                    <a:schemeClr val="tx1">
                      <a:lumMod val="75000"/>
                      <a:lumOff val="25000"/>
                    </a:schemeClr>
                  </a:solidFill>
                  <a:latin typeface="+mj-lt"/>
                </a:rPr>
                <a:t>Use an eyedropper </a:t>
              </a:r>
              <a:br>
                <a:rPr lang="en-US" sz="700">
                  <a:solidFill>
                    <a:schemeClr val="tx1">
                      <a:lumMod val="75000"/>
                      <a:lumOff val="25000"/>
                    </a:schemeClr>
                  </a:solidFill>
                  <a:latin typeface="+mj-lt"/>
                </a:rPr>
              </a:br>
              <a:r>
                <a:rPr lang="en-US" sz="700">
                  <a:solidFill>
                    <a:schemeClr val="tx1">
                      <a:lumMod val="75000"/>
                      <a:lumOff val="25000"/>
                    </a:schemeClr>
                  </a:solidFill>
                  <a:latin typeface="+mj-lt"/>
                </a:rPr>
                <a:t>to choose one of </a:t>
              </a:r>
              <a:br>
                <a:rPr lang="en-US" sz="700">
                  <a:solidFill>
                    <a:schemeClr val="tx1">
                      <a:lumMod val="75000"/>
                      <a:lumOff val="25000"/>
                    </a:schemeClr>
                  </a:solidFill>
                  <a:latin typeface="+mj-lt"/>
                </a:rPr>
              </a:br>
              <a:r>
                <a:rPr lang="en-US" sz="700" b="1">
                  <a:solidFill>
                    <a:schemeClr val="tx1">
                      <a:lumMod val="75000"/>
                      <a:lumOff val="25000"/>
                    </a:schemeClr>
                  </a:solidFill>
                  <a:latin typeface="+mj-lt"/>
                </a:rPr>
                <a:t>Veeam corporate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3" y="2083495"/>
            <a:ext cx="729570" cy="1768866"/>
            <a:chOff x="-905772" y="2083494"/>
            <a:chExt cx="729569" cy="1768866"/>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1" y="3103224"/>
              <a:ext cx="219612"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2" y="3391253"/>
              <a:ext cx="428001" cy="215444"/>
            </a:xfrm>
            <a:prstGeom prst="rect">
              <a:avLst/>
            </a:prstGeom>
            <a:noFill/>
          </p:spPr>
          <p:txBody>
            <a:bodyPr wrap="none" lIns="0" tIns="0" rIns="0" bIns="0" rtlCol="0" anchor="ctr">
              <a:spAutoFit/>
            </a:bodyPr>
            <a:lstStyle/>
            <a:p>
              <a:pPr algn="r"/>
              <a:r>
                <a:rPr lang="en-US" sz="700">
                  <a:gradFill>
                    <a:gsLst>
                      <a:gs pos="0">
                        <a:schemeClr val="tx1"/>
                      </a:gs>
                      <a:gs pos="86000">
                        <a:schemeClr val="tx1"/>
                      </a:gs>
                    </a:gsLst>
                    <a:lin ang="5400000" scaled="0"/>
                  </a:gradFill>
                  <a:latin typeface="+mj-lt"/>
                </a:rPr>
                <a:t>Arrows,</a:t>
              </a:r>
              <a:br>
                <a:rPr lang="en-US" sz="700">
                  <a:gradFill>
                    <a:gsLst>
                      <a:gs pos="0">
                        <a:schemeClr val="tx1"/>
                      </a:gs>
                      <a:gs pos="86000">
                        <a:schemeClr val="tx1"/>
                      </a:gs>
                    </a:gsLst>
                    <a:lin ang="5400000" scaled="0"/>
                  </a:gradFill>
                  <a:latin typeface="+mj-lt"/>
                </a:rPr>
              </a:br>
              <a:r>
                <a:rPr lang="en-US" sz="70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4"/>
              <a:ext cx="589904" cy="323165"/>
            </a:xfrm>
            <a:prstGeom prst="rect">
              <a:avLst/>
            </a:prstGeom>
            <a:noFill/>
          </p:spPr>
          <p:txBody>
            <a:bodyPr wrap="none" lIns="0" tIns="0" rIns="0" bIns="0" rtlCol="0" anchor="ctr">
              <a:spAutoFit/>
            </a:bodyPr>
            <a:lstStyle/>
            <a:p>
              <a:pPr algn="l"/>
              <a:r>
                <a:rPr lang="en-US" sz="700" b="1">
                  <a:solidFill>
                    <a:schemeClr val="tx1">
                      <a:lumMod val="75000"/>
                      <a:lumOff val="25000"/>
                    </a:schemeClr>
                  </a:solidFill>
                  <a:latin typeface="+mj-lt"/>
                </a:rPr>
                <a:t>Colors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for 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2" y="2496991"/>
              <a:ext cx="213200"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Icons</a:t>
              </a:r>
            </a:p>
          </p:txBody>
        </p:sp>
      </p:grpSp>
      <p:pic>
        <p:nvPicPr>
          <p:cNvPr id="23" name="Graphic 13">
            <a:hlinkClick r:id="rId4" action="ppaction://hlinksldjump"/>
            <a:extLst>
              <a:ext uri="{FF2B5EF4-FFF2-40B4-BE49-F238E27FC236}">
                <a16:creationId xmlns:a16="http://schemas.microsoft.com/office/drawing/2014/main" id="{46A0574C-0630-4BB1-A68C-51E9A2852CF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379850709"/>
      </p:ext>
    </p:extLst>
  </p:cSld>
  <p:clrMap bg1="lt1" tx1="dk1" bg2="lt2" tx2="dk2" accent1="accent1" accent2="accent2" accent3="accent3" accent4="accent4" accent5="accent5" accent6="accent6" hlink="hlink" folHlink="folHlink"/>
  <p:sldLayoutIdLst>
    <p:sldLayoutId id="2147483784" r:id="rId1"/>
    <p:sldLayoutId id="2147483785" r:id="rId2"/>
  </p:sldLayoutIdLst>
  <p:transition advClick="0">
    <p:fade/>
  </p:transition>
  <p:txStyles>
    <p:titleStyle>
      <a:lvl1pPr algn="l" defTabSz="685996"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5996"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1" indent="-266681" algn="l" defTabSz="685996"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23" indent="-213192" algn="l" defTabSz="685996"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08" indent="-167934" algn="l" defTabSz="685996" rtl="0" eaLnBrk="1" latinLnBrk="0" hangingPunct="1">
        <a:lnSpc>
          <a:spcPct val="90000"/>
        </a:lnSpc>
        <a:spcBef>
          <a:spcPct val="20000"/>
        </a:spcBef>
        <a:buSzPct val="90000"/>
        <a:buFont typeface="Arial" pitchFamily="34" charset="0"/>
        <a:buChar char="•"/>
        <a:tabLst>
          <a:tab pos="686023"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03" indent="-172698" algn="l" defTabSz="685996"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488"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485"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484"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481"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96" rtl="0" eaLnBrk="1" latinLnBrk="0" hangingPunct="1">
        <a:defRPr sz="1400" kern="1200">
          <a:solidFill>
            <a:schemeClr val="tx1"/>
          </a:solidFill>
          <a:latin typeface="+mn-lt"/>
          <a:ea typeface="+mn-ea"/>
          <a:cs typeface="+mn-cs"/>
        </a:defRPr>
      </a:lvl1pPr>
      <a:lvl2pPr marL="342998" algn="l" defTabSz="685996" rtl="0" eaLnBrk="1" latinLnBrk="0" hangingPunct="1">
        <a:defRPr sz="1400" kern="1200">
          <a:solidFill>
            <a:schemeClr val="tx1"/>
          </a:solidFill>
          <a:latin typeface="+mn-lt"/>
          <a:ea typeface="+mn-ea"/>
          <a:cs typeface="+mn-cs"/>
        </a:defRPr>
      </a:lvl2pPr>
      <a:lvl3pPr marL="685996" algn="l" defTabSz="685996" rtl="0" eaLnBrk="1" latinLnBrk="0" hangingPunct="1">
        <a:defRPr sz="1400" kern="1200">
          <a:solidFill>
            <a:schemeClr val="tx1"/>
          </a:solidFill>
          <a:latin typeface="+mn-lt"/>
          <a:ea typeface="+mn-ea"/>
          <a:cs typeface="+mn-cs"/>
        </a:defRPr>
      </a:lvl3pPr>
      <a:lvl4pPr marL="1028993" algn="l" defTabSz="685996" rtl="0" eaLnBrk="1" latinLnBrk="0" hangingPunct="1">
        <a:defRPr sz="1400" kern="1200">
          <a:solidFill>
            <a:schemeClr val="tx1"/>
          </a:solidFill>
          <a:latin typeface="+mn-lt"/>
          <a:ea typeface="+mn-ea"/>
          <a:cs typeface="+mn-cs"/>
        </a:defRPr>
      </a:lvl4pPr>
      <a:lvl5pPr marL="1371992" algn="l" defTabSz="685996" rtl="0" eaLnBrk="1" latinLnBrk="0" hangingPunct="1">
        <a:defRPr sz="1400" kern="1200">
          <a:solidFill>
            <a:schemeClr val="tx1"/>
          </a:solidFill>
          <a:latin typeface="+mn-lt"/>
          <a:ea typeface="+mn-ea"/>
          <a:cs typeface="+mn-cs"/>
        </a:defRPr>
      </a:lvl5pPr>
      <a:lvl6pPr marL="1714989" algn="l" defTabSz="685996" rtl="0" eaLnBrk="1" latinLnBrk="0" hangingPunct="1">
        <a:defRPr sz="1400" kern="1200">
          <a:solidFill>
            <a:schemeClr val="tx1"/>
          </a:solidFill>
          <a:latin typeface="+mn-lt"/>
          <a:ea typeface="+mn-ea"/>
          <a:cs typeface="+mn-cs"/>
        </a:defRPr>
      </a:lvl6pPr>
      <a:lvl7pPr marL="2057987" algn="l" defTabSz="685996" rtl="0" eaLnBrk="1" latinLnBrk="0" hangingPunct="1">
        <a:defRPr sz="1400" kern="1200">
          <a:solidFill>
            <a:schemeClr val="tx1"/>
          </a:solidFill>
          <a:latin typeface="+mn-lt"/>
          <a:ea typeface="+mn-ea"/>
          <a:cs typeface="+mn-cs"/>
        </a:defRPr>
      </a:lvl7pPr>
      <a:lvl8pPr marL="2400984" algn="l" defTabSz="685996" rtl="0" eaLnBrk="1" latinLnBrk="0" hangingPunct="1">
        <a:defRPr sz="1400" kern="1200">
          <a:solidFill>
            <a:schemeClr val="tx1"/>
          </a:solidFill>
          <a:latin typeface="+mn-lt"/>
          <a:ea typeface="+mn-ea"/>
          <a:cs typeface="+mn-cs"/>
        </a:defRPr>
      </a:lvl8pPr>
      <a:lvl9pPr marL="2743982" algn="l" defTabSz="685996"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BD9F955-6D8F-4881-B223-2DEE49014D2D}"/>
              </a:ext>
            </a:extLst>
          </p:cNvPr>
          <p:cNvPicPr>
            <a:picLocks noChangeAspect="1"/>
          </p:cNvPicPr>
          <p:nvPr userDrawn="1"/>
        </p:nvPicPr>
        <p:blipFill>
          <a:blip r:embed="rId3" cstate="hqprint">
            <a:alphaModFix amt="40000"/>
            <a:extLst>
              <a:ext uri="{28A0092B-C50C-407E-A947-70E740481C1C}">
                <a14:useLocalDpi xmlns:a14="http://schemas.microsoft.com/office/drawing/2010/main"/>
              </a:ext>
            </a:extLst>
          </a:blip>
          <a:stretch>
            <a:fillRect/>
          </a:stretch>
        </p:blipFill>
        <p:spPr>
          <a:xfrm>
            <a:off x="8249678" y="4943158"/>
            <a:ext cx="526732" cy="94992"/>
          </a:xfrm>
          <a:prstGeom prst="rect">
            <a:avLst/>
          </a:prstGeom>
          <a:effectLst/>
        </p:spPr>
      </p:pic>
      <p:grpSp>
        <p:nvGrpSpPr>
          <p:cNvPr id="137" name="Group 136">
            <a:extLst>
              <a:ext uri="{FF2B5EF4-FFF2-40B4-BE49-F238E27FC236}">
                <a16:creationId xmlns:a16="http://schemas.microsoft.com/office/drawing/2014/main" id="{A4A49C97-BAB7-43A4-A3AE-1DBF289959BA}"/>
              </a:ext>
            </a:extLst>
          </p:cNvPr>
          <p:cNvGrpSpPr/>
          <p:nvPr userDrawn="1"/>
        </p:nvGrpSpPr>
        <p:grpSpPr>
          <a:xfrm>
            <a:off x="-1329489" y="-478614"/>
            <a:ext cx="1167802" cy="5213926"/>
            <a:chOff x="-1329489" y="-478614"/>
            <a:chExt cx="1167802" cy="5213926"/>
          </a:xfrm>
        </p:grpSpPr>
        <p:sp>
          <p:nvSpPr>
            <p:cNvPr id="138" name="Rectangle 137">
              <a:extLst>
                <a:ext uri="{FF2B5EF4-FFF2-40B4-BE49-F238E27FC236}">
                  <a16:creationId xmlns:a16="http://schemas.microsoft.com/office/drawing/2014/main" id="{2698281A-0427-424E-BCA4-9E48AD0C4240}"/>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9" name="Rectangle 138">
              <a:extLst>
                <a:ext uri="{FF2B5EF4-FFF2-40B4-BE49-F238E27FC236}">
                  <a16:creationId xmlns:a16="http://schemas.microsoft.com/office/drawing/2014/main" id="{74B2360D-56F5-42A0-89CB-95E34D867F01}"/>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0" name="Rectangle 139">
              <a:extLst>
                <a:ext uri="{FF2B5EF4-FFF2-40B4-BE49-F238E27FC236}">
                  <a16:creationId xmlns:a16="http://schemas.microsoft.com/office/drawing/2014/main" id="{E55C7C98-B37C-4DCE-85A9-008A66AF1BA8}"/>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3257485D-4307-4863-B469-D8A4BEBE9711}"/>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33123775-41FB-49B8-80F5-0EF11C205D16}"/>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BFEA0CDD-5C24-4F47-B7D1-05AC155A5479}"/>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550E62CB-3595-4297-AE2C-4944081D108C}"/>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5" name="TextBox 144">
              <a:extLst>
                <a:ext uri="{FF2B5EF4-FFF2-40B4-BE49-F238E27FC236}">
                  <a16:creationId xmlns:a16="http://schemas.microsoft.com/office/drawing/2014/main" id="{B7169491-A982-41BC-A4A1-D8D59C50D68F}"/>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6" name="TextBox 145">
              <a:extLst>
                <a:ext uri="{FF2B5EF4-FFF2-40B4-BE49-F238E27FC236}">
                  <a16:creationId xmlns:a16="http://schemas.microsoft.com/office/drawing/2014/main" id="{27E9CFE7-22AB-4C6D-AB47-C525D6BE4B9D}"/>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7" name="TextBox 146">
              <a:extLst>
                <a:ext uri="{FF2B5EF4-FFF2-40B4-BE49-F238E27FC236}">
                  <a16:creationId xmlns:a16="http://schemas.microsoft.com/office/drawing/2014/main" id="{E17C5DEB-9504-45BA-BF00-04F05DFB2524}"/>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48" name="Rectangle 147">
              <a:extLst>
                <a:ext uri="{FF2B5EF4-FFF2-40B4-BE49-F238E27FC236}">
                  <a16:creationId xmlns:a16="http://schemas.microsoft.com/office/drawing/2014/main" id="{2A353C14-CDB4-450F-83F3-398D8C444489}"/>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9" name="Rectangle 148">
              <a:extLst>
                <a:ext uri="{FF2B5EF4-FFF2-40B4-BE49-F238E27FC236}">
                  <a16:creationId xmlns:a16="http://schemas.microsoft.com/office/drawing/2014/main" id="{64906E41-118D-43E0-B48E-898CD71944B0}"/>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0" name="Rectangle 149">
              <a:extLst>
                <a:ext uri="{FF2B5EF4-FFF2-40B4-BE49-F238E27FC236}">
                  <a16:creationId xmlns:a16="http://schemas.microsoft.com/office/drawing/2014/main" id="{606182EA-61D3-4671-B91B-6F9FCD4655C0}"/>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EE6774B1-FAB6-42E2-91C1-68B44EE21BD3}"/>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TextBox 151">
              <a:extLst>
                <a:ext uri="{FF2B5EF4-FFF2-40B4-BE49-F238E27FC236}">
                  <a16:creationId xmlns:a16="http://schemas.microsoft.com/office/drawing/2014/main" id="{DD302651-502B-4DE0-A4FE-E4FACE16302A}"/>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3" name="Rectangle 152">
              <a:extLst>
                <a:ext uri="{FF2B5EF4-FFF2-40B4-BE49-F238E27FC236}">
                  <a16:creationId xmlns:a16="http://schemas.microsoft.com/office/drawing/2014/main" id="{3AF2305F-6AD7-409E-BAFF-83675B46FC13}"/>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3CB4AAE2-7825-48CF-A172-9ABB7D964433}"/>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5" name="TextBox 154">
              <a:extLst>
                <a:ext uri="{FF2B5EF4-FFF2-40B4-BE49-F238E27FC236}">
                  <a16:creationId xmlns:a16="http://schemas.microsoft.com/office/drawing/2014/main" id="{798E00E2-14C5-49FF-BFAE-52BA1113F8FC}"/>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6" name="TextBox 155">
              <a:extLst>
                <a:ext uri="{FF2B5EF4-FFF2-40B4-BE49-F238E27FC236}">
                  <a16:creationId xmlns:a16="http://schemas.microsoft.com/office/drawing/2014/main" id="{EAB3E78E-FA11-4F29-8255-7D0ABBEB6FD8}"/>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7" name="TextBox 156">
              <a:extLst>
                <a:ext uri="{FF2B5EF4-FFF2-40B4-BE49-F238E27FC236}">
                  <a16:creationId xmlns:a16="http://schemas.microsoft.com/office/drawing/2014/main" id="{154A90AD-2FCA-4B92-967B-FCB2772A7B58}"/>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58" name="TextBox 157">
              <a:extLst>
                <a:ext uri="{FF2B5EF4-FFF2-40B4-BE49-F238E27FC236}">
                  <a16:creationId xmlns:a16="http://schemas.microsoft.com/office/drawing/2014/main" id="{1D93E95F-1DCD-4F90-852F-2135490326CD}"/>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59" name="TextBox 158">
              <a:extLst>
                <a:ext uri="{FF2B5EF4-FFF2-40B4-BE49-F238E27FC236}">
                  <a16:creationId xmlns:a16="http://schemas.microsoft.com/office/drawing/2014/main" id="{1D33D028-5481-40B7-A38D-296E6F38B8F6}"/>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0" name="TextBox 159">
              <a:extLst>
                <a:ext uri="{FF2B5EF4-FFF2-40B4-BE49-F238E27FC236}">
                  <a16:creationId xmlns:a16="http://schemas.microsoft.com/office/drawing/2014/main" id="{38068F83-E295-4FC5-99EE-75CFC95B4E4E}"/>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1" name="Rectangle 160">
              <a:extLst>
                <a:ext uri="{FF2B5EF4-FFF2-40B4-BE49-F238E27FC236}">
                  <a16:creationId xmlns:a16="http://schemas.microsoft.com/office/drawing/2014/main" id="{94E2D9DC-4696-4DBB-9B6F-A896FC965410}"/>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2" name="TextBox 161">
              <a:extLst>
                <a:ext uri="{FF2B5EF4-FFF2-40B4-BE49-F238E27FC236}">
                  <a16:creationId xmlns:a16="http://schemas.microsoft.com/office/drawing/2014/main" id="{C20ACBC8-E379-48AD-88C2-E9D90C982A0B}"/>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3" name="TextBox 162">
              <a:extLst>
                <a:ext uri="{FF2B5EF4-FFF2-40B4-BE49-F238E27FC236}">
                  <a16:creationId xmlns:a16="http://schemas.microsoft.com/office/drawing/2014/main" id="{F61F5666-4B51-4B00-8810-BF36901EA00A}"/>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4" name="TextBox 163">
              <a:extLst>
                <a:ext uri="{FF2B5EF4-FFF2-40B4-BE49-F238E27FC236}">
                  <a16:creationId xmlns:a16="http://schemas.microsoft.com/office/drawing/2014/main" id="{D7520CBD-418D-40D2-9458-F3678BEC083D}"/>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5" name="Rectangle 164">
              <a:extLst>
                <a:ext uri="{FF2B5EF4-FFF2-40B4-BE49-F238E27FC236}">
                  <a16:creationId xmlns:a16="http://schemas.microsoft.com/office/drawing/2014/main" id="{6B6CEF52-C792-4A9F-A36F-1D97D37DC480}"/>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6" name="TextBox 165">
              <a:extLst>
                <a:ext uri="{FF2B5EF4-FFF2-40B4-BE49-F238E27FC236}">
                  <a16:creationId xmlns:a16="http://schemas.microsoft.com/office/drawing/2014/main" id="{AF8946C8-1B46-42CE-A4AD-513E56142D1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7" name="TextBox 166">
              <a:extLst>
                <a:ext uri="{FF2B5EF4-FFF2-40B4-BE49-F238E27FC236}">
                  <a16:creationId xmlns:a16="http://schemas.microsoft.com/office/drawing/2014/main" id="{5A1C10AC-20CC-48AC-944A-3946821F069B}"/>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403227733"/>
      </p:ext>
    </p:extLst>
  </p:cSld>
  <p:clrMap bg1="lt1" tx1="dk1" bg2="lt2" tx2="dk2" accent1="accent1" accent2="accent2" accent3="accent3" accent4="accent4" accent5="accent5" accent6="accent6" hlink="hlink" folHlink="folHlink"/>
  <p:sldLayoutIdLst>
    <p:sldLayoutId id="2147483791" r:id="rId1"/>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5" cy="307777"/>
          </a:xfrm>
          <a:prstGeom prst="rect">
            <a:avLst/>
          </a:prstGeom>
        </p:spPr>
        <p:txBody>
          <a:bodyPr vert="horz" wrap="square" lIns="0" tIns="0" rIns="0" bIns="0" rtlCol="0">
            <a:spAutoFit/>
          </a:bodyPr>
          <a:lstStyle/>
          <a:p>
            <a:pPr lvl="0"/>
            <a:endParaRPr lang="en-US" dirty="0"/>
          </a:p>
        </p:txBody>
      </p:sp>
      <p:pic>
        <p:nvPicPr>
          <p:cNvPr id="75" name="Picture 74">
            <a:extLst>
              <a:ext uri="{FF2B5EF4-FFF2-40B4-BE49-F238E27FC236}">
                <a16:creationId xmlns:a16="http://schemas.microsoft.com/office/drawing/2014/main" id="{9BF30E22-522F-4990-A947-D224E2E83218}"/>
              </a:ext>
            </a:extLst>
          </p:cNvPr>
          <p:cNvPicPr>
            <a:picLocks noChangeAspect="1"/>
          </p:cNvPicPr>
          <p:nvPr userDrawn="1"/>
        </p:nvPicPr>
        <p:blipFill>
          <a:blip r:embed="rId4" cstate="hqprint">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2000"/>
                    </a14:imgEffect>
                  </a14:imgLayer>
                </a14:imgProps>
              </a:ext>
              <a:ext uri="{28A0092B-C50C-407E-A947-70E740481C1C}">
                <a14:useLocalDpi xmlns:a14="http://schemas.microsoft.com/office/drawing/2010/main"/>
              </a:ext>
            </a:extLst>
          </a:blip>
          <a:stretch>
            <a:fillRect/>
          </a:stretch>
        </p:blipFill>
        <p:spPr>
          <a:xfrm>
            <a:off x="8249678" y="4942683"/>
            <a:ext cx="526732" cy="94992"/>
          </a:xfrm>
          <a:prstGeom prst="rect">
            <a:avLst/>
          </a:prstGeom>
          <a:effectLst/>
        </p:spPr>
      </p:pic>
      <p:grpSp>
        <p:nvGrpSpPr>
          <p:cNvPr id="139" name="Group 138">
            <a:extLst>
              <a:ext uri="{FF2B5EF4-FFF2-40B4-BE49-F238E27FC236}">
                <a16:creationId xmlns:a16="http://schemas.microsoft.com/office/drawing/2014/main" id="{B59F707D-3813-43CE-848C-C03590C571D4}"/>
              </a:ext>
            </a:extLst>
          </p:cNvPr>
          <p:cNvGrpSpPr/>
          <p:nvPr userDrawn="1"/>
        </p:nvGrpSpPr>
        <p:grpSpPr>
          <a:xfrm>
            <a:off x="-1329489" y="-478614"/>
            <a:ext cx="1167802" cy="5213926"/>
            <a:chOff x="-1329489" y="-478614"/>
            <a:chExt cx="1167802" cy="5213926"/>
          </a:xfrm>
        </p:grpSpPr>
        <p:sp>
          <p:nvSpPr>
            <p:cNvPr id="140" name="Rectangle 139">
              <a:extLst>
                <a:ext uri="{FF2B5EF4-FFF2-40B4-BE49-F238E27FC236}">
                  <a16:creationId xmlns:a16="http://schemas.microsoft.com/office/drawing/2014/main" id="{2EF541EF-2503-4CAC-9B3A-E06B2D5A0652}"/>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6000743D-5D1E-46E3-9B8F-6F517A419A24}"/>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0347CF0D-F9E2-4F23-88FA-CB5215E17F14}"/>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11C283C5-049B-4F7F-9C41-645FBFE03F08}"/>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FA5529F0-9BE6-46D4-8FD1-5E505BBF3C53}"/>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5" name="Rectangle 144">
              <a:extLst>
                <a:ext uri="{FF2B5EF4-FFF2-40B4-BE49-F238E27FC236}">
                  <a16:creationId xmlns:a16="http://schemas.microsoft.com/office/drawing/2014/main" id="{1A262ED9-D137-4F9C-BB0F-3246B8029823}"/>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6" name="Rectangle 145">
              <a:extLst>
                <a:ext uri="{FF2B5EF4-FFF2-40B4-BE49-F238E27FC236}">
                  <a16:creationId xmlns:a16="http://schemas.microsoft.com/office/drawing/2014/main" id="{3416DA77-534D-4571-A237-D9B709DD3B69}"/>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7" name="TextBox 146">
              <a:extLst>
                <a:ext uri="{FF2B5EF4-FFF2-40B4-BE49-F238E27FC236}">
                  <a16:creationId xmlns:a16="http://schemas.microsoft.com/office/drawing/2014/main" id="{B27C46F6-DCA9-483F-82C0-62B89238EC94}"/>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8" name="TextBox 147">
              <a:extLst>
                <a:ext uri="{FF2B5EF4-FFF2-40B4-BE49-F238E27FC236}">
                  <a16:creationId xmlns:a16="http://schemas.microsoft.com/office/drawing/2014/main" id="{E3BB222F-FE02-42ED-957A-25A521D4F762}"/>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9" name="TextBox 148">
              <a:extLst>
                <a:ext uri="{FF2B5EF4-FFF2-40B4-BE49-F238E27FC236}">
                  <a16:creationId xmlns:a16="http://schemas.microsoft.com/office/drawing/2014/main" id="{0D7853F9-175E-453B-8520-BB08FA6B0113}"/>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50" name="Rectangle 149">
              <a:extLst>
                <a:ext uri="{FF2B5EF4-FFF2-40B4-BE49-F238E27FC236}">
                  <a16:creationId xmlns:a16="http://schemas.microsoft.com/office/drawing/2014/main" id="{73DBABCE-13DC-4329-B4CC-EB5621B11D64}"/>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B9F80975-A2C2-425A-A010-DF85A0BFCF0C}"/>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Rectangle 151">
              <a:extLst>
                <a:ext uri="{FF2B5EF4-FFF2-40B4-BE49-F238E27FC236}">
                  <a16:creationId xmlns:a16="http://schemas.microsoft.com/office/drawing/2014/main" id="{10FFD315-A0C1-4333-A68B-27CEBEB4E91D}"/>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3" name="Rectangle 152">
              <a:extLst>
                <a:ext uri="{FF2B5EF4-FFF2-40B4-BE49-F238E27FC236}">
                  <a16:creationId xmlns:a16="http://schemas.microsoft.com/office/drawing/2014/main" id="{F1459EC3-C59A-40F4-95A6-0DF107130967}"/>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CC0363EC-1F3D-4C5D-AB55-664BCE967B5B}"/>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5" name="Rectangle 154">
              <a:extLst>
                <a:ext uri="{FF2B5EF4-FFF2-40B4-BE49-F238E27FC236}">
                  <a16:creationId xmlns:a16="http://schemas.microsoft.com/office/drawing/2014/main" id="{0461F3FC-993A-4553-8AB3-F0905E7A670C}"/>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6" name="TextBox 155">
              <a:extLst>
                <a:ext uri="{FF2B5EF4-FFF2-40B4-BE49-F238E27FC236}">
                  <a16:creationId xmlns:a16="http://schemas.microsoft.com/office/drawing/2014/main" id="{6C79F514-1BDD-43ED-AAE6-36A60F1E18BE}"/>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7" name="TextBox 156">
              <a:extLst>
                <a:ext uri="{FF2B5EF4-FFF2-40B4-BE49-F238E27FC236}">
                  <a16:creationId xmlns:a16="http://schemas.microsoft.com/office/drawing/2014/main" id="{2AD8D90E-71B4-43A5-99FD-17056427AD73}"/>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8" name="TextBox 157">
              <a:extLst>
                <a:ext uri="{FF2B5EF4-FFF2-40B4-BE49-F238E27FC236}">
                  <a16:creationId xmlns:a16="http://schemas.microsoft.com/office/drawing/2014/main" id="{4AEAD867-BBA5-480A-BF8E-D5024E39B022}"/>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9" name="TextBox 158">
              <a:extLst>
                <a:ext uri="{FF2B5EF4-FFF2-40B4-BE49-F238E27FC236}">
                  <a16:creationId xmlns:a16="http://schemas.microsoft.com/office/drawing/2014/main" id="{C8991615-3D6E-457B-A1C8-5A836E7855D1}"/>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60" name="TextBox 159">
              <a:extLst>
                <a:ext uri="{FF2B5EF4-FFF2-40B4-BE49-F238E27FC236}">
                  <a16:creationId xmlns:a16="http://schemas.microsoft.com/office/drawing/2014/main" id="{22AD04EC-B9F8-40F5-A390-2238712317D5}"/>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61" name="TextBox 160">
              <a:extLst>
                <a:ext uri="{FF2B5EF4-FFF2-40B4-BE49-F238E27FC236}">
                  <a16:creationId xmlns:a16="http://schemas.microsoft.com/office/drawing/2014/main" id="{6B939A63-07A7-4413-873B-D22D9D015C23}"/>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2" name="TextBox 161">
              <a:extLst>
                <a:ext uri="{FF2B5EF4-FFF2-40B4-BE49-F238E27FC236}">
                  <a16:creationId xmlns:a16="http://schemas.microsoft.com/office/drawing/2014/main" id="{21357B48-C7E4-49F4-A6B8-1F3FDFBBBFE0}"/>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3" name="Rectangle 162">
              <a:extLst>
                <a:ext uri="{FF2B5EF4-FFF2-40B4-BE49-F238E27FC236}">
                  <a16:creationId xmlns:a16="http://schemas.microsoft.com/office/drawing/2014/main" id="{0F28DCE0-5842-4B35-919A-3C9CAD3569FB}"/>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4" name="TextBox 163">
              <a:extLst>
                <a:ext uri="{FF2B5EF4-FFF2-40B4-BE49-F238E27FC236}">
                  <a16:creationId xmlns:a16="http://schemas.microsoft.com/office/drawing/2014/main" id="{5DE27104-5B05-48A6-9DC5-F9E47576FAEA}"/>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5" name="TextBox 164">
              <a:extLst>
                <a:ext uri="{FF2B5EF4-FFF2-40B4-BE49-F238E27FC236}">
                  <a16:creationId xmlns:a16="http://schemas.microsoft.com/office/drawing/2014/main" id="{BABB18F1-C0AC-45A1-834C-051090E9CE68}"/>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6" name="TextBox 165">
              <a:extLst>
                <a:ext uri="{FF2B5EF4-FFF2-40B4-BE49-F238E27FC236}">
                  <a16:creationId xmlns:a16="http://schemas.microsoft.com/office/drawing/2014/main" id="{390D4630-69DF-432E-BFC1-0FE1F3B66942}"/>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7" name="Rectangle 166">
              <a:extLst>
                <a:ext uri="{FF2B5EF4-FFF2-40B4-BE49-F238E27FC236}">
                  <a16:creationId xmlns:a16="http://schemas.microsoft.com/office/drawing/2014/main" id="{314B8634-51AA-4AD8-A410-083926D1F25B}"/>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8" name="TextBox 167">
              <a:extLst>
                <a:ext uri="{FF2B5EF4-FFF2-40B4-BE49-F238E27FC236}">
                  <a16:creationId xmlns:a16="http://schemas.microsoft.com/office/drawing/2014/main" id="{75CF0578-CF56-4FFD-8BB7-9F9974C0AFD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9" name="TextBox 168">
              <a:extLst>
                <a:ext uri="{FF2B5EF4-FFF2-40B4-BE49-F238E27FC236}">
                  <a16:creationId xmlns:a16="http://schemas.microsoft.com/office/drawing/2014/main" id="{C0B95C63-4528-449F-8F02-740F54BEA85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3467114831"/>
      </p:ext>
    </p:extLst>
  </p:cSld>
  <p:clrMap bg1="lt1" tx1="dk1" bg2="lt2" tx2="dk2" accent1="accent1" accent2="accent2" accent3="accent3" accent4="accent4" accent5="accent5" accent6="accent6" hlink="hlink" folHlink="folHlink"/>
  <p:sldLayoutIdLst>
    <p:sldLayoutId id="2147483793" r:id="rId1"/>
    <p:sldLayoutId id="2147483794" r:id="rId2"/>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005F4B"/>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75000"/>
              <a:lumOff val="2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grpSp>
        <p:nvGrpSpPr>
          <p:cNvPr id="16" name="Group 15"/>
          <p:cNvGrpSpPr/>
          <p:nvPr userDrawn="1"/>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a:solidFill>
                    <a:schemeClr val="tx1">
                      <a:lumMod val="65000"/>
                      <a:lumOff val="35000"/>
                    </a:schemeClr>
                  </a:solidFill>
                  <a:latin typeface="+mj-lt"/>
                </a:rPr>
                <a:t>Use an eyedropper to choose </a:t>
              </a:r>
              <a:br>
                <a:rPr lang="en-US" sz="700">
                  <a:solidFill>
                    <a:schemeClr val="tx1">
                      <a:lumMod val="65000"/>
                      <a:lumOff val="35000"/>
                    </a:schemeClr>
                  </a:solidFill>
                  <a:latin typeface="+mj-lt"/>
                </a:rPr>
              </a:br>
              <a:r>
                <a:rPr lang="en-US" sz="700">
                  <a:solidFill>
                    <a:schemeClr val="tx1">
                      <a:lumMod val="65000"/>
                      <a:lumOff val="35000"/>
                    </a:schemeClr>
                  </a:solidFill>
                  <a:latin typeface="+mj-lt"/>
                </a:rPr>
                <a:t>one of </a:t>
              </a:r>
              <a:r>
                <a:rPr lang="en-US" sz="700" b="1">
                  <a:solidFill>
                    <a:schemeClr val="tx1">
                      <a:lumMod val="65000"/>
                      <a:lumOff val="35000"/>
                    </a:schemeClr>
                  </a:solidFill>
                  <a:latin typeface="+mj-lt"/>
                </a:rPr>
                <a:t>Veeam corporate colors:</a:t>
              </a:r>
            </a:p>
          </p:txBody>
        </p:sp>
      </p:grpSp>
      <p:pic>
        <p:nvPicPr>
          <p:cNvPr id="14" name="Graphic 13">
            <a:hlinkClick r:id="rId7" action="ppaction://hlinksldjump"/>
            <a:extLst>
              <a:ext uri="{FF2B5EF4-FFF2-40B4-BE49-F238E27FC236}">
                <a16:creationId xmlns:a16="http://schemas.microsoft.com/office/drawing/2014/main" id="{DAD482AC-6397-4B53-97B8-E296B352C68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292525734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8" r:id="rId4"/>
    <p:sldLayoutId id="2147483811" r:id="rId5"/>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userDrawn="1"/>
        </p:nvGrpSpPr>
        <p:grpSpPr>
          <a:xfrm>
            <a:off x="-811997" y="62701"/>
            <a:ext cx="795089" cy="1882735"/>
            <a:chOff x="-811997" y="62701"/>
            <a:chExt cx="795089" cy="1882735"/>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1"/>
              <a:ext cx="795089"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userDrawn="1"/>
        </p:nvGrpSpPr>
        <p:grpSpPr>
          <a:xfrm>
            <a:off x="-905773" y="2083492"/>
            <a:ext cx="729570" cy="1768868"/>
            <a:chOff x="-905773" y="2083492"/>
            <a:chExt cx="729570" cy="1768868"/>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09" y="3103224"/>
              <a:ext cx="219611"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2"/>
              <a:ext cx="589905"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89"/>
              <a:ext cx="213199"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11" action="ppaction://hlinksldjump"/>
            <a:extLst>
              <a:ext uri="{FF2B5EF4-FFF2-40B4-BE49-F238E27FC236}">
                <a16:creationId xmlns:a16="http://schemas.microsoft.com/office/drawing/2014/main" id="{D52A416B-1E0F-462F-8357-DFDFB0A97D3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013991467"/>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9" r:id="rId7"/>
    <p:sldLayoutId id="2147483810" r:id="rId8"/>
    <p:sldLayoutId id="2147483812" r:id="rId9"/>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20121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userDrawn="1"/>
        </p:nvGrpSpPr>
        <p:grpSpPr>
          <a:xfrm>
            <a:off x="-811997" y="62701"/>
            <a:ext cx="795089" cy="1882735"/>
            <a:chOff x="-811997" y="62701"/>
            <a:chExt cx="795089" cy="1882735"/>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1"/>
              <a:ext cx="795089"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userDrawn="1"/>
        </p:nvGrpSpPr>
        <p:grpSpPr>
          <a:xfrm>
            <a:off x="-905773" y="2083492"/>
            <a:ext cx="729570" cy="1768868"/>
            <a:chOff x="-905773" y="2083492"/>
            <a:chExt cx="729570" cy="1768868"/>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09" y="3103224"/>
              <a:ext cx="219611"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2"/>
              <a:ext cx="589905"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89"/>
              <a:ext cx="213199"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11" action="ppaction://hlinksldjump"/>
            <a:extLst>
              <a:ext uri="{FF2B5EF4-FFF2-40B4-BE49-F238E27FC236}">
                <a16:creationId xmlns:a16="http://schemas.microsoft.com/office/drawing/2014/main" id="{D52A416B-1E0F-462F-8357-DFDFB0A97D3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3642418231"/>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mailto:Sales.Korea@veeam.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18" Type="http://schemas.openxmlformats.org/officeDocument/2006/relationships/image" Target="../media/image6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17" Type="http://schemas.openxmlformats.org/officeDocument/2006/relationships/image" Target="../media/image61.png"/><Relationship Id="rId2" Type="http://schemas.openxmlformats.org/officeDocument/2006/relationships/notesSlide" Target="../notesSlides/notesSlide12.xml"/><Relationship Id="rId16" Type="http://schemas.openxmlformats.org/officeDocument/2006/relationships/image" Target="../media/image60.svg"/><Relationship Id="rId1" Type="http://schemas.openxmlformats.org/officeDocument/2006/relationships/slideLayout" Target="../slideLayouts/slideLayout20.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451research.com/images/Marketing/press_releases/Pre_Re-Invent_2018_press_release_final_11_22.pdf" TargetMode="External"/><Relationship Id="rId7"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hyperlink" Target="https://www.veeam.com/executive-blog/idc-report-2017-market-share-growth.html" TargetMode="External"/><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72.png"/><Relationship Id="rId11" Type="http://schemas.openxmlformats.org/officeDocument/2006/relationships/hyperlink" Target="https://www.veeam.com/wp-idc-semiannual-software-tracker-report-emea.html" TargetMode="External"/><Relationship Id="rId5" Type="http://schemas.openxmlformats.org/officeDocument/2006/relationships/image" Target="../media/image71.png"/><Relationship Id="rId10" Type="http://schemas.openxmlformats.org/officeDocument/2006/relationships/hyperlink" Target="https://go.veeam.com/industry-highlights" TargetMode="External"/><Relationship Id="rId4" Type="http://schemas.openxmlformats.org/officeDocument/2006/relationships/image" Target="../media/image70.png"/><Relationship Id="rId9" Type="http://schemas.openxmlformats.org/officeDocument/2006/relationships/image" Target="../media/image7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30.xml"/><Relationship Id="rId6" Type="http://schemas.openxmlformats.org/officeDocument/2006/relationships/image" Target="../media/image80.svg"/><Relationship Id="rId5" Type="http://schemas.openxmlformats.org/officeDocument/2006/relationships/image" Target="../media/image45.png"/><Relationship Id="rId4" Type="http://schemas.openxmlformats.org/officeDocument/2006/relationships/image" Target="../media/image79.svg"/></Relationships>
</file>

<file path=ppt/slides/_rels/slide2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31.xml"/><Relationship Id="rId5" Type="http://schemas.openxmlformats.org/officeDocument/2006/relationships/image" Target="../media/image85.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2.xml"/><Relationship Id="rId1" Type="http://schemas.openxmlformats.org/officeDocument/2006/relationships/slideLayout" Target="../slideLayouts/slideLayout31.xml"/><Relationship Id="rId6" Type="http://schemas.openxmlformats.org/officeDocument/2006/relationships/hyperlink" Target="https://www.gartner.com/reviews/market/data-center-backup-and-recovery-solutions/vendor/veeam" TargetMode="External"/><Relationship Id="rId5" Type="http://schemas.openxmlformats.org/officeDocument/2006/relationships/image" Target="../media/image83.png"/><Relationship Id="rId4" Type="http://schemas.openxmlformats.org/officeDocument/2006/relationships/image" Target="../media/image87.jpeg"/></Relationships>
</file>

<file path=ppt/slides/_rels/slide24.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hyperlink" Target="https://www.gartner.com/reviews/market/data-center-backup-and-recovery-solutions/vendor/veeam" TargetMode="External"/><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31.xml"/><Relationship Id="rId6" Type="http://schemas.openxmlformats.org/officeDocument/2006/relationships/image" Target="../media/image89.sv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5.png"/><Relationship Id="rId9"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hyperlink" Target="https://www.gartner.com/reviews/market/data-center-backup-and-recovery-solutions/vendor/veeam" TargetMode="External"/><Relationship Id="rId2" Type="http://schemas.openxmlformats.org/officeDocument/2006/relationships/notesSlide" Target="../notesSlides/notesSlide24.xml"/><Relationship Id="rId1" Type="http://schemas.openxmlformats.org/officeDocument/2006/relationships/slideLayout" Target="../slideLayouts/slideLayout31.xml"/><Relationship Id="rId5" Type="http://schemas.openxmlformats.org/officeDocument/2006/relationships/image" Target="../media/image94.jp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13" Type="http://schemas.openxmlformats.org/officeDocument/2006/relationships/image" Target="../media/image104.png"/><Relationship Id="rId18" Type="http://schemas.openxmlformats.org/officeDocument/2006/relationships/image" Target="../media/image109.png"/><Relationship Id="rId26" Type="http://schemas.openxmlformats.org/officeDocument/2006/relationships/image" Target="../media/image117.png"/><Relationship Id="rId39" Type="http://schemas.openxmlformats.org/officeDocument/2006/relationships/image" Target="../media/image130.png"/><Relationship Id="rId21" Type="http://schemas.openxmlformats.org/officeDocument/2006/relationships/image" Target="../media/image112.png"/><Relationship Id="rId34" Type="http://schemas.openxmlformats.org/officeDocument/2006/relationships/image" Target="../media/image125.jpeg"/><Relationship Id="rId7" Type="http://schemas.openxmlformats.org/officeDocument/2006/relationships/image" Target="../media/image98.png"/><Relationship Id="rId2" Type="http://schemas.openxmlformats.org/officeDocument/2006/relationships/notesSlide" Target="../notesSlides/notesSlide25.xml"/><Relationship Id="rId16" Type="http://schemas.openxmlformats.org/officeDocument/2006/relationships/image" Target="../media/image107.png"/><Relationship Id="rId20" Type="http://schemas.openxmlformats.org/officeDocument/2006/relationships/image" Target="../media/image111.png"/><Relationship Id="rId29" Type="http://schemas.openxmlformats.org/officeDocument/2006/relationships/image" Target="../media/image120.gif"/><Relationship Id="rId41" Type="http://schemas.openxmlformats.org/officeDocument/2006/relationships/image" Target="../media/image132.png"/><Relationship Id="rId1" Type="http://schemas.openxmlformats.org/officeDocument/2006/relationships/slideLayout" Target="../slideLayouts/slideLayout31.xml"/><Relationship Id="rId6" Type="http://schemas.openxmlformats.org/officeDocument/2006/relationships/image" Target="../media/image97.png"/><Relationship Id="rId11" Type="http://schemas.openxmlformats.org/officeDocument/2006/relationships/image" Target="../media/image102.png"/><Relationship Id="rId24" Type="http://schemas.openxmlformats.org/officeDocument/2006/relationships/image" Target="../media/image115.png"/><Relationship Id="rId32" Type="http://schemas.openxmlformats.org/officeDocument/2006/relationships/image" Target="../media/image123.png"/><Relationship Id="rId37" Type="http://schemas.openxmlformats.org/officeDocument/2006/relationships/image" Target="../media/image128.png"/><Relationship Id="rId40" Type="http://schemas.openxmlformats.org/officeDocument/2006/relationships/image" Target="../media/image131.png"/><Relationship Id="rId5" Type="http://schemas.openxmlformats.org/officeDocument/2006/relationships/image" Target="../media/image96.png"/><Relationship Id="rId15" Type="http://schemas.openxmlformats.org/officeDocument/2006/relationships/image" Target="../media/image106.png"/><Relationship Id="rId23" Type="http://schemas.openxmlformats.org/officeDocument/2006/relationships/image" Target="../media/image114.png"/><Relationship Id="rId28" Type="http://schemas.openxmlformats.org/officeDocument/2006/relationships/image" Target="../media/image119.jpeg"/><Relationship Id="rId36" Type="http://schemas.openxmlformats.org/officeDocument/2006/relationships/image" Target="../media/image127.jpeg"/><Relationship Id="rId10" Type="http://schemas.openxmlformats.org/officeDocument/2006/relationships/image" Target="../media/image101.png"/><Relationship Id="rId19" Type="http://schemas.openxmlformats.org/officeDocument/2006/relationships/image" Target="../media/image110.png"/><Relationship Id="rId31" Type="http://schemas.openxmlformats.org/officeDocument/2006/relationships/image" Target="../media/image122.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jpeg"/><Relationship Id="rId22" Type="http://schemas.openxmlformats.org/officeDocument/2006/relationships/image" Target="../media/image113.jpeg"/><Relationship Id="rId27" Type="http://schemas.openxmlformats.org/officeDocument/2006/relationships/image" Target="../media/image118.jpeg"/><Relationship Id="rId30" Type="http://schemas.openxmlformats.org/officeDocument/2006/relationships/image" Target="../media/image121.png"/><Relationship Id="rId35" Type="http://schemas.openxmlformats.org/officeDocument/2006/relationships/image" Target="../media/image126.png"/><Relationship Id="rId8" Type="http://schemas.openxmlformats.org/officeDocument/2006/relationships/image" Target="../media/image99.jpeg"/><Relationship Id="rId3" Type="http://schemas.openxmlformats.org/officeDocument/2006/relationships/hyperlink" Target="https://www.veeam.com/news/veeam-set-on-path-to-be-a-billion-dollar-software-company.html" TargetMode="External"/><Relationship Id="rId12" Type="http://schemas.openxmlformats.org/officeDocument/2006/relationships/image" Target="../media/image103.jpeg"/><Relationship Id="rId17" Type="http://schemas.openxmlformats.org/officeDocument/2006/relationships/image" Target="../media/image108.jpeg"/><Relationship Id="rId25" Type="http://schemas.openxmlformats.org/officeDocument/2006/relationships/image" Target="../media/image116.png"/><Relationship Id="rId33" Type="http://schemas.openxmlformats.org/officeDocument/2006/relationships/image" Target="../media/image124.png"/><Relationship Id="rId38" Type="http://schemas.openxmlformats.org/officeDocument/2006/relationships/image" Target="../media/image129.jpeg"/></Relationships>
</file>

<file path=ppt/slides/_rels/slide27.xml.rels><?xml version="1.0" encoding="UTF-8" standalone="yes"?>
<Relationships xmlns="http://schemas.openxmlformats.org/package/2006/relationships"><Relationship Id="rId26" Type="http://schemas.openxmlformats.org/officeDocument/2006/relationships/image" Target="../media/image156.png"/><Relationship Id="rId21" Type="http://schemas.openxmlformats.org/officeDocument/2006/relationships/image" Target="../media/image151.gif"/><Relationship Id="rId42" Type="http://schemas.openxmlformats.org/officeDocument/2006/relationships/image" Target="../media/image172.jpeg"/><Relationship Id="rId47" Type="http://schemas.openxmlformats.org/officeDocument/2006/relationships/image" Target="../media/image177.png"/><Relationship Id="rId63" Type="http://schemas.openxmlformats.org/officeDocument/2006/relationships/image" Target="../media/image193.png"/><Relationship Id="rId68" Type="http://schemas.openxmlformats.org/officeDocument/2006/relationships/image" Target="../media/image198.jpeg"/><Relationship Id="rId84" Type="http://schemas.openxmlformats.org/officeDocument/2006/relationships/image" Target="../media/image214.jpeg"/><Relationship Id="rId89" Type="http://schemas.openxmlformats.org/officeDocument/2006/relationships/image" Target="../media/image219.png"/><Relationship Id="rId16" Type="http://schemas.openxmlformats.org/officeDocument/2006/relationships/image" Target="../media/image146.png"/><Relationship Id="rId107" Type="http://schemas.openxmlformats.org/officeDocument/2006/relationships/image" Target="../media/image237.png"/><Relationship Id="rId11" Type="http://schemas.openxmlformats.org/officeDocument/2006/relationships/image" Target="../media/image141.png"/><Relationship Id="rId32" Type="http://schemas.openxmlformats.org/officeDocument/2006/relationships/image" Target="../media/image162.png"/><Relationship Id="rId37" Type="http://schemas.openxmlformats.org/officeDocument/2006/relationships/image" Target="../media/image167.png"/><Relationship Id="rId53" Type="http://schemas.openxmlformats.org/officeDocument/2006/relationships/image" Target="../media/image183.png"/><Relationship Id="rId58" Type="http://schemas.openxmlformats.org/officeDocument/2006/relationships/image" Target="../media/image188.png"/><Relationship Id="rId74" Type="http://schemas.openxmlformats.org/officeDocument/2006/relationships/image" Target="../media/image204.jpeg"/><Relationship Id="rId79" Type="http://schemas.openxmlformats.org/officeDocument/2006/relationships/image" Target="../media/image209.png"/><Relationship Id="rId102" Type="http://schemas.openxmlformats.org/officeDocument/2006/relationships/image" Target="../media/image232.png"/><Relationship Id="rId5" Type="http://schemas.openxmlformats.org/officeDocument/2006/relationships/image" Target="../media/image135.png"/><Relationship Id="rId90" Type="http://schemas.openxmlformats.org/officeDocument/2006/relationships/image" Target="../media/image220.png"/><Relationship Id="rId95" Type="http://schemas.openxmlformats.org/officeDocument/2006/relationships/image" Target="../media/image225.png"/><Relationship Id="rId22" Type="http://schemas.openxmlformats.org/officeDocument/2006/relationships/image" Target="../media/image152.jpeg"/><Relationship Id="rId27" Type="http://schemas.openxmlformats.org/officeDocument/2006/relationships/image" Target="../media/image157.png"/><Relationship Id="rId43" Type="http://schemas.openxmlformats.org/officeDocument/2006/relationships/image" Target="../media/image173.png"/><Relationship Id="rId48" Type="http://schemas.openxmlformats.org/officeDocument/2006/relationships/image" Target="../media/image178.png"/><Relationship Id="rId64" Type="http://schemas.openxmlformats.org/officeDocument/2006/relationships/image" Target="../media/image194.png"/><Relationship Id="rId69" Type="http://schemas.openxmlformats.org/officeDocument/2006/relationships/image" Target="../media/image199.png"/><Relationship Id="rId80" Type="http://schemas.openxmlformats.org/officeDocument/2006/relationships/image" Target="../media/image210.png"/><Relationship Id="rId85" Type="http://schemas.openxmlformats.org/officeDocument/2006/relationships/image" Target="../media/image215.png"/><Relationship Id="rId12" Type="http://schemas.openxmlformats.org/officeDocument/2006/relationships/image" Target="../media/image142.png"/><Relationship Id="rId17" Type="http://schemas.openxmlformats.org/officeDocument/2006/relationships/image" Target="../media/image147.png"/><Relationship Id="rId33" Type="http://schemas.openxmlformats.org/officeDocument/2006/relationships/image" Target="../media/image163.jpg"/><Relationship Id="rId38" Type="http://schemas.openxmlformats.org/officeDocument/2006/relationships/image" Target="../media/image168.png"/><Relationship Id="rId59" Type="http://schemas.openxmlformats.org/officeDocument/2006/relationships/image" Target="../media/image189.png"/><Relationship Id="rId103" Type="http://schemas.openxmlformats.org/officeDocument/2006/relationships/image" Target="../media/image233.gif"/><Relationship Id="rId20" Type="http://schemas.openxmlformats.org/officeDocument/2006/relationships/image" Target="../media/image150.jpg"/><Relationship Id="rId41" Type="http://schemas.openxmlformats.org/officeDocument/2006/relationships/image" Target="../media/image171.png"/><Relationship Id="rId54" Type="http://schemas.openxmlformats.org/officeDocument/2006/relationships/image" Target="../media/image184.png"/><Relationship Id="rId62" Type="http://schemas.openxmlformats.org/officeDocument/2006/relationships/image" Target="../media/image192.png"/><Relationship Id="rId70" Type="http://schemas.openxmlformats.org/officeDocument/2006/relationships/image" Target="../media/image200.jpeg"/><Relationship Id="rId75" Type="http://schemas.openxmlformats.org/officeDocument/2006/relationships/image" Target="../media/image205.png"/><Relationship Id="rId83" Type="http://schemas.openxmlformats.org/officeDocument/2006/relationships/image" Target="../media/image213.png"/><Relationship Id="rId88" Type="http://schemas.openxmlformats.org/officeDocument/2006/relationships/image" Target="../media/image218.png"/><Relationship Id="rId91" Type="http://schemas.openxmlformats.org/officeDocument/2006/relationships/image" Target="../media/image221.png"/><Relationship Id="rId96" Type="http://schemas.openxmlformats.org/officeDocument/2006/relationships/image" Target="../media/image226.png"/><Relationship Id="rId1" Type="http://schemas.openxmlformats.org/officeDocument/2006/relationships/slideLayout" Target="../slideLayouts/slideLayout31.xml"/><Relationship Id="rId6" Type="http://schemas.openxmlformats.org/officeDocument/2006/relationships/image" Target="../media/image136.png"/><Relationship Id="rId15" Type="http://schemas.openxmlformats.org/officeDocument/2006/relationships/image" Target="../media/image145.png"/><Relationship Id="rId23" Type="http://schemas.openxmlformats.org/officeDocument/2006/relationships/image" Target="../media/image153.png"/><Relationship Id="rId28" Type="http://schemas.openxmlformats.org/officeDocument/2006/relationships/image" Target="../media/image158.png"/><Relationship Id="rId36" Type="http://schemas.openxmlformats.org/officeDocument/2006/relationships/image" Target="../media/image166.png"/><Relationship Id="rId49" Type="http://schemas.openxmlformats.org/officeDocument/2006/relationships/image" Target="../media/image179.png"/><Relationship Id="rId57" Type="http://schemas.openxmlformats.org/officeDocument/2006/relationships/image" Target="../media/image187.jpeg"/><Relationship Id="rId106" Type="http://schemas.openxmlformats.org/officeDocument/2006/relationships/image" Target="../media/image236.png"/><Relationship Id="rId10" Type="http://schemas.openxmlformats.org/officeDocument/2006/relationships/image" Target="../media/image140.png"/><Relationship Id="rId31" Type="http://schemas.openxmlformats.org/officeDocument/2006/relationships/image" Target="../media/image161.jpeg"/><Relationship Id="rId44" Type="http://schemas.openxmlformats.org/officeDocument/2006/relationships/image" Target="../media/image174.png"/><Relationship Id="rId52" Type="http://schemas.openxmlformats.org/officeDocument/2006/relationships/image" Target="../media/image182.png"/><Relationship Id="rId60" Type="http://schemas.openxmlformats.org/officeDocument/2006/relationships/image" Target="../media/image190.png"/><Relationship Id="rId65" Type="http://schemas.openxmlformats.org/officeDocument/2006/relationships/image" Target="../media/image195.png"/><Relationship Id="rId73" Type="http://schemas.openxmlformats.org/officeDocument/2006/relationships/image" Target="../media/image203.jpg"/><Relationship Id="rId78" Type="http://schemas.openxmlformats.org/officeDocument/2006/relationships/image" Target="../media/image208.png"/><Relationship Id="rId81" Type="http://schemas.openxmlformats.org/officeDocument/2006/relationships/image" Target="../media/image211.png"/><Relationship Id="rId86" Type="http://schemas.openxmlformats.org/officeDocument/2006/relationships/image" Target="../media/image216.png"/><Relationship Id="rId94" Type="http://schemas.openxmlformats.org/officeDocument/2006/relationships/image" Target="../media/image224.png"/><Relationship Id="rId99" Type="http://schemas.openxmlformats.org/officeDocument/2006/relationships/image" Target="../media/image229.png"/><Relationship Id="rId101" Type="http://schemas.openxmlformats.org/officeDocument/2006/relationships/image" Target="../media/image231.jpeg"/><Relationship Id="rId4" Type="http://schemas.openxmlformats.org/officeDocument/2006/relationships/image" Target="../media/image134.png"/><Relationship Id="rId9" Type="http://schemas.openxmlformats.org/officeDocument/2006/relationships/image" Target="../media/image139.jpg"/><Relationship Id="rId13" Type="http://schemas.openxmlformats.org/officeDocument/2006/relationships/image" Target="../media/image143.png"/><Relationship Id="rId18" Type="http://schemas.openxmlformats.org/officeDocument/2006/relationships/image" Target="../media/image148.jpeg"/><Relationship Id="rId39" Type="http://schemas.openxmlformats.org/officeDocument/2006/relationships/image" Target="../media/image169.png"/><Relationship Id="rId34" Type="http://schemas.openxmlformats.org/officeDocument/2006/relationships/image" Target="../media/image164.png"/><Relationship Id="rId50" Type="http://schemas.openxmlformats.org/officeDocument/2006/relationships/image" Target="../media/image180.png"/><Relationship Id="rId55" Type="http://schemas.openxmlformats.org/officeDocument/2006/relationships/image" Target="../media/image185.jpeg"/><Relationship Id="rId76" Type="http://schemas.openxmlformats.org/officeDocument/2006/relationships/image" Target="../media/image206.jpeg"/><Relationship Id="rId97" Type="http://schemas.openxmlformats.org/officeDocument/2006/relationships/image" Target="../media/image227.png"/><Relationship Id="rId104" Type="http://schemas.openxmlformats.org/officeDocument/2006/relationships/image" Target="../media/image234.jpeg"/><Relationship Id="rId7" Type="http://schemas.openxmlformats.org/officeDocument/2006/relationships/image" Target="../media/image137.gif"/><Relationship Id="rId71" Type="http://schemas.openxmlformats.org/officeDocument/2006/relationships/image" Target="../media/image201.png"/><Relationship Id="rId92" Type="http://schemas.openxmlformats.org/officeDocument/2006/relationships/image" Target="../media/image222.png"/><Relationship Id="rId2" Type="http://schemas.openxmlformats.org/officeDocument/2006/relationships/notesSlide" Target="../notesSlides/notesSlide26.xml"/><Relationship Id="rId29" Type="http://schemas.openxmlformats.org/officeDocument/2006/relationships/image" Target="../media/image159.png"/><Relationship Id="rId24" Type="http://schemas.openxmlformats.org/officeDocument/2006/relationships/image" Target="../media/image154.png"/><Relationship Id="rId40" Type="http://schemas.openxmlformats.org/officeDocument/2006/relationships/image" Target="../media/image170.png"/><Relationship Id="rId45" Type="http://schemas.openxmlformats.org/officeDocument/2006/relationships/image" Target="../media/image175.png"/><Relationship Id="rId66" Type="http://schemas.openxmlformats.org/officeDocument/2006/relationships/image" Target="../media/image196.png"/><Relationship Id="rId87" Type="http://schemas.openxmlformats.org/officeDocument/2006/relationships/image" Target="../media/image217.png"/><Relationship Id="rId61" Type="http://schemas.openxmlformats.org/officeDocument/2006/relationships/image" Target="../media/image191.png"/><Relationship Id="rId82" Type="http://schemas.openxmlformats.org/officeDocument/2006/relationships/image" Target="../media/image212.png"/><Relationship Id="rId19" Type="http://schemas.openxmlformats.org/officeDocument/2006/relationships/image" Target="../media/image149.jpeg"/><Relationship Id="rId14" Type="http://schemas.openxmlformats.org/officeDocument/2006/relationships/image" Target="../media/image144.png"/><Relationship Id="rId30" Type="http://schemas.openxmlformats.org/officeDocument/2006/relationships/image" Target="../media/image160.jpeg"/><Relationship Id="rId35" Type="http://schemas.openxmlformats.org/officeDocument/2006/relationships/image" Target="../media/image165.png"/><Relationship Id="rId56" Type="http://schemas.openxmlformats.org/officeDocument/2006/relationships/image" Target="../media/image186.png"/><Relationship Id="rId77" Type="http://schemas.openxmlformats.org/officeDocument/2006/relationships/image" Target="../media/image207.png"/><Relationship Id="rId100" Type="http://schemas.openxmlformats.org/officeDocument/2006/relationships/image" Target="../media/image230.png"/><Relationship Id="rId105" Type="http://schemas.openxmlformats.org/officeDocument/2006/relationships/image" Target="../media/image235.jpeg"/><Relationship Id="rId8" Type="http://schemas.openxmlformats.org/officeDocument/2006/relationships/image" Target="../media/image138.jpeg"/><Relationship Id="rId51" Type="http://schemas.openxmlformats.org/officeDocument/2006/relationships/image" Target="../media/image181.png"/><Relationship Id="rId72" Type="http://schemas.openxmlformats.org/officeDocument/2006/relationships/image" Target="../media/image202.png"/><Relationship Id="rId93" Type="http://schemas.openxmlformats.org/officeDocument/2006/relationships/image" Target="../media/image223.png"/><Relationship Id="rId98" Type="http://schemas.openxmlformats.org/officeDocument/2006/relationships/image" Target="../media/image228.png"/><Relationship Id="rId3" Type="http://schemas.openxmlformats.org/officeDocument/2006/relationships/image" Target="../media/image133.png"/><Relationship Id="rId25" Type="http://schemas.openxmlformats.org/officeDocument/2006/relationships/image" Target="../media/image155.png"/><Relationship Id="rId46" Type="http://schemas.openxmlformats.org/officeDocument/2006/relationships/image" Target="../media/image176.png"/><Relationship Id="rId67" Type="http://schemas.openxmlformats.org/officeDocument/2006/relationships/image" Target="../media/image19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8" Type="http://schemas.openxmlformats.org/officeDocument/2006/relationships/image" Target="../media/image243.sv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241.svg"/><Relationship Id="rId5" Type="http://schemas.openxmlformats.org/officeDocument/2006/relationships/image" Target="../media/image240.png"/><Relationship Id="rId10" Type="http://schemas.openxmlformats.org/officeDocument/2006/relationships/image" Target="../media/image245.svg"/><Relationship Id="rId4" Type="http://schemas.openxmlformats.org/officeDocument/2006/relationships/image" Target="../media/image239.svg"/><Relationship Id="rId9" Type="http://schemas.openxmlformats.org/officeDocument/2006/relationships/image" Target="../media/image244.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13" Type="http://schemas.openxmlformats.org/officeDocument/2006/relationships/image" Target="../media/image256.png"/><Relationship Id="rId18" Type="http://schemas.openxmlformats.org/officeDocument/2006/relationships/image" Target="../media/image261.svg"/><Relationship Id="rId26" Type="http://schemas.openxmlformats.org/officeDocument/2006/relationships/image" Target="../media/image269.svg"/><Relationship Id="rId39" Type="http://schemas.openxmlformats.org/officeDocument/2006/relationships/image" Target="../media/image274.png"/><Relationship Id="rId21" Type="http://schemas.openxmlformats.org/officeDocument/2006/relationships/image" Target="../media/image264.png"/><Relationship Id="rId34" Type="http://schemas.openxmlformats.org/officeDocument/2006/relationships/image" Target="../media/image245.svg"/><Relationship Id="rId42" Type="http://schemas.openxmlformats.org/officeDocument/2006/relationships/image" Target="../media/image277.svg"/><Relationship Id="rId47" Type="http://schemas.openxmlformats.org/officeDocument/2006/relationships/image" Target="../media/image282.png"/><Relationship Id="rId50" Type="http://schemas.openxmlformats.org/officeDocument/2006/relationships/image" Target="../media/image285.svg"/><Relationship Id="rId55" Type="http://schemas.openxmlformats.org/officeDocument/2006/relationships/image" Target="../media/image290.svg"/><Relationship Id="rId7" Type="http://schemas.openxmlformats.org/officeDocument/2006/relationships/image" Target="../media/image250.png"/><Relationship Id="rId2" Type="http://schemas.openxmlformats.org/officeDocument/2006/relationships/notesSlide" Target="../notesSlides/notesSlide29.xml"/><Relationship Id="rId16" Type="http://schemas.openxmlformats.org/officeDocument/2006/relationships/image" Target="../media/image259.svg"/><Relationship Id="rId29" Type="http://schemas.openxmlformats.org/officeDocument/2006/relationships/image" Target="../media/image240.png"/><Relationship Id="rId11" Type="http://schemas.openxmlformats.org/officeDocument/2006/relationships/image" Target="../media/image254.png"/><Relationship Id="rId24" Type="http://schemas.openxmlformats.org/officeDocument/2006/relationships/image" Target="../media/image267.svg"/><Relationship Id="rId32" Type="http://schemas.openxmlformats.org/officeDocument/2006/relationships/image" Target="../media/image243.svg"/><Relationship Id="rId37" Type="http://schemas.openxmlformats.org/officeDocument/2006/relationships/image" Target="../media/image272.png"/><Relationship Id="rId40" Type="http://schemas.openxmlformats.org/officeDocument/2006/relationships/image" Target="../media/image275.svg"/><Relationship Id="rId45" Type="http://schemas.openxmlformats.org/officeDocument/2006/relationships/image" Target="../media/image280.png"/><Relationship Id="rId53" Type="http://schemas.openxmlformats.org/officeDocument/2006/relationships/image" Target="../media/image288.png"/><Relationship Id="rId58" Type="http://schemas.openxmlformats.org/officeDocument/2006/relationships/image" Target="../media/image293.png"/><Relationship Id="rId5" Type="http://schemas.openxmlformats.org/officeDocument/2006/relationships/image" Target="../media/image248.png"/><Relationship Id="rId19" Type="http://schemas.openxmlformats.org/officeDocument/2006/relationships/image" Target="../media/image262.png"/><Relationship Id="rId4" Type="http://schemas.openxmlformats.org/officeDocument/2006/relationships/image" Target="../media/image247.png"/><Relationship Id="rId9" Type="http://schemas.openxmlformats.org/officeDocument/2006/relationships/image" Target="../media/image252.png"/><Relationship Id="rId14" Type="http://schemas.openxmlformats.org/officeDocument/2006/relationships/image" Target="../media/image257.svg"/><Relationship Id="rId22" Type="http://schemas.openxmlformats.org/officeDocument/2006/relationships/image" Target="../media/image265.svg"/><Relationship Id="rId27" Type="http://schemas.openxmlformats.org/officeDocument/2006/relationships/image" Target="../media/image238.png"/><Relationship Id="rId30" Type="http://schemas.openxmlformats.org/officeDocument/2006/relationships/image" Target="../media/image241.svg"/><Relationship Id="rId35" Type="http://schemas.openxmlformats.org/officeDocument/2006/relationships/image" Target="../media/image270.png"/><Relationship Id="rId43" Type="http://schemas.openxmlformats.org/officeDocument/2006/relationships/image" Target="../media/image278.png"/><Relationship Id="rId48" Type="http://schemas.openxmlformats.org/officeDocument/2006/relationships/image" Target="../media/image283.svg"/><Relationship Id="rId56" Type="http://schemas.openxmlformats.org/officeDocument/2006/relationships/image" Target="../media/image291.png"/><Relationship Id="rId8" Type="http://schemas.openxmlformats.org/officeDocument/2006/relationships/image" Target="../media/image251.svg"/><Relationship Id="rId51" Type="http://schemas.openxmlformats.org/officeDocument/2006/relationships/image" Target="../media/image286.png"/><Relationship Id="rId3" Type="http://schemas.openxmlformats.org/officeDocument/2006/relationships/image" Target="../media/image246.png"/><Relationship Id="rId12" Type="http://schemas.openxmlformats.org/officeDocument/2006/relationships/image" Target="../media/image255.svg"/><Relationship Id="rId17" Type="http://schemas.openxmlformats.org/officeDocument/2006/relationships/image" Target="../media/image260.png"/><Relationship Id="rId25" Type="http://schemas.openxmlformats.org/officeDocument/2006/relationships/image" Target="../media/image268.png"/><Relationship Id="rId33" Type="http://schemas.openxmlformats.org/officeDocument/2006/relationships/image" Target="../media/image244.png"/><Relationship Id="rId38" Type="http://schemas.openxmlformats.org/officeDocument/2006/relationships/image" Target="../media/image273.svg"/><Relationship Id="rId46" Type="http://schemas.openxmlformats.org/officeDocument/2006/relationships/image" Target="../media/image281.svg"/><Relationship Id="rId59" Type="http://schemas.openxmlformats.org/officeDocument/2006/relationships/image" Target="../media/image294.svg"/><Relationship Id="rId20" Type="http://schemas.openxmlformats.org/officeDocument/2006/relationships/image" Target="../media/image263.svg"/><Relationship Id="rId41" Type="http://schemas.openxmlformats.org/officeDocument/2006/relationships/image" Target="../media/image276.png"/><Relationship Id="rId54" Type="http://schemas.openxmlformats.org/officeDocument/2006/relationships/image" Target="../media/image289.png"/><Relationship Id="rId1" Type="http://schemas.openxmlformats.org/officeDocument/2006/relationships/slideLayout" Target="../slideLayouts/slideLayout21.xml"/><Relationship Id="rId6" Type="http://schemas.openxmlformats.org/officeDocument/2006/relationships/image" Target="../media/image249.svg"/><Relationship Id="rId15" Type="http://schemas.openxmlformats.org/officeDocument/2006/relationships/image" Target="../media/image258.png"/><Relationship Id="rId23" Type="http://schemas.openxmlformats.org/officeDocument/2006/relationships/image" Target="../media/image266.png"/><Relationship Id="rId28" Type="http://schemas.openxmlformats.org/officeDocument/2006/relationships/image" Target="../media/image239.svg"/><Relationship Id="rId36" Type="http://schemas.openxmlformats.org/officeDocument/2006/relationships/image" Target="../media/image271.svg"/><Relationship Id="rId49" Type="http://schemas.openxmlformats.org/officeDocument/2006/relationships/image" Target="../media/image284.png"/><Relationship Id="rId57" Type="http://schemas.openxmlformats.org/officeDocument/2006/relationships/image" Target="../media/image292.svg"/><Relationship Id="rId10" Type="http://schemas.openxmlformats.org/officeDocument/2006/relationships/image" Target="../media/image253.svg"/><Relationship Id="rId31" Type="http://schemas.openxmlformats.org/officeDocument/2006/relationships/image" Target="../media/image242.png"/><Relationship Id="rId44" Type="http://schemas.openxmlformats.org/officeDocument/2006/relationships/image" Target="../media/image279.svg"/><Relationship Id="rId52" Type="http://schemas.openxmlformats.org/officeDocument/2006/relationships/image" Target="../media/image287.svg"/></Relationships>
</file>

<file path=ppt/slides/_rels/slide31.xml.rels><?xml version="1.0" encoding="UTF-8" standalone="yes"?>
<Relationships xmlns="http://schemas.openxmlformats.org/package/2006/relationships"><Relationship Id="rId8" Type="http://schemas.openxmlformats.org/officeDocument/2006/relationships/image" Target="../media/image300.svg"/><Relationship Id="rId3" Type="http://schemas.openxmlformats.org/officeDocument/2006/relationships/image" Target="../media/image295.png"/><Relationship Id="rId7" Type="http://schemas.openxmlformats.org/officeDocument/2006/relationships/image" Target="../media/image299.png"/><Relationship Id="rId12" Type="http://schemas.openxmlformats.org/officeDocument/2006/relationships/image" Target="../media/image304.svg"/><Relationship Id="rId2" Type="http://schemas.openxmlformats.org/officeDocument/2006/relationships/notesSlide" Target="../notesSlides/notesSlide30.xml"/><Relationship Id="rId1" Type="http://schemas.openxmlformats.org/officeDocument/2006/relationships/slideLayout" Target="../slideLayouts/slideLayout21.xml"/><Relationship Id="rId6" Type="http://schemas.openxmlformats.org/officeDocument/2006/relationships/image" Target="../media/image298.svg"/><Relationship Id="rId11" Type="http://schemas.openxmlformats.org/officeDocument/2006/relationships/image" Target="../media/image303.png"/><Relationship Id="rId5" Type="http://schemas.openxmlformats.org/officeDocument/2006/relationships/image" Target="../media/image297.png"/><Relationship Id="rId10" Type="http://schemas.openxmlformats.org/officeDocument/2006/relationships/image" Target="../media/image302.svg"/><Relationship Id="rId4" Type="http://schemas.openxmlformats.org/officeDocument/2006/relationships/image" Target="../media/image296.svg"/><Relationship Id="rId9" Type="http://schemas.openxmlformats.org/officeDocument/2006/relationships/image" Target="../media/image301.png"/></Relationships>
</file>

<file path=ppt/slides/_rels/slide32.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247.png"/></Relationships>
</file>

<file path=ppt/slides/_rels/slide33.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32.xml"/><Relationship Id="rId1" Type="http://schemas.openxmlformats.org/officeDocument/2006/relationships/slideLayout" Target="../slideLayouts/slideLayout21.xml"/><Relationship Id="rId5" Type="http://schemas.openxmlformats.org/officeDocument/2006/relationships/image" Target="../media/image307.png"/><Relationship Id="rId4" Type="http://schemas.openxmlformats.org/officeDocument/2006/relationships/image" Target="../media/image306.png"/></Relationships>
</file>

<file path=ppt/slides/_rels/slide34.xml.rels><?xml version="1.0" encoding="UTF-8" standalone="yes"?>
<Relationships xmlns="http://schemas.openxmlformats.org/package/2006/relationships"><Relationship Id="rId8" Type="http://schemas.openxmlformats.org/officeDocument/2006/relationships/image" Target="../media/image313.svg"/><Relationship Id="rId3" Type="http://schemas.openxmlformats.org/officeDocument/2006/relationships/image" Target="../media/image308.png"/><Relationship Id="rId7" Type="http://schemas.openxmlformats.org/officeDocument/2006/relationships/image" Target="../media/image312.png"/><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image" Target="../media/image311.svg"/><Relationship Id="rId5" Type="http://schemas.openxmlformats.org/officeDocument/2006/relationships/image" Target="../media/image310.png"/><Relationship Id="rId10" Type="http://schemas.openxmlformats.org/officeDocument/2006/relationships/image" Target="../media/image315.svg"/><Relationship Id="rId4" Type="http://schemas.openxmlformats.org/officeDocument/2006/relationships/image" Target="../media/image309.svg"/><Relationship Id="rId9" Type="http://schemas.openxmlformats.org/officeDocument/2006/relationships/image" Target="../media/image314.png"/></Relationships>
</file>

<file path=ppt/slides/_rels/slide35.xml.rels><?xml version="1.0" encoding="UTF-8" standalone="yes"?>
<Relationships xmlns="http://schemas.openxmlformats.org/package/2006/relationships"><Relationship Id="rId8" Type="http://schemas.openxmlformats.org/officeDocument/2006/relationships/image" Target="../media/image319.svg"/><Relationship Id="rId3" Type="http://schemas.openxmlformats.org/officeDocument/2006/relationships/image" Target="../media/image314.png"/><Relationship Id="rId7" Type="http://schemas.openxmlformats.org/officeDocument/2006/relationships/image" Target="../media/image318.pn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317.svg"/><Relationship Id="rId5" Type="http://schemas.openxmlformats.org/officeDocument/2006/relationships/image" Target="../media/image316.png"/><Relationship Id="rId10" Type="http://schemas.openxmlformats.org/officeDocument/2006/relationships/image" Target="../media/image321.svg"/><Relationship Id="rId4" Type="http://schemas.openxmlformats.org/officeDocument/2006/relationships/image" Target="../media/image315.svg"/><Relationship Id="rId9" Type="http://schemas.openxmlformats.org/officeDocument/2006/relationships/image" Target="../media/image320.png"/></Relationships>
</file>

<file path=ppt/slides/_rels/slide36.xml.rels><?xml version="1.0" encoding="UTF-8" standalone="yes"?>
<Relationships xmlns="http://schemas.openxmlformats.org/package/2006/relationships"><Relationship Id="rId8" Type="http://schemas.openxmlformats.org/officeDocument/2006/relationships/image" Target="../media/image327.svg"/><Relationship Id="rId3" Type="http://schemas.openxmlformats.org/officeDocument/2006/relationships/image" Target="../media/image322.png"/><Relationship Id="rId7" Type="http://schemas.openxmlformats.org/officeDocument/2006/relationships/image" Target="../media/image326.png"/><Relationship Id="rId2" Type="http://schemas.openxmlformats.org/officeDocument/2006/relationships/notesSlide" Target="../notesSlides/notesSlide35.xml"/><Relationship Id="rId1" Type="http://schemas.openxmlformats.org/officeDocument/2006/relationships/slideLayout" Target="../slideLayouts/slideLayout23.xml"/><Relationship Id="rId6" Type="http://schemas.openxmlformats.org/officeDocument/2006/relationships/image" Target="../media/image325.svg"/><Relationship Id="rId5" Type="http://schemas.openxmlformats.org/officeDocument/2006/relationships/image" Target="../media/image324.png"/><Relationship Id="rId10" Type="http://schemas.openxmlformats.org/officeDocument/2006/relationships/image" Target="../media/image329.svg"/><Relationship Id="rId4" Type="http://schemas.openxmlformats.org/officeDocument/2006/relationships/image" Target="../media/image323.svg"/><Relationship Id="rId9" Type="http://schemas.openxmlformats.org/officeDocument/2006/relationships/image" Target="../media/image328.png"/></Relationships>
</file>

<file path=ppt/slides/_rels/slide37.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330.emf"/><Relationship Id="rId7" Type="http://schemas.openxmlformats.org/officeDocument/2006/relationships/image" Target="../media/image334.png"/><Relationship Id="rId12" Type="http://schemas.openxmlformats.org/officeDocument/2006/relationships/image" Target="../media/image339.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333.emf"/><Relationship Id="rId11" Type="http://schemas.openxmlformats.org/officeDocument/2006/relationships/image" Target="../media/image338.png"/><Relationship Id="rId5" Type="http://schemas.openxmlformats.org/officeDocument/2006/relationships/image" Target="../media/image332.png"/><Relationship Id="rId10" Type="http://schemas.openxmlformats.org/officeDocument/2006/relationships/image" Target="../media/image337.emf"/><Relationship Id="rId4" Type="http://schemas.openxmlformats.org/officeDocument/2006/relationships/image" Target="../media/image331.emf"/><Relationship Id="rId9" Type="http://schemas.openxmlformats.org/officeDocument/2006/relationships/image" Target="../media/image336.emf"/></Relationships>
</file>

<file path=ppt/slides/_rels/slide38.xml.rels><?xml version="1.0" encoding="UTF-8" standalone="yes"?>
<Relationships xmlns="http://schemas.openxmlformats.org/package/2006/relationships"><Relationship Id="rId8" Type="http://schemas.openxmlformats.org/officeDocument/2006/relationships/image" Target="../media/image338.png"/><Relationship Id="rId13" Type="http://schemas.openxmlformats.org/officeDocument/2006/relationships/image" Target="../media/image348.emf"/><Relationship Id="rId3" Type="http://schemas.openxmlformats.org/officeDocument/2006/relationships/image" Target="../media/image337.emf"/><Relationship Id="rId7" Type="http://schemas.openxmlformats.org/officeDocument/2006/relationships/image" Target="../media/image343.png"/><Relationship Id="rId12" Type="http://schemas.openxmlformats.org/officeDocument/2006/relationships/image" Target="../media/image347.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342.png"/><Relationship Id="rId11" Type="http://schemas.openxmlformats.org/officeDocument/2006/relationships/image" Target="../media/image346.emf"/><Relationship Id="rId5" Type="http://schemas.openxmlformats.org/officeDocument/2006/relationships/image" Target="../media/image341.png"/><Relationship Id="rId10" Type="http://schemas.openxmlformats.org/officeDocument/2006/relationships/image" Target="../media/image345.png"/><Relationship Id="rId4" Type="http://schemas.openxmlformats.org/officeDocument/2006/relationships/image" Target="../media/image340.emf"/><Relationship Id="rId9" Type="http://schemas.openxmlformats.org/officeDocument/2006/relationships/image" Target="../media/image344.emf"/></Relationships>
</file>

<file path=ppt/slides/_rels/slide3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78.png"/><Relationship Id="rId7" Type="http://schemas.openxmlformats.org/officeDocument/2006/relationships/image" Target="../media/image45.png"/><Relationship Id="rId12" Type="http://schemas.openxmlformats.org/officeDocument/2006/relationships/image" Target="../media/image355.sv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351.svg"/><Relationship Id="rId11" Type="http://schemas.openxmlformats.org/officeDocument/2006/relationships/image" Target="../media/image354.png"/><Relationship Id="rId5" Type="http://schemas.openxmlformats.org/officeDocument/2006/relationships/image" Target="../media/image350.png"/><Relationship Id="rId10" Type="http://schemas.openxmlformats.org/officeDocument/2006/relationships/image" Target="../media/image353.svg"/><Relationship Id="rId4" Type="http://schemas.openxmlformats.org/officeDocument/2006/relationships/image" Target="../media/image349.svg"/><Relationship Id="rId9" Type="http://schemas.openxmlformats.org/officeDocument/2006/relationships/image" Target="../media/image352.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hyperlink" Target="https://451research.com/images/Marketing/press_releases/Pre_Re-Invent_2018_press_release_final_11_22.pdf" TargetMode="External"/><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D925E-64DA-49F7-A9B7-A0A4FB7F4073}"/>
              </a:ext>
            </a:extLst>
          </p:cNvPr>
          <p:cNvPicPr>
            <a:picLocks noChangeAspect="1"/>
          </p:cNvPicPr>
          <p:nvPr/>
        </p:nvPicPr>
        <p:blipFill rotWithShape="1">
          <a:blip r:embed="rId3"/>
          <a:srcRect l="-1652" t="13365" r="21981" b="14842"/>
          <a:stretch/>
        </p:blipFill>
        <p:spPr>
          <a:xfrm>
            <a:off x="3470520" y="182880"/>
            <a:ext cx="5673480" cy="4960621"/>
          </a:xfrm>
          <a:prstGeom prst="rect">
            <a:avLst/>
          </a:prstGeom>
        </p:spPr>
      </p:pic>
      <p:sp>
        <p:nvSpPr>
          <p:cNvPr id="2" name="Text Placeholder 1">
            <a:extLst>
              <a:ext uri="{FF2B5EF4-FFF2-40B4-BE49-F238E27FC236}">
                <a16:creationId xmlns:a16="http://schemas.microsoft.com/office/drawing/2014/main" id="{24DF6E37-BE4D-41BD-9A9B-C1D07AD6E9F1}"/>
              </a:ext>
            </a:extLst>
          </p:cNvPr>
          <p:cNvSpPr>
            <a:spLocks noGrp="1"/>
          </p:cNvSpPr>
          <p:nvPr>
            <p:ph type="body" sz="quarter" idx="10"/>
          </p:nvPr>
        </p:nvSpPr>
        <p:spPr>
          <a:xfrm>
            <a:off x="360000" y="2017752"/>
            <a:ext cx="7876178" cy="1107996"/>
          </a:xfrm>
        </p:spPr>
        <p:txBody>
          <a:bodyPr/>
          <a:lstStyle/>
          <a:p>
            <a:r>
              <a:rPr lang="ko-KR" sz="3600" dirty="0">
                <a:solidFill>
                  <a:srgbClr val="93EB20"/>
                </a:solidFill>
              </a:rPr>
              <a:t>Veeam </a:t>
            </a:r>
            <a:r>
              <a:rPr lang="ko-KR" sz="3600" dirty="0" err="1">
                <a:solidFill>
                  <a:srgbClr val="93EB20"/>
                </a:solidFill>
              </a:rPr>
              <a:t>Availability</a:t>
            </a:r>
            <a:r>
              <a:rPr lang="ko-KR" sz="3600" dirty="0">
                <a:solidFill>
                  <a:srgbClr val="93EB20"/>
                </a:solidFill>
              </a:rPr>
              <a:t> </a:t>
            </a:r>
            <a:r>
              <a:rPr lang="ko-KR" sz="3600" dirty="0" err="1">
                <a:solidFill>
                  <a:srgbClr val="93EB20"/>
                </a:solidFill>
              </a:rPr>
              <a:t>Suite</a:t>
            </a:r>
            <a:r>
              <a:rPr lang="ko-KR" sz="3600" dirty="0">
                <a:solidFill>
                  <a:srgbClr val="93EB20"/>
                </a:solidFill>
              </a:rPr>
              <a:t> v10 </a:t>
            </a:r>
            <a:br>
              <a:rPr lang="ko-KR" sz="3600" dirty="0">
                <a:solidFill>
                  <a:srgbClr val="93EB20"/>
                </a:solidFill>
              </a:rPr>
            </a:br>
            <a:r>
              <a:rPr lang="ko-KR" altLang="en-US" sz="3600" dirty="0"/>
              <a:t>소개 자료</a:t>
            </a:r>
            <a:endParaRPr lang="ko-KR" sz="3600" dirty="0"/>
          </a:p>
        </p:txBody>
      </p:sp>
      <p:sp>
        <p:nvSpPr>
          <p:cNvPr id="5" name="Text Placeholder 4">
            <a:extLst>
              <a:ext uri="{FF2B5EF4-FFF2-40B4-BE49-F238E27FC236}">
                <a16:creationId xmlns:a16="http://schemas.microsoft.com/office/drawing/2014/main" id="{5AE3B1BC-7719-465D-9176-FD38BE78257E}"/>
              </a:ext>
            </a:extLst>
          </p:cNvPr>
          <p:cNvSpPr>
            <a:spLocks noGrp="1"/>
          </p:cNvSpPr>
          <p:nvPr>
            <p:ph type="body" sz="quarter" idx="11"/>
          </p:nvPr>
        </p:nvSpPr>
        <p:spPr>
          <a:xfrm>
            <a:off x="360000" y="3805672"/>
            <a:ext cx="5624255" cy="553998"/>
          </a:xfrm>
        </p:spPr>
        <p:txBody>
          <a:bodyPr/>
          <a:lstStyle/>
          <a:p>
            <a:r>
              <a:rPr lang="en-US" dirty="0"/>
              <a:t>Veeam Software Korea</a:t>
            </a:r>
          </a:p>
          <a:p>
            <a:r>
              <a:rPr lang="en-US" altLang="ko-KR" sz="1600" dirty="0">
                <a:hlinkClick r:id="rId4"/>
              </a:rPr>
              <a:t>Sales.Korea@veeam.com</a:t>
            </a:r>
            <a:r>
              <a:rPr lang="en-US" altLang="ko-KR" sz="1600" dirty="0"/>
              <a:t>, 2020.10</a:t>
            </a:r>
          </a:p>
        </p:txBody>
      </p:sp>
      <p:sp>
        <p:nvSpPr>
          <p:cNvPr id="3" name="Rectangle 2">
            <a:extLst>
              <a:ext uri="{FF2B5EF4-FFF2-40B4-BE49-F238E27FC236}">
                <a16:creationId xmlns:a16="http://schemas.microsoft.com/office/drawing/2014/main" id="{AA808D04-32F2-44FF-B33C-D097A7CDDA66}"/>
              </a:ext>
            </a:extLst>
          </p:cNvPr>
          <p:cNvSpPr/>
          <p:nvPr/>
        </p:nvSpPr>
        <p:spPr>
          <a:xfrm>
            <a:off x="4458026" y="2421709"/>
            <a:ext cx="239168" cy="300082"/>
          </a:xfrm>
          <a:prstGeom prst="rect">
            <a:avLst/>
          </a:prstGeom>
        </p:spPr>
        <p:txBody>
          <a:bodyPr wrap="none">
            <a:spAutoFit/>
          </a:bodyPr>
          <a:lstStyle/>
          <a:p>
            <a:r>
              <a:rPr lang="ko-KR">
                <a:solidFill>
                  <a:srgbClr val="000000"/>
                </a:solidFill>
                <a:latin typeface="Tahoma" panose="020B0604030504040204" pitchFamily="34" charset="0"/>
              </a:rPr>
              <a:t> </a:t>
            </a:r>
          </a:p>
        </p:txBody>
      </p:sp>
    </p:spTree>
    <p:extLst>
      <p:ext uri="{BB962C8B-B14F-4D97-AF65-F5344CB8AC3E}">
        <p14:creationId xmlns:p14="http://schemas.microsoft.com/office/powerpoint/2010/main" val="19901754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8EA17A38-6D75-42B9-B3D5-E8E7C6BF02DF}"/>
              </a:ext>
            </a:extLst>
          </p:cNvPr>
          <p:cNvSpPr>
            <a:spLocks noGrp="1"/>
          </p:cNvSpPr>
          <p:nvPr>
            <p:ph type="title"/>
          </p:nvPr>
        </p:nvSpPr>
        <p:spPr>
          <a:xfrm>
            <a:off x="421803" y="1404960"/>
            <a:ext cx="3386974" cy="2066211"/>
          </a:xfrm>
        </p:spPr>
        <p:txBody>
          <a:bodyPr/>
          <a:lstStyle/>
          <a:p>
            <a:pPr algn="r"/>
            <a:r>
              <a:rPr lang="ko-KR" altLang="en-US" sz="3200" dirty="0">
                <a:solidFill>
                  <a:schemeClr val="bg1"/>
                </a:solidFill>
                <a:ea typeface="Tahoma" panose="020B0604030504040204" pitchFamily="34" charset="0"/>
                <a:cs typeface="Tahoma" panose="020B0604030504040204" pitchFamily="34" charset="0"/>
              </a:rPr>
              <a:t>기존 백업 제품들은 기업들의 요구 사항들을 충족하지 못합니다</a:t>
            </a:r>
            <a:r>
              <a:rPr lang="en-US" altLang="ko-KR" sz="3200" dirty="0">
                <a:solidFill>
                  <a:schemeClr val="bg1"/>
                </a:solidFill>
                <a:ea typeface="Tahoma" panose="020B0604030504040204" pitchFamily="34" charset="0"/>
                <a:cs typeface="Tahoma" panose="020B0604030504040204" pitchFamily="34" charset="0"/>
              </a:rPr>
              <a:t>.</a:t>
            </a:r>
            <a:endParaRPr lang="en-US" sz="3200" dirty="0">
              <a:solidFill>
                <a:schemeClr val="bg1"/>
              </a:solidFill>
              <a:ea typeface="Tahoma" panose="020B0604030504040204" pitchFamily="34" charset="0"/>
              <a:cs typeface="Tahoma" panose="020B0604030504040204" pitchFamily="34" charset="0"/>
            </a:endParaRPr>
          </a:p>
        </p:txBody>
      </p:sp>
      <p:sp>
        <p:nvSpPr>
          <p:cNvPr id="65" name="Rectangle 16">
            <a:extLst>
              <a:ext uri="{FF2B5EF4-FFF2-40B4-BE49-F238E27FC236}">
                <a16:creationId xmlns:a16="http://schemas.microsoft.com/office/drawing/2014/main" id="{544E1144-F426-4BBA-AAAF-8BFC896C4E78}"/>
              </a:ext>
            </a:extLst>
          </p:cNvPr>
          <p:cNvSpPr/>
          <p:nvPr/>
        </p:nvSpPr>
        <p:spPr bwMode="auto">
          <a:xfrm>
            <a:off x="5248719" y="1176690"/>
            <a:ext cx="4253263"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70000" defTabSz="914099" fontAlgn="base">
              <a:spcBef>
                <a:spcPts val="600"/>
              </a:spcBef>
            </a:pPr>
            <a:r>
              <a:rPr lang="ko-KR" altLang="en-US" sz="2200" dirty="0">
                <a:solidFill>
                  <a:srgbClr val="00E296"/>
                </a:solidFill>
              </a:rPr>
              <a:t>기능 제한적</a:t>
            </a:r>
            <a:endParaRPr lang="en-US" sz="2200" dirty="0">
              <a:solidFill>
                <a:srgbClr val="00E296"/>
              </a:solidFill>
            </a:endParaRPr>
          </a:p>
        </p:txBody>
      </p:sp>
      <p:sp>
        <p:nvSpPr>
          <p:cNvPr id="66" name="Rectangle 21">
            <a:extLst>
              <a:ext uri="{FF2B5EF4-FFF2-40B4-BE49-F238E27FC236}">
                <a16:creationId xmlns:a16="http://schemas.microsoft.com/office/drawing/2014/main" id="{3D96F869-7286-49F9-9429-53F30DCF3B65}"/>
              </a:ext>
            </a:extLst>
          </p:cNvPr>
          <p:cNvSpPr/>
          <p:nvPr/>
        </p:nvSpPr>
        <p:spPr bwMode="auto">
          <a:xfrm>
            <a:off x="5248719" y="2841420"/>
            <a:ext cx="4253263"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70000" defTabSz="914099" fontAlgn="base">
              <a:spcBef>
                <a:spcPts val="600"/>
              </a:spcBef>
              <a:spcAft>
                <a:spcPct val="0"/>
              </a:spcAft>
            </a:pPr>
            <a:r>
              <a:rPr lang="ko-KR" altLang="en-US" sz="2200" dirty="0">
                <a:solidFill>
                  <a:srgbClr val="00E296"/>
                </a:solidFill>
              </a:rPr>
              <a:t>비융통성</a:t>
            </a:r>
            <a:endParaRPr lang="en-US" sz="2200" dirty="0">
              <a:solidFill>
                <a:srgbClr val="00E296"/>
              </a:solidFill>
            </a:endParaRPr>
          </a:p>
        </p:txBody>
      </p:sp>
      <p:sp>
        <p:nvSpPr>
          <p:cNvPr id="67" name="Rectangle 25">
            <a:extLst>
              <a:ext uri="{FF2B5EF4-FFF2-40B4-BE49-F238E27FC236}">
                <a16:creationId xmlns:a16="http://schemas.microsoft.com/office/drawing/2014/main" id="{819D1909-718A-4870-87BB-E275E54543E3}"/>
              </a:ext>
            </a:extLst>
          </p:cNvPr>
          <p:cNvSpPr/>
          <p:nvPr/>
        </p:nvSpPr>
        <p:spPr bwMode="auto">
          <a:xfrm>
            <a:off x="5248721" y="3698789"/>
            <a:ext cx="444567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70000" defTabSz="914099" fontAlgn="base">
              <a:spcBef>
                <a:spcPts val="600"/>
              </a:spcBef>
              <a:spcAft>
                <a:spcPct val="0"/>
              </a:spcAft>
            </a:pPr>
            <a:r>
              <a:rPr lang="ko-KR" altLang="en-US" sz="2200">
                <a:solidFill>
                  <a:srgbClr val="00E296"/>
                </a:solidFill>
              </a:rPr>
              <a:t>고비용</a:t>
            </a:r>
            <a:endParaRPr lang="en-US" sz="2200" dirty="0">
              <a:solidFill>
                <a:srgbClr val="00E296"/>
              </a:solidFill>
            </a:endParaRPr>
          </a:p>
        </p:txBody>
      </p:sp>
      <p:sp>
        <p:nvSpPr>
          <p:cNvPr id="69" name="Rectangle 11">
            <a:extLst>
              <a:ext uri="{FF2B5EF4-FFF2-40B4-BE49-F238E27FC236}">
                <a16:creationId xmlns:a16="http://schemas.microsoft.com/office/drawing/2014/main" id="{F0FF8D0F-E684-44D4-8A01-E6A0D811A77F}"/>
              </a:ext>
            </a:extLst>
          </p:cNvPr>
          <p:cNvSpPr/>
          <p:nvPr/>
        </p:nvSpPr>
        <p:spPr bwMode="auto">
          <a:xfrm>
            <a:off x="5248719" y="2026915"/>
            <a:ext cx="4253263"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70000" defTabSz="914099" fontAlgn="base">
              <a:spcBef>
                <a:spcPts val="600"/>
              </a:spcBef>
            </a:pPr>
            <a:r>
              <a:rPr lang="ko-KR" altLang="en-US" sz="2200" dirty="0">
                <a:solidFill>
                  <a:srgbClr val="00E296"/>
                </a:solidFill>
              </a:rPr>
              <a:t>복잡성</a:t>
            </a:r>
            <a:endParaRPr lang="en-US" sz="2200" dirty="0">
              <a:solidFill>
                <a:srgbClr val="00E296"/>
              </a:solidFill>
            </a:endParaRPr>
          </a:p>
        </p:txBody>
      </p:sp>
      <p:cxnSp>
        <p:nvCxnSpPr>
          <p:cNvPr id="71" name="Straight Connector 9">
            <a:extLst>
              <a:ext uri="{FF2B5EF4-FFF2-40B4-BE49-F238E27FC236}">
                <a16:creationId xmlns:a16="http://schemas.microsoft.com/office/drawing/2014/main" id="{A208F6D8-E565-40E9-9979-D99811627BBE}"/>
              </a:ext>
            </a:extLst>
          </p:cNvPr>
          <p:cNvCxnSpPr>
            <a:cxnSpLocks/>
          </p:cNvCxnSpPr>
          <p:nvPr/>
        </p:nvCxnSpPr>
        <p:spPr>
          <a:xfrm>
            <a:off x="4114800" y="983456"/>
            <a:ext cx="8792" cy="3267830"/>
          </a:xfrm>
          <a:prstGeom prst="line">
            <a:avLst/>
          </a:prstGeom>
          <a:ln w="19050">
            <a:gradFill>
              <a:gsLst>
                <a:gs pos="50000">
                  <a:srgbClr val="00E296"/>
                </a:gs>
                <a:gs pos="0">
                  <a:srgbClr val="00E296">
                    <a:alpha val="0"/>
                  </a:srgbClr>
                </a:gs>
                <a:gs pos="100000">
                  <a:srgbClr val="00E296">
                    <a:alpha val="0"/>
                  </a:srgbClr>
                </a:gs>
              </a:gsLst>
              <a:lin ang="5400000" scaled="1"/>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72" name="Graphic 2">
            <a:extLst>
              <a:ext uri="{FF2B5EF4-FFF2-40B4-BE49-F238E27FC236}">
                <a16:creationId xmlns:a16="http://schemas.microsoft.com/office/drawing/2014/main" id="{C982F9BE-9279-4A4F-97E9-42F8081576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02957" y="3596444"/>
            <a:ext cx="552450" cy="533400"/>
          </a:xfrm>
          <a:prstGeom prst="rect">
            <a:avLst/>
          </a:prstGeom>
        </p:spPr>
      </p:pic>
      <p:pic>
        <p:nvPicPr>
          <p:cNvPr id="74" name="Graphic 3">
            <a:extLst>
              <a:ext uri="{FF2B5EF4-FFF2-40B4-BE49-F238E27FC236}">
                <a16:creationId xmlns:a16="http://schemas.microsoft.com/office/drawing/2014/main" id="{705CB2FE-21CB-4446-ADF8-D4B1E70966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3432" y="1886555"/>
            <a:ext cx="571500" cy="647700"/>
          </a:xfrm>
          <a:prstGeom prst="rect">
            <a:avLst/>
          </a:prstGeom>
        </p:spPr>
      </p:pic>
      <p:pic>
        <p:nvPicPr>
          <p:cNvPr id="77" name="Graphic 4">
            <a:extLst>
              <a:ext uri="{FF2B5EF4-FFF2-40B4-BE49-F238E27FC236}">
                <a16:creationId xmlns:a16="http://schemas.microsoft.com/office/drawing/2014/main" id="{30544EDE-DB77-4D39-B257-8B268634A0D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0107" y="2749141"/>
            <a:ext cx="438150" cy="514350"/>
          </a:xfrm>
          <a:prstGeom prst="rect">
            <a:avLst/>
          </a:prstGeom>
        </p:spPr>
      </p:pic>
      <p:pic>
        <p:nvPicPr>
          <p:cNvPr id="78" name="Graphic 12">
            <a:extLst>
              <a:ext uri="{FF2B5EF4-FFF2-40B4-BE49-F238E27FC236}">
                <a16:creationId xmlns:a16="http://schemas.microsoft.com/office/drawing/2014/main" id="{CF555B9D-5017-4229-9730-33AFF3749BA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4513203" y="1058075"/>
            <a:ext cx="697243" cy="552984"/>
          </a:xfrm>
          <a:prstGeom prst="rect">
            <a:avLst/>
          </a:prstGeom>
        </p:spPr>
      </p:pic>
    </p:spTree>
    <p:extLst>
      <p:ext uri="{BB962C8B-B14F-4D97-AF65-F5344CB8AC3E}">
        <p14:creationId xmlns:p14="http://schemas.microsoft.com/office/powerpoint/2010/main" val="696823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500"/>
                                        <p:tgtEl>
                                          <p:spTgt spid="6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4"/>
                                        </p:tgtEl>
                                        <p:attrNameLst>
                                          <p:attrName>style.visibility</p:attrName>
                                        </p:attrNameLst>
                                      </p:cBhvr>
                                      <p:to>
                                        <p:strVal val="visible"/>
                                      </p:to>
                                    </p:set>
                                    <p:animEffect transition="in" filter="fade">
                                      <p:cBhvr>
                                        <p:cTn id="15" dur="500"/>
                                        <p:tgtEl>
                                          <p:spTgt spid="7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500"/>
                                        <p:tgtEl>
                                          <p:spTgt spid="7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7"/>
                                        </p:tgtEl>
                                        <p:attrNameLst>
                                          <p:attrName>style.visibility</p:attrName>
                                        </p:attrNameLst>
                                      </p:cBhvr>
                                      <p:to>
                                        <p:strVal val="visible"/>
                                      </p:to>
                                    </p:set>
                                    <p:animEffect transition="in" filter="fade">
                                      <p:cBhvr>
                                        <p:cTn id="3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2098042"/>
            <a:ext cx="6001839" cy="1015663"/>
          </a:xfrm>
        </p:spPr>
        <p:txBody>
          <a:bodyPr anchor="ctr"/>
          <a:lstStyle/>
          <a:p>
            <a:r>
              <a:rPr lang="ko-KR" altLang="en-US" dirty="0"/>
              <a:t>회사 소개</a:t>
            </a:r>
            <a:endParaRPr lang="en-NL" dirty="0"/>
          </a:p>
        </p:txBody>
      </p:sp>
    </p:spTree>
    <p:extLst>
      <p:ext uri="{BB962C8B-B14F-4D97-AF65-F5344CB8AC3E}">
        <p14:creationId xmlns:p14="http://schemas.microsoft.com/office/powerpoint/2010/main" val="30397280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F35D84-C52C-48A6-98C4-4EF6D12EDB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528" y="1141102"/>
            <a:ext cx="2870940" cy="1738186"/>
          </a:xfrm>
          <a:prstGeom prst="rect">
            <a:avLst/>
          </a:prstGeom>
        </p:spPr>
      </p:pic>
      <p:sp>
        <p:nvSpPr>
          <p:cNvPr id="8" name="Title 3">
            <a:extLst>
              <a:ext uri="{FF2B5EF4-FFF2-40B4-BE49-F238E27FC236}">
                <a16:creationId xmlns:a16="http://schemas.microsoft.com/office/drawing/2014/main" id="{4CB62255-FCA3-49B0-83ED-DC3E5699A365}"/>
              </a:ext>
            </a:extLst>
          </p:cNvPr>
          <p:cNvSpPr>
            <a:spLocks noGrp="1"/>
          </p:cNvSpPr>
          <p:nvPr>
            <p:ph type="title" idx="4294967295"/>
          </p:nvPr>
        </p:nvSpPr>
        <p:spPr>
          <a:xfrm>
            <a:off x="360000" y="171450"/>
            <a:ext cx="8362950" cy="554038"/>
          </a:xfrm>
        </p:spPr>
        <p:txBody>
          <a:bodyPr/>
          <a:lstStyle/>
          <a:p>
            <a:r>
              <a:rPr lang="en-US" dirty="0"/>
              <a:t>Veeam</a:t>
            </a:r>
            <a:r>
              <a:rPr lang="ko-KR" altLang="en-US" dirty="0"/>
              <a:t>의 놀라운 성장</a:t>
            </a:r>
            <a:endParaRPr lang="en-US" dirty="0"/>
          </a:p>
        </p:txBody>
      </p:sp>
      <p:pic>
        <p:nvPicPr>
          <p:cNvPr id="2" name="Graphic 1">
            <a:extLst>
              <a:ext uri="{FF2B5EF4-FFF2-40B4-BE49-F238E27FC236}">
                <a16:creationId xmlns:a16="http://schemas.microsoft.com/office/drawing/2014/main" id="{8CBEE8AF-6D0B-4B69-8EE6-118DD8E48D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5716" y="1594904"/>
            <a:ext cx="422848" cy="452586"/>
          </a:xfrm>
          <a:prstGeom prst="rect">
            <a:avLst/>
          </a:prstGeom>
        </p:spPr>
      </p:pic>
      <p:sp>
        <p:nvSpPr>
          <p:cNvPr id="9" name="Rectangle 8">
            <a:extLst>
              <a:ext uri="{FF2B5EF4-FFF2-40B4-BE49-F238E27FC236}">
                <a16:creationId xmlns:a16="http://schemas.microsoft.com/office/drawing/2014/main" id="{9AD947C7-BBD7-4871-8A31-AA2EFD02C3FF}"/>
              </a:ext>
            </a:extLst>
          </p:cNvPr>
          <p:cNvSpPr/>
          <p:nvPr/>
        </p:nvSpPr>
        <p:spPr>
          <a:xfrm>
            <a:off x="355528" y="800107"/>
            <a:ext cx="1397997" cy="261610"/>
          </a:xfrm>
          <a:prstGeom prst="rect">
            <a:avLst/>
          </a:prstGeom>
        </p:spPr>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본사 </a:t>
            </a:r>
            <a:r>
              <a:rPr kumimoji="0" lang="en-US" altLang="ko-KR"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스위스</a:t>
            </a:r>
            <a:r>
              <a:rPr kumimoji="0" lang="en-US" altLang="ko-KR"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바르 </a:t>
            </a:r>
            <a:endParaRPr kumimoji="0" lang="ru-RU"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Freeform: Shape 9">
            <a:extLst>
              <a:ext uri="{FF2B5EF4-FFF2-40B4-BE49-F238E27FC236}">
                <a16:creationId xmlns:a16="http://schemas.microsoft.com/office/drawing/2014/main" id="{80B93D53-A76C-43AA-918B-29C587DAB28B}"/>
              </a:ext>
            </a:extLst>
          </p:cNvPr>
          <p:cNvSpPr/>
          <p:nvPr/>
        </p:nvSpPr>
        <p:spPr bwMode="auto">
          <a:xfrm>
            <a:off x="472256" y="1049294"/>
            <a:ext cx="1293163" cy="720596"/>
          </a:xfrm>
          <a:custGeom>
            <a:avLst/>
            <a:gdLst>
              <a:gd name="connsiteX0" fmla="*/ 146050 w 146050"/>
              <a:gd name="connsiteY0" fmla="*/ 762000 h 762000"/>
              <a:gd name="connsiteX1" fmla="*/ 146050 w 146050"/>
              <a:gd name="connsiteY1" fmla="*/ 0 h 762000"/>
              <a:gd name="connsiteX2" fmla="*/ 0 w 146050"/>
              <a:gd name="connsiteY2" fmla="*/ 0 h 762000"/>
              <a:gd name="connsiteX0" fmla="*/ 1550987 w 1550987"/>
              <a:gd name="connsiteY0" fmla="*/ 766762 h 766762"/>
              <a:gd name="connsiteX1" fmla="*/ 1550987 w 1550987"/>
              <a:gd name="connsiteY1" fmla="*/ 4762 h 766762"/>
              <a:gd name="connsiteX2" fmla="*/ 0 w 1550987"/>
              <a:gd name="connsiteY2" fmla="*/ 0 h 766762"/>
              <a:gd name="connsiteX0" fmla="*/ 1615281 w 1615281"/>
              <a:gd name="connsiteY0" fmla="*/ 766762 h 766762"/>
              <a:gd name="connsiteX1" fmla="*/ 1615281 w 1615281"/>
              <a:gd name="connsiteY1" fmla="*/ 4762 h 766762"/>
              <a:gd name="connsiteX2" fmla="*/ 0 w 1615281"/>
              <a:gd name="connsiteY2" fmla="*/ 0 h 766762"/>
            </a:gdLst>
            <a:ahLst/>
            <a:cxnLst>
              <a:cxn ang="0">
                <a:pos x="connsiteX0" y="connsiteY0"/>
              </a:cxn>
              <a:cxn ang="0">
                <a:pos x="connsiteX1" y="connsiteY1"/>
              </a:cxn>
              <a:cxn ang="0">
                <a:pos x="connsiteX2" y="connsiteY2"/>
              </a:cxn>
            </a:cxnLst>
            <a:rect l="l" t="t" r="r" b="b"/>
            <a:pathLst>
              <a:path w="1615281" h="766762">
                <a:moveTo>
                  <a:pt x="1615281" y="766762"/>
                </a:moveTo>
                <a:lnTo>
                  <a:pt x="1615281" y="4762"/>
                </a:lnTo>
                <a:lnTo>
                  <a:pt x="0" y="0"/>
                </a:lnTo>
              </a:path>
            </a:pathLst>
          </a:custGeom>
          <a:noFill/>
          <a:ln>
            <a:gradFill>
              <a:gsLst>
                <a:gs pos="100000">
                  <a:srgbClr val="00E296">
                    <a:alpha val="17000"/>
                  </a:srgbClr>
                </a:gs>
                <a:gs pos="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cxnSp>
        <p:nvCxnSpPr>
          <p:cNvPr id="14" name="Straight Connector 13">
            <a:extLst>
              <a:ext uri="{FF2B5EF4-FFF2-40B4-BE49-F238E27FC236}">
                <a16:creationId xmlns:a16="http://schemas.microsoft.com/office/drawing/2014/main" id="{1346F3C4-0140-4E72-8A1E-55D9701DD133}"/>
              </a:ext>
            </a:extLst>
          </p:cNvPr>
          <p:cNvCxnSpPr>
            <a:cxnSpLocks/>
          </p:cNvCxnSpPr>
          <p:nvPr/>
        </p:nvCxnSpPr>
        <p:spPr>
          <a:xfrm>
            <a:off x="3773890" y="4445743"/>
            <a:ext cx="4950048" cy="0"/>
          </a:xfrm>
          <a:prstGeom prst="line">
            <a:avLst/>
          </a:prstGeom>
          <a:ln w="12700">
            <a:gradFill>
              <a:gsLst>
                <a:gs pos="0">
                  <a:srgbClr val="00E296">
                    <a:alpha val="0"/>
                  </a:srgbClr>
                </a:gs>
                <a:gs pos="55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FFE0B1-30DC-420F-B067-DF7E03846E34}"/>
              </a:ext>
            </a:extLst>
          </p:cNvPr>
          <p:cNvSpPr/>
          <p:nvPr/>
        </p:nvSpPr>
        <p:spPr>
          <a:xfrm>
            <a:off x="3905343" y="4553252"/>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-100</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cxnSp>
        <p:nvCxnSpPr>
          <p:cNvPr id="48" name="Straight Arrow Connector 47">
            <a:extLst>
              <a:ext uri="{FF2B5EF4-FFF2-40B4-BE49-F238E27FC236}">
                <a16:creationId xmlns:a16="http://schemas.microsoft.com/office/drawing/2014/main" id="{9690E778-EB7A-4D10-AAB4-7D734A990282}"/>
              </a:ext>
            </a:extLst>
          </p:cNvPr>
          <p:cNvCxnSpPr>
            <a:cxnSpLocks/>
          </p:cNvCxnSpPr>
          <p:nvPr/>
        </p:nvCxnSpPr>
        <p:spPr>
          <a:xfrm>
            <a:off x="5188059" y="4248150"/>
            <a:ext cx="0" cy="197592"/>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BF4EE86-5EEE-4A08-87C6-DE89F7D69C78}"/>
              </a:ext>
            </a:extLst>
          </p:cNvPr>
          <p:cNvCxnSpPr>
            <a:cxnSpLocks/>
          </p:cNvCxnSpPr>
          <p:nvPr/>
        </p:nvCxnSpPr>
        <p:spPr>
          <a:xfrm>
            <a:off x="5742718" y="4107757"/>
            <a:ext cx="0" cy="337985"/>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8EB253F-EF7F-448C-869C-7903BA59F1F2}"/>
              </a:ext>
            </a:extLst>
          </p:cNvPr>
          <p:cNvCxnSpPr>
            <a:cxnSpLocks/>
          </p:cNvCxnSpPr>
          <p:nvPr/>
        </p:nvCxnSpPr>
        <p:spPr>
          <a:xfrm>
            <a:off x="6336177" y="4037993"/>
            <a:ext cx="0" cy="407749"/>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57EC651-5136-4AF9-98E4-7E9D655CFB28}"/>
              </a:ext>
            </a:extLst>
          </p:cNvPr>
          <p:cNvCxnSpPr>
            <a:cxnSpLocks/>
          </p:cNvCxnSpPr>
          <p:nvPr/>
        </p:nvCxnSpPr>
        <p:spPr>
          <a:xfrm>
            <a:off x="6855373" y="3819957"/>
            <a:ext cx="0" cy="625785"/>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7C6F3A-F081-43B7-81D3-4E3F2E666E40}"/>
              </a:ext>
            </a:extLst>
          </p:cNvPr>
          <p:cNvCxnSpPr>
            <a:cxnSpLocks/>
          </p:cNvCxnSpPr>
          <p:nvPr/>
        </p:nvCxnSpPr>
        <p:spPr>
          <a:xfrm>
            <a:off x="7670848" y="3360420"/>
            <a:ext cx="0" cy="1085322"/>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03E3D502-6241-4FB6-918F-07E997E17EF0}"/>
              </a:ext>
            </a:extLst>
          </p:cNvPr>
          <p:cNvGrpSpPr/>
          <p:nvPr/>
        </p:nvGrpSpPr>
        <p:grpSpPr>
          <a:xfrm>
            <a:off x="4043442" y="4037993"/>
            <a:ext cx="856498" cy="675714"/>
            <a:chOff x="1128416" y="4206583"/>
            <a:chExt cx="856498" cy="675714"/>
          </a:xfrm>
        </p:grpSpPr>
        <p:sp>
          <p:nvSpPr>
            <p:cNvPr id="34" name="Oval 33">
              <a:extLst>
                <a:ext uri="{FF2B5EF4-FFF2-40B4-BE49-F238E27FC236}">
                  <a16:creationId xmlns:a16="http://schemas.microsoft.com/office/drawing/2014/main" id="{795D3570-89D3-48EC-9B25-2B4ADCFE5217}"/>
                </a:ext>
              </a:extLst>
            </p:cNvPr>
            <p:cNvSpPr/>
            <p:nvPr/>
          </p:nvSpPr>
          <p:spPr bwMode="auto">
            <a:xfrm>
              <a:off x="1515796"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38" name="Rectangle 37">
              <a:extLst>
                <a:ext uri="{FF2B5EF4-FFF2-40B4-BE49-F238E27FC236}">
                  <a16:creationId xmlns:a16="http://schemas.microsoft.com/office/drawing/2014/main" id="{9ABD9E43-DD31-438C-91B1-566AAA586351}"/>
                </a:ext>
              </a:extLst>
            </p:cNvPr>
            <p:cNvSpPr/>
            <p:nvPr/>
          </p:nvSpPr>
          <p:spPr>
            <a:xfrm>
              <a:off x="1391455"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21</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58" name="Rectangle 57">
              <a:extLst>
                <a:ext uri="{FF2B5EF4-FFF2-40B4-BE49-F238E27FC236}">
                  <a16:creationId xmlns:a16="http://schemas.microsoft.com/office/drawing/2014/main" id="{70079F1F-46BD-4FAD-A882-9E7A82F1F32F}"/>
                </a:ext>
              </a:extLst>
            </p:cNvPr>
            <p:cNvSpPr/>
            <p:nvPr/>
          </p:nvSpPr>
          <p:spPr>
            <a:xfrm>
              <a:off x="1128416" y="4206583"/>
              <a:ext cx="856498" cy="307777"/>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Industry average score</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6" name="Group 65">
            <a:extLst>
              <a:ext uri="{FF2B5EF4-FFF2-40B4-BE49-F238E27FC236}">
                <a16:creationId xmlns:a16="http://schemas.microsoft.com/office/drawing/2014/main" id="{D2C94E30-BE90-4B0E-902E-91E48FA7A57D}"/>
              </a:ext>
            </a:extLst>
          </p:cNvPr>
          <p:cNvGrpSpPr/>
          <p:nvPr/>
        </p:nvGrpSpPr>
        <p:grpSpPr>
          <a:xfrm>
            <a:off x="4759810" y="3934090"/>
            <a:ext cx="856498" cy="779617"/>
            <a:chOff x="1789463" y="4102680"/>
            <a:chExt cx="856498" cy="779617"/>
          </a:xfrm>
        </p:grpSpPr>
        <p:sp>
          <p:nvSpPr>
            <p:cNvPr id="35" name="Oval 34">
              <a:extLst>
                <a:ext uri="{FF2B5EF4-FFF2-40B4-BE49-F238E27FC236}">
                  <a16:creationId xmlns:a16="http://schemas.microsoft.com/office/drawing/2014/main" id="{C61AC8F9-E7D5-432B-A80D-80532AB72958}"/>
                </a:ext>
              </a:extLst>
            </p:cNvPr>
            <p:cNvSpPr/>
            <p:nvPr/>
          </p:nvSpPr>
          <p:spPr bwMode="auto">
            <a:xfrm>
              <a:off x="2176842"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39" name="Rectangle 38">
              <a:extLst>
                <a:ext uri="{FF2B5EF4-FFF2-40B4-BE49-F238E27FC236}">
                  <a16:creationId xmlns:a16="http://schemas.microsoft.com/office/drawing/2014/main" id="{C2F15143-BCF8-4694-A0C9-5BE800DA8D9C}"/>
                </a:ext>
              </a:extLst>
            </p:cNvPr>
            <p:cNvSpPr/>
            <p:nvPr/>
          </p:nvSpPr>
          <p:spPr>
            <a:xfrm>
              <a:off x="2052502"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42</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59" name="Rectangle 58">
              <a:extLst>
                <a:ext uri="{FF2B5EF4-FFF2-40B4-BE49-F238E27FC236}">
                  <a16:creationId xmlns:a16="http://schemas.microsoft.com/office/drawing/2014/main" id="{5BD488F6-8849-496E-8843-DE4A1D257B5F}"/>
                </a:ext>
              </a:extLst>
            </p:cNvPr>
            <p:cNvSpPr/>
            <p:nvPr/>
          </p:nvSpPr>
          <p:spPr>
            <a:xfrm>
              <a:off x="1789463" y="4102680"/>
              <a:ext cx="856498" cy="307777"/>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First direct Bank UK</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7" name="Group 66">
            <a:extLst>
              <a:ext uri="{FF2B5EF4-FFF2-40B4-BE49-F238E27FC236}">
                <a16:creationId xmlns:a16="http://schemas.microsoft.com/office/drawing/2014/main" id="{FF47BED9-E5CD-4569-B16E-ACF0C0040E7F}"/>
              </a:ext>
            </a:extLst>
          </p:cNvPr>
          <p:cNvGrpSpPr/>
          <p:nvPr/>
        </p:nvGrpSpPr>
        <p:grpSpPr>
          <a:xfrm>
            <a:off x="5314469" y="3780621"/>
            <a:ext cx="856498" cy="933086"/>
            <a:chOff x="2409640" y="3949211"/>
            <a:chExt cx="856498" cy="933086"/>
          </a:xfrm>
        </p:grpSpPr>
        <p:sp>
          <p:nvSpPr>
            <p:cNvPr id="36" name="Oval 35">
              <a:extLst>
                <a:ext uri="{FF2B5EF4-FFF2-40B4-BE49-F238E27FC236}">
                  <a16:creationId xmlns:a16="http://schemas.microsoft.com/office/drawing/2014/main" id="{23A50E96-5ED5-4929-A64A-2CE793FE42FF}"/>
                </a:ext>
              </a:extLst>
            </p:cNvPr>
            <p:cNvSpPr/>
            <p:nvPr/>
          </p:nvSpPr>
          <p:spPr bwMode="auto">
            <a:xfrm>
              <a:off x="2797019"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41" name="Rectangle 40">
              <a:extLst>
                <a:ext uri="{FF2B5EF4-FFF2-40B4-BE49-F238E27FC236}">
                  <a16:creationId xmlns:a16="http://schemas.microsoft.com/office/drawing/2014/main" id="{F716D084-9DB5-4713-ACEE-B6905C9C57A7}"/>
                </a:ext>
              </a:extLst>
            </p:cNvPr>
            <p:cNvSpPr/>
            <p:nvPr/>
          </p:nvSpPr>
          <p:spPr>
            <a:xfrm>
              <a:off x="2672679"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43</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60" name="Rectangle 59">
              <a:extLst>
                <a:ext uri="{FF2B5EF4-FFF2-40B4-BE49-F238E27FC236}">
                  <a16:creationId xmlns:a16="http://schemas.microsoft.com/office/drawing/2014/main" id="{796D2CAD-8456-4218-A1B5-A9BE5EC2DF33}"/>
                </a:ext>
              </a:extLst>
            </p:cNvPr>
            <p:cNvSpPr/>
            <p:nvPr/>
          </p:nvSpPr>
          <p:spPr>
            <a:xfrm>
              <a:off x="2409640" y="3949211"/>
              <a:ext cx="856498" cy="307777"/>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Ricoh</a:t>
              </a:r>
              <a:b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b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EMEA</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8" name="Group 67">
            <a:extLst>
              <a:ext uri="{FF2B5EF4-FFF2-40B4-BE49-F238E27FC236}">
                <a16:creationId xmlns:a16="http://schemas.microsoft.com/office/drawing/2014/main" id="{90CDFBC7-A77D-4DE2-A5DD-D3907B077C12}"/>
              </a:ext>
            </a:extLst>
          </p:cNvPr>
          <p:cNvGrpSpPr/>
          <p:nvPr/>
        </p:nvGrpSpPr>
        <p:grpSpPr>
          <a:xfrm>
            <a:off x="5907928" y="3646538"/>
            <a:ext cx="856498" cy="1067169"/>
            <a:chOff x="3627616" y="3815128"/>
            <a:chExt cx="856498" cy="1067169"/>
          </a:xfrm>
        </p:grpSpPr>
        <p:sp>
          <p:nvSpPr>
            <p:cNvPr id="27" name="Rectangle 26">
              <a:extLst>
                <a:ext uri="{FF2B5EF4-FFF2-40B4-BE49-F238E27FC236}">
                  <a16:creationId xmlns:a16="http://schemas.microsoft.com/office/drawing/2014/main" id="{E285EADA-A2D5-44C2-A02D-F15A67D798A3}"/>
                </a:ext>
              </a:extLst>
            </p:cNvPr>
            <p:cNvSpPr/>
            <p:nvPr/>
          </p:nvSpPr>
          <p:spPr>
            <a:xfrm>
              <a:off x="3890655"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61</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22" name="Oval 21">
              <a:extLst>
                <a:ext uri="{FF2B5EF4-FFF2-40B4-BE49-F238E27FC236}">
                  <a16:creationId xmlns:a16="http://schemas.microsoft.com/office/drawing/2014/main" id="{F428F042-671C-4666-B7E5-5B6382F071AA}"/>
                </a:ext>
              </a:extLst>
            </p:cNvPr>
            <p:cNvSpPr/>
            <p:nvPr/>
          </p:nvSpPr>
          <p:spPr bwMode="auto">
            <a:xfrm>
              <a:off x="4014996"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61" name="Rectangle 60">
              <a:extLst>
                <a:ext uri="{FF2B5EF4-FFF2-40B4-BE49-F238E27FC236}">
                  <a16:creationId xmlns:a16="http://schemas.microsoft.com/office/drawing/2014/main" id="{E877DF68-D8AF-4891-91C8-42B0CD1D9444}"/>
                </a:ext>
              </a:extLst>
            </p:cNvPr>
            <p:cNvSpPr/>
            <p:nvPr/>
          </p:nvSpPr>
          <p:spPr>
            <a:xfrm>
              <a:off x="3627616" y="3815128"/>
              <a:ext cx="856498"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Amazon</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9" name="Group 68">
            <a:extLst>
              <a:ext uri="{FF2B5EF4-FFF2-40B4-BE49-F238E27FC236}">
                <a16:creationId xmlns:a16="http://schemas.microsoft.com/office/drawing/2014/main" id="{7AA54834-4741-4C6D-87F1-B4E4D72326A6}"/>
              </a:ext>
            </a:extLst>
          </p:cNvPr>
          <p:cNvGrpSpPr/>
          <p:nvPr/>
        </p:nvGrpSpPr>
        <p:grpSpPr>
          <a:xfrm>
            <a:off x="6427124" y="3499340"/>
            <a:ext cx="856498" cy="1214367"/>
            <a:chOff x="4370402" y="3667930"/>
            <a:chExt cx="856498" cy="1214367"/>
          </a:xfrm>
        </p:grpSpPr>
        <p:sp>
          <p:nvSpPr>
            <p:cNvPr id="28" name="Rectangle 27">
              <a:extLst>
                <a:ext uri="{FF2B5EF4-FFF2-40B4-BE49-F238E27FC236}">
                  <a16:creationId xmlns:a16="http://schemas.microsoft.com/office/drawing/2014/main" id="{8CCCD21A-076A-45C4-9CA3-DA27DF443632}"/>
                </a:ext>
              </a:extLst>
            </p:cNvPr>
            <p:cNvSpPr/>
            <p:nvPr/>
          </p:nvSpPr>
          <p:spPr>
            <a:xfrm>
              <a:off x="4633441"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68</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32" name="Oval 31">
              <a:extLst>
                <a:ext uri="{FF2B5EF4-FFF2-40B4-BE49-F238E27FC236}">
                  <a16:creationId xmlns:a16="http://schemas.microsoft.com/office/drawing/2014/main" id="{976C6BA0-0E5C-486D-AD12-9E1883E65DE6}"/>
                </a:ext>
              </a:extLst>
            </p:cNvPr>
            <p:cNvSpPr/>
            <p:nvPr/>
          </p:nvSpPr>
          <p:spPr bwMode="auto">
            <a:xfrm>
              <a:off x="4757781"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62" name="Rectangle 61">
              <a:extLst>
                <a:ext uri="{FF2B5EF4-FFF2-40B4-BE49-F238E27FC236}">
                  <a16:creationId xmlns:a16="http://schemas.microsoft.com/office/drawing/2014/main" id="{99ECE7DD-F7FF-434E-809B-4E1A1856331C}"/>
                </a:ext>
              </a:extLst>
            </p:cNvPr>
            <p:cNvSpPr/>
            <p:nvPr/>
          </p:nvSpPr>
          <p:spPr>
            <a:xfrm>
              <a:off x="4370402" y="3667930"/>
              <a:ext cx="856498"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Netflix</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24" name="Group 23">
            <a:extLst>
              <a:ext uri="{FF2B5EF4-FFF2-40B4-BE49-F238E27FC236}">
                <a16:creationId xmlns:a16="http://schemas.microsoft.com/office/drawing/2014/main" id="{560518F4-2DA8-4C2D-92AE-CFB67FAEE31E}"/>
              </a:ext>
            </a:extLst>
          </p:cNvPr>
          <p:cNvGrpSpPr/>
          <p:nvPr/>
        </p:nvGrpSpPr>
        <p:grpSpPr>
          <a:xfrm>
            <a:off x="7016426" y="4557193"/>
            <a:ext cx="1657617" cy="318070"/>
            <a:chOff x="7167707" y="4411071"/>
            <a:chExt cx="1657617" cy="318070"/>
          </a:xfrm>
        </p:grpSpPr>
        <p:sp>
          <p:nvSpPr>
            <p:cNvPr id="29" name="Rectangle 28">
              <a:extLst>
                <a:ext uri="{FF2B5EF4-FFF2-40B4-BE49-F238E27FC236}">
                  <a16:creationId xmlns:a16="http://schemas.microsoft.com/office/drawing/2014/main" id="{A1E081D5-D7CD-4B12-B956-B6F5B155AAFB}"/>
                </a:ext>
              </a:extLst>
            </p:cNvPr>
            <p:cNvSpPr/>
            <p:nvPr/>
          </p:nvSpPr>
          <p:spPr>
            <a:xfrm>
              <a:off x="8373981" y="4411071"/>
              <a:ext cx="451343"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+100</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64" name="Rectangle 63">
              <a:extLst>
                <a:ext uri="{FF2B5EF4-FFF2-40B4-BE49-F238E27FC236}">
                  <a16:creationId xmlns:a16="http://schemas.microsoft.com/office/drawing/2014/main" id="{7B4ECE00-E447-4D3D-8781-2CDE7023A395}"/>
                </a:ext>
              </a:extLst>
            </p:cNvPr>
            <p:cNvSpPr/>
            <p:nvPr/>
          </p:nvSpPr>
          <p:spPr>
            <a:xfrm>
              <a:off x="7167707" y="4590642"/>
              <a:ext cx="1588300" cy="138499"/>
            </a:xfrm>
            <a:prstGeom prst="rect">
              <a:avLst/>
            </a:prstGeom>
          </p:spPr>
          <p:txBody>
            <a:bodyPr wrap="square" lIns="0" tIns="0" rIns="0" bIns="0">
              <a:spAutoFit/>
            </a:bodyPr>
            <a:lstStyle/>
            <a:p>
              <a:pPr lvl="0" algn="r" defTabSz="685783">
                <a:spcBef>
                  <a:spcPts val="525"/>
                </a:spcBef>
                <a:defRPr/>
              </a:pPr>
              <a:r>
                <a:rPr lang="ko-KR" altLang="en-US" sz="900" dirty="0">
                  <a:solidFill>
                    <a:srgbClr val="FFFFFF"/>
                  </a:solidFill>
                  <a:latin typeface="Tahoma" panose="020B0604030504040204" pitchFamily="34" charset="0"/>
                  <a:ea typeface="Tahoma" panose="020B0604030504040204" pitchFamily="34" charset="0"/>
                  <a:cs typeface="Tahoma" panose="020B0604030504040204" pitchFamily="34" charset="0"/>
                </a:rPr>
                <a:t>고객 추천 지수 </a:t>
              </a:r>
              <a:r>
                <a:rPr lang="en-US" altLang="ko-KR" sz="900" dirty="0">
                  <a:solidFill>
                    <a:srgbClr val="FFFFFF"/>
                  </a:solidFill>
                  <a:latin typeface="Tahoma" panose="020B0604030504040204" pitchFamily="34" charset="0"/>
                  <a:ea typeface="Tahoma" panose="020B0604030504040204" pitchFamily="34" charset="0"/>
                  <a:cs typeface="Tahoma" panose="020B0604030504040204" pitchFamily="34" charset="0"/>
                </a:rPr>
                <a:t>(</a:t>
              </a:r>
              <a:r>
                <a:rPr lang="ko-KR" altLang="en-US" sz="900" dirty="0">
                  <a:solidFill>
                    <a:srgbClr val="FFFFFF"/>
                  </a:solidFill>
                  <a:latin typeface="Tahoma" panose="020B0604030504040204" pitchFamily="34" charset="0"/>
                  <a:ea typeface="Tahoma" panose="020B0604030504040204" pitchFamily="34" charset="0"/>
                  <a:cs typeface="Tahoma" panose="020B0604030504040204" pitchFamily="34" charset="0"/>
                </a:rPr>
                <a:t>산업 평균 </a:t>
              </a:r>
              <a:r>
                <a:rPr lang="en-US" altLang="ko-KR" sz="900" dirty="0">
                  <a:solidFill>
                    <a:srgbClr val="FFFFFF"/>
                  </a:solidFill>
                  <a:latin typeface="Tahoma" panose="020B0604030504040204" pitchFamily="34" charset="0"/>
                  <a:ea typeface="Tahoma" panose="020B0604030504040204" pitchFamily="34" charset="0"/>
                  <a:cs typeface="Tahoma" panose="020B0604030504040204" pitchFamily="34" charset="0"/>
                </a:rPr>
                <a:t>25)</a:t>
              </a:r>
            </a:p>
          </p:txBody>
        </p:sp>
      </p:grpSp>
      <p:grpSp>
        <p:nvGrpSpPr>
          <p:cNvPr id="6" name="Group 5">
            <a:extLst>
              <a:ext uri="{FF2B5EF4-FFF2-40B4-BE49-F238E27FC236}">
                <a16:creationId xmlns:a16="http://schemas.microsoft.com/office/drawing/2014/main" id="{5EF3BB3D-31CD-41CB-8E3C-68A157B3C09F}"/>
              </a:ext>
            </a:extLst>
          </p:cNvPr>
          <p:cNvGrpSpPr/>
          <p:nvPr/>
        </p:nvGrpSpPr>
        <p:grpSpPr>
          <a:xfrm>
            <a:off x="7236890" y="2990778"/>
            <a:ext cx="862084" cy="1820462"/>
            <a:chOff x="5102175" y="3159368"/>
            <a:chExt cx="862084" cy="1820462"/>
          </a:xfrm>
        </p:grpSpPr>
        <p:pic>
          <p:nvPicPr>
            <p:cNvPr id="71" name="Graphic 70">
              <a:extLst>
                <a:ext uri="{FF2B5EF4-FFF2-40B4-BE49-F238E27FC236}">
                  <a16:creationId xmlns:a16="http://schemas.microsoft.com/office/drawing/2014/main" id="{13BEFD54-5DD8-4DA9-B153-AF98D50569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66109" y="4245613"/>
              <a:ext cx="734217" cy="734217"/>
            </a:xfrm>
            <a:prstGeom prst="rect">
              <a:avLst/>
            </a:prstGeom>
          </p:spPr>
        </p:pic>
        <p:sp>
          <p:nvSpPr>
            <p:cNvPr id="30" name="Rectangle 29">
              <a:extLst>
                <a:ext uri="{FF2B5EF4-FFF2-40B4-BE49-F238E27FC236}">
                  <a16:creationId xmlns:a16="http://schemas.microsoft.com/office/drawing/2014/main" id="{FDC961EF-A74C-4E15-89D7-DDFC6F1D1455}"/>
                </a:ext>
              </a:extLst>
            </p:cNvPr>
            <p:cNvSpPr/>
            <p:nvPr/>
          </p:nvSpPr>
          <p:spPr>
            <a:xfrm>
              <a:off x="5307545" y="4732350"/>
              <a:ext cx="451343" cy="184666"/>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2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75</a:t>
              </a:r>
              <a:endParaRPr kumimoji="0" lang="ru-RU" sz="1200" b="0" i="0" u="none" strike="noStrike" kern="1200" cap="none" spc="0" normalizeH="0" baseline="0" noProof="0">
                <a:ln>
                  <a:noFill/>
                </a:ln>
                <a:solidFill>
                  <a:srgbClr val="93EB20"/>
                </a:solidFill>
                <a:effectLst/>
                <a:uLnTx/>
                <a:uFillTx/>
                <a:latin typeface="Tahoma"/>
                <a:ea typeface="+mn-ea"/>
                <a:cs typeface="+mn-cs"/>
              </a:endParaRPr>
            </a:p>
          </p:txBody>
        </p:sp>
        <p:sp>
          <p:nvSpPr>
            <p:cNvPr id="33" name="Oval 32">
              <a:extLst>
                <a:ext uri="{FF2B5EF4-FFF2-40B4-BE49-F238E27FC236}">
                  <a16:creationId xmlns:a16="http://schemas.microsoft.com/office/drawing/2014/main" id="{085CC072-287D-4B0B-8133-90C2BF31218C}"/>
                </a:ext>
              </a:extLst>
            </p:cNvPr>
            <p:cNvSpPr/>
            <p:nvPr/>
          </p:nvSpPr>
          <p:spPr bwMode="auto">
            <a:xfrm>
              <a:off x="5472076" y="4553192"/>
              <a:ext cx="122284" cy="122282"/>
            </a:xfrm>
            <a:prstGeom prst="ellipse">
              <a:avLst/>
            </a:prstGeom>
            <a:solidFill>
              <a:schemeClr val="bg1"/>
            </a:solidFill>
            <a:ln w="22225">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pic>
          <p:nvPicPr>
            <p:cNvPr id="5" name="Graphic 4">
              <a:extLst>
                <a:ext uri="{FF2B5EF4-FFF2-40B4-BE49-F238E27FC236}">
                  <a16:creationId xmlns:a16="http://schemas.microsoft.com/office/drawing/2014/main" id="{B6F7E908-980A-4111-B8C7-A411E5958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02175" y="3159368"/>
              <a:ext cx="862084" cy="151644"/>
            </a:xfrm>
            <a:prstGeom prst="rect">
              <a:avLst/>
            </a:prstGeom>
          </p:spPr>
        </p:pic>
      </p:grpSp>
      <p:sp>
        <p:nvSpPr>
          <p:cNvPr id="72" name="Rectangle 71">
            <a:extLst>
              <a:ext uri="{FF2B5EF4-FFF2-40B4-BE49-F238E27FC236}">
                <a16:creationId xmlns:a16="http://schemas.microsoft.com/office/drawing/2014/main" id="{9B65D8DD-3C36-4CB2-9BD8-2B53D69117CD}"/>
              </a:ext>
            </a:extLst>
          </p:cNvPr>
          <p:cNvSpPr/>
          <p:nvPr/>
        </p:nvSpPr>
        <p:spPr>
          <a:xfrm>
            <a:off x="533328" y="3449970"/>
            <a:ext cx="1038746"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Satisfaction level</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4" name="Rectangle 73">
            <a:extLst>
              <a:ext uri="{FF2B5EF4-FFF2-40B4-BE49-F238E27FC236}">
                <a16:creationId xmlns:a16="http://schemas.microsoft.com/office/drawing/2014/main" id="{2D759867-846B-4889-95E2-24F22355605A}"/>
              </a:ext>
            </a:extLst>
          </p:cNvPr>
          <p:cNvSpPr/>
          <p:nvPr/>
        </p:nvSpPr>
        <p:spPr>
          <a:xfrm>
            <a:off x="546152" y="3741345"/>
            <a:ext cx="1025922"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Product features</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8" name="Rectangle 97">
            <a:extLst>
              <a:ext uri="{FF2B5EF4-FFF2-40B4-BE49-F238E27FC236}">
                <a16:creationId xmlns:a16="http://schemas.microsoft.com/office/drawing/2014/main" id="{BA4D5678-C288-4A1E-B8B2-957A1807DDC2}"/>
              </a:ext>
            </a:extLst>
          </p:cNvPr>
          <p:cNvSpPr/>
          <p:nvPr/>
        </p:nvSpPr>
        <p:spPr>
          <a:xfrm>
            <a:off x="355394" y="4324269"/>
            <a:ext cx="1216680"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Likelihood to renew</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9" name="Rectangle 98">
            <a:extLst>
              <a:ext uri="{FF2B5EF4-FFF2-40B4-BE49-F238E27FC236}">
                <a16:creationId xmlns:a16="http://schemas.microsoft.com/office/drawing/2014/main" id="{5EACA6A3-89FB-442C-916B-353E2CF2DF91}"/>
              </a:ext>
            </a:extLst>
          </p:cNvPr>
          <p:cNvSpPr/>
          <p:nvPr/>
        </p:nvSpPr>
        <p:spPr>
          <a:xfrm>
            <a:off x="403484" y="4052740"/>
            <a:ext cx="1168590"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Sales effectiveness</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8125AB28-42EC-49E0-B857-E4C217EF43C8}"/>
              </a:ext>
            </a:extLst>
          </p:cNvPr>
          <p:cNvSpPr/>
          <p:nvPr/>
        </p:nvSpPr>
        <p:spPr bwMode="auto">
          <a:xfrm>
            <a:off x="1715224" y="3498609"/>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5" name="Rectangle 74">
            <a:extLst>
              <a:ext uri="{FF2B5EF4-FFF2-40B4-BE49-F238E27FC236}">
                <a16:creationId xmlns:a16="http://schemas.microsoft.com/office/drawing/2014/main" id="{BA11C3E9-2AFD-45B0-8D3D-AB1715680CEA}"/>
              </a:ext>
            </a:extLst>
          </p:cNvPr>
          <p:cNvSpPr/>
          <p:nvPr/>
        </p:nvSpPr>
        <p:spPr bwMode="auto">
          <a:xfrm>
            <a:off x="1715224" y="3796367"/>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6" name="Rectangle 75">
            <a:extLst>
              <a:ext uri="{FF2B5EF4-FFF2-40B4-BE49-F238E27FC236}">
                <a16:creationId xmlns:a16="http://schemas.microsoft.com/office/drawing/2014/main" id="{49719773-F194-4072-AD91-BEA35BF6A384}"/>
              </a:ext>
            </a:extLst>
          </p:cNvPr>
          <p:cNvSpPr/>
          <p:nvPr/>
        </p:nvSpPr>
        <p:spPr bwMode="auto">
          <a:xfrm>
            <a:off x="1715224" y="4095074"/>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7" name="Rectangle 76">
            <a:extLst>
              <a:ext uri="{FF2B5EF4-FFF2-40B4-BE49-F238E27FC236}">
                <a16:creationId xmlns:a16="http://schemas.microsoft.com/office/drawing/2014/main" id="{52A2E408-821C-4017-B1E0-806C65CEB8CA}"/>
              </a:ext>
            </a:extLst>
          </p:cNvPr>
          <p:cNvSpPr/>
          <p:nvPr/>
        </p:nvSpPr>
        <p:spPr bwMode="auto">
          <a:xfrm>
            <a:off x="1715224" y="4372907"/>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8" name="Rectangle 77">
            <a:extLst>
              <a:ext uri="{FF2B5EF4-FFF2-40B4-BE49-F238E27FC236}">
                <a16:creationId xmlns:a16="http://schemas.microsoft.com/office/drawing/2014/main" id="{CE996936-BC22-4184-825D-21CF251C1ECD}"/>
              </a:ext>
            </a:extLst>
          </p:cNvPr>
          <p:cNvSpPr/>
          <p:nvPr/>
        </p:nvSpPr>
        <p:spPr bwMode="auto">
          <a:xfrm>
            <a:off x="1715224" y="3498609"/>
            <a:ext cx="978098"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9" name="Rectangle 78">
            <a:extLst>
              <a:ext uri="{FF2B5EF4-FFF2-40B4-BE49-F238E27FC236}">
                <a16:creationId xmlns:a16="http://schemas.microsoft.com/office/drawing/2014/main" id="{65CE6243-A18B-4F82-8CD0-F6FC5FB43F1E}"/>
              </a:ext>
            </a:extLst>
          </p:cNvPr>
          <p:cNvSpPr/>
          <p:nvPr/>
        </p:nvSpPr>
        <p:spPr bwMode="auto">
          <a:xfrm>
            <a:off x="1715224" y="3796367"/>
            <a:ext cx="947996"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80" name="Rectangle 79">
            <a:extLst>
              <a:ext uri="{FF2B5EF4-FFF2-40B4-BE49-F238E27FC236}">
                <a16:creationId xmlns:a16="http://schemas.microsoft.com/office/drawing/2014/main" id="{B104E26E-40B8-4E6F-B0D3-E5B19AD44854}"/>
              </a:ext>
            </a:extLst>
          </p:cNvPr>
          <p:cNvSpPr/>
          <p:nvPr/>
        </p:nvSpPr>
        <p:spPr bwMode="auto">
          <a:xfrm>
            <a:off x="1715224" y="4095074"/>
            <a:ext cx="978098"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81" name="Rectangle 80">
            <a:extLst>
              <a:ext uri="{FF2B5EF4-FFF2-40B4-BE49-F238E27FC236}">
                <a16:creationId xmlns:a16="http://schemas.microsoft.com/office/drawing/2014/main" id="{487286D3-0285-4799-9745-F96FA431E115}"/>
              </a:ext>
            </a:extLst>
          </p:cNvPr>
          <p:cNvSpPr/>
          <p:nvPr/>
        </p:nvSpPr>
        <p:spPr bwMode="auto">
          <a:xfrm>
            <a:off x="1715224" y="4372907"/>
            <a:ext cx="961346"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82" name="Rectangle 81">
            <a:extLst>
              <a:ext uri="{FF2B5EF4-FFF2-40B4-BE49-F238E27FC236}">
                <a16:creationId xmlns:a16="http://schemas.microsoft.com/office/drawing/2014/main" id="{788218D5-011A-4C04-A993-12FEC68E233C}"/>
              </a:ext>
            </a:extLst>
          </p:cNvPr>
          <p:cNvSpPr/>
          <p:nvPr/>
        </p:nvSpPr>
        <p:spPr>
          <a:xfrm>
            <a:off x="2881561" y="3434581"/>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9.1</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3" name="Rectangle 82">
            <a:extLst>
              <a:ext uri="{FF2B5EF4-FFF2-40B4-BE49-F238E27FC236}">
                <a16:creationId xmlns:a16="http://schemas.microsoft.com/office/drawing/2014/main" id="{9CC5EFB8-F51D-4AA3-9F58-B757CF44DB54}"/>
              </a:ext>
            </a:extLst>
          </p:cNvPr>
          <p:cNvSpPr/>
          <p:nvPr/>
        </p:nvSpPr>
        <p:spPr>
          <a:xfrm>
            <a:off x="2881561" y="3725018"/>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9.0</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4" name="Rectangle 83">
            <a:extLst>
              <a:ext uri="{FF2B5EF4-FFF2-40B4-BE49-F238E27FC236}">
                <a16:creationId xmlns:a16="http://schemas.microsoft.com/office/drawing/2014/main" id="{CC5D5232-111F-4FE9-8281-0624502CB0E1}"/>
              </a:ext>
            </a:extLst>
          </p:cNvPr>
          <p:cNvSpPr/>
          <p:nvPr/>
        </p:nvSpPr>
        <p:spPr>
          <a:xfrm>
            <a:off x="2881561" y="4009750"/>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9.1</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5" name="Rectangle 84">
            <a:extLst>
              <a:ext uri="{FF2B5EF4-FFF2-40B4-BE49-F238E27FC236}">
                <a16:creationId xmlns:a16="http://schemas.microsoft.com/office/drawing/2014/main" id="{6DDB3BC7-B40A-4958-A111-4587CF69755F}"/>
              </a:ext>
            </a:extLst>
          </p:cNvPr>
          <p:cNvSpPr/>
          <p:nvPr/>
        </p:nvSpPr>
        <p:spPr>
          <a:xfrm>
            <a:off x="2881561" y="4308880"/>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9.1</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56" name="Group 55">
            <a:extLst>
              <a:ext uri="{FF2B5EF4-FFF2-40B4-BE49-F238E27FC236}">
                <a16:creationId xmlns:a16="http://schemas.microsoft.com/office/drawing/2014/main" id="{F65707EE-229F-4D52-88BE-6F29F99CBD4A}"/>
              </a:ext>
            </a:extLst>
          </p:cNvPr>
          <p:cNvGrpSpPr/>
          <p:nvPr/>
        </p:nvGrpSpPr>
        <p:grpSpPr>
          <a:xfrm>
            <a:off x="3872285" y="2083842"/>
            <a:ext cx="2843013" cy="611843"/>
            <a:chOff x="3872776" y="982045"/>
            <a:chExt cx="2843013" cy="611843"/>
          </a:xfrm>
        </p:grpSpPr>
        <p:grpSp>
          <p:nvGrpSpPr>
            <p:cNvPr id="7" name="Group 6">
              <a:extLst>
                <a:ext uri="{FF2B5EF4-FFF2-40B4-BE49-F238E27FC236}">
                  <a16:creationId xmlns:a16="http://schemas.microsoft.com/office/drawing/2014/main" id="{97E79D4F-76F6-4D17-8963-F14DBE3F608B}"/>
                </a:ext>
              </a:extLst>
            </p:cNvPr>
            <p:cNvGrpSpPr/>
            <p:nvPr/>
          </p:nvGrpSpPr>
          <p:grpSpPr>
            <a:xfrm>
              <a:off x="4550342" y="982045"/>
              <a:ext cx="2165447" cy="532385"/>
              <a:chOff x="4550342" y="945293"/>
              <a:chExt cx="2165447" cy="532385"/>
            </a:xfrm>
          </p:grpSpPr>
          <p:sp>
            <p:nvSpPr>
              <p:cNvPr id="37" name="TextBox 36">
                <a:extLst>
                  <a:ext uri="{FF2B5EF4-FFF2-40B4-BE49-F238E27FC236}">
                    <a16:creationId xmlns:a16="http://schemas.microsoft.com/office/drawing/2014/main" id="{ED795EA8-47CB-4E93-9052-FC8E742C0AA9}"/>
                  </a:ext>
                </a:extLst>
              </p:cNvPr>
              <p:cNvSpPr txBox="1"/>
              <p:nvPr/>
            </p:nvSpPr>
            <p:spPr>
              <a:xfrm>
                <a:off x="4550342" y="945293"/>
                <a:ext cx="910506" cy="369332"/>
              </a:xfrm>
              <a:prstGeom prst="rect">
                <a:avLst/>
              </a:prstGeom>
            </p:spPr>
            <p:txBody>
              <a:bodyPr wrap="non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srgbClr val="93EB20"/>
                    </a:solidFill>
                    <a:effectLst/>
                    <a:uLnTx/>
                    <a:uFillTx/>
                    <a:latin typeface="Tahoma"/>
                    <a:ea typeface="+mn-ea"/>
                    <a:cs typeface="+mn-cs"/>
                  </a:rPr>
                  <a:t>400</a:t>
                </a:r>
                <a:r>
                  <a:rPr kumimoji="0" lang="en-US" sz="2400" b="0" i="0" u="none" strike="noStrike" kern="1200" cap="none" spc="0" normalizeH="0" baseline="0" noProof="0">
                    <a:ln>
                      <a:noFill/>
                    </a:ln>
                    <a:solidFill>
                      <a:srgbClr val="93EB20"/>
                    </a:solidFill>
                    <a:effectLst/>
                    <a:uLnTx/>
                    <a:uFillTx/>
                    <a:latin typeface="Tahoma"/>
                    <a:ea typeface="+mn-ea"/>
                    <a:cs typeface="+mn-cs"/>
                  </a:rPr>
                  <a:t>K</a:t>
                </a:r>
                <a:r>
                  <a:rPr kumimoji="0" lang="en-US" sz="2400" b="0" i="0" u="none" strike="noStrike" kern="1200" cap="none" spc="0" normalizeH="0" baseline="0" noProof="0" dirty="0">
                    <a:ln>
                      <a:noFill/>
                    </a:ln>
                    <a:solidFill>
                      <a:srgbClr val="93EB20"/>
                    </a:solidFill>
                    <a:effectLst/>
                    <a:uLnTx/>
                    <a:uFillTx/>
                    <a:latin typeface="Tahoma"/>
                    <a:ea typeface="+mn-ea"/>
                    <a:cs typeface="+mn-cs"/>
                  </a:rPr>
                  <a:t>+</a:t>
                </a:r>
                <a:endParaRPr kumimoji="0" lang="ru-RU" sz="2400" b="0" i="0" u="none" strike="noStrike" kern="1200" cap="none" spc="0" normalizeH="0" baseline="0" noProof="0" dirty="0">
                  <a:ln>
                    <a:noFill/>
                  </a:ln>
                  <a:solidFill>
                    <a:srgbClr val="93EB20"/>
                  </a:solidFill>
                  <a:effectLst/>
                  <a:uLnTx/>
                  <a:uFillTx/>
                  <a:latin typeface="Tahoma"/>
                  <a:ea typeface="+mn-ea"/>
                  <a:cs typeface="+mn-cs"/>
                </a:endParaRPr>
              </a:p>
            </p:txBody>
          </p:sp>
          <p:sp>
            <p:nvSpPr>
              <p:cNvPr id="40" name="Rectangle 39">
                <a:extLst>
                  <a:ext uri="{FF2B5EF4-FFF2-40B4-BE49-F238E27FC236}">
                    <a16:creationId xmlns:a16="http://schemas.microsoft.com/office/drawing/2014/main" id="{96450C9F-9FD8-454B-8D54-BDC24D611A96}"/>
                  </a:ext>
                </a:extLst>
              </p:cNvPr>
              <p:cNvSpPr/>
              <p:nvPr/>
            </p:nvSpPr>
            <p:spPr>
              <a:xfrm>
                <a:off x="4550342" y="1308401"/>
                <a:ext cx="2165447" cy="169277"/>
              </a:xfrm>
              <a:prstGeom prst="rect">
                <a:avLst/>
              </a:prstGeom>
            </p:spPr>
            <p:txBody>
              <a:bodyPr wrap="square" lIns="0" tIns="0" rIns="0" bIns="0">
                <a:spAutoFit/>
              </a:bodyPr>
              <a:lstStyle/>
              <a:p>
                <a:pPr marL="0" marR="0" lvl="0" indent="0" algn="l" defTabSz="685783" rtl="0" eaLnBrk="1" fontAlgn="auto" latinLnBrk="0" hangingPunct="1">
                  <a:lnSpc>
                    <a:spcPct val="100000"/>
                  </a:lnSpc>
                  <a:spcBef>
                    <a:spcPts val="525"/>
                  </a:spcBef>
                  <a:spcAft>
                    <a:spcPts val="0"/>
                  </a:spcAft>
                  <a:buClrTx/>
                  <a:buSzTx/>
                  <a:buFontTx/>
                  <a:buNone/>
                  <a:tabLst/>
                  <a:defRPr/>
                </a:pP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전세계 고객</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kumimoji="0" lang="en-US" sz="1100" b="0" i="0" u="none" strike="noStrike" kern="1200" cap="none" spc="0" normalizeH="0" baseline="0" noProof="0" dirty="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12</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년 연속 성장</a:t>
                </a:r>
                <a:endParaRPr kumimoji="0" lang="ru-RU" sz="1100" b="0" i="0" u="none" strike="noStrike" kern="1200" cap="none" spc="0" normalizeH="0" baseline="0" noProof="0" dirty="0">
                  <a:ln>
                    <a:noFill/>
                  </a:ln>
                  <a:solidFill>
                    <a:srgbClr val="FFFFFF"/>
                  </a:solidFill>
                  <a:effectLst/>
                  <a:uLnTx/>
                  <a:uFillTx/>
                  <a:latin typeface="Tahoma"/>
                  <a:ea typeface="+mn-ea"/>
                  <a:cs typeface="+mn-cs"/>
                </a:endParaRPr>
              </a:p>
            </p:txBody>
          </p:sp>
        </p:grpSp>
        <p:pic>
          <p:nvPicPr>
            <p:cNvPr id="23" name="Graphic 22">
              <a:extLst>
                <a:ext uri="{FF2B5EF4-FFF2-40B4-BE49-F238E27FC236}">
                  <a16:creationId xmlns:a16="http://schemas.microsoft.com/office/drawing/2014/main" id="{C9F4A520-6A02-4AD9-BAF1-99EACF2DB1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72776" y="1052852"/>
              <a:ext cx="531868" cy="541036"/>
            </a:xfrm>
            <a:prstGeom prst="rect">
              <a:avLst/>
            </a:prstGeom>
          </p:spPr>
        </p:pic>
      </p:grpSp>
      <p:grpSp>
        <p:nvGrpSpPr>
          <p:cNvPr id="25" name="Group 24">
            <a:extLst>
              <a:ext uri="{FF2B5EF4-FFF2-40B4-BE49-F238E27FC236}">
                <a16:creationId xmlns:a16="http://schemas.microsoft.com/office/drawing/2014/main" id="{A7B48709-3E58-49E0-B096-45916A267B5B}"/>
              </a:ext>
            </a:extLst>
          </p:cNvPr>
          <p:cNvGrpSpPr/>
          <p:nvPr/>
        </p:nvGrpSpPr>
        <p:grpSpPr>
          <a:xfrm>
            <a:off x="3872285" y="998699"/>
            <a:ext cx="2817878" cy="720000"/>
            <a:chOff x="6501388" y="1990359"/>
            <a:chExt cx="2817878" cy="720000"/>
          </a:xfrm>
        </p:grpSpPr>
        <p:grpSp>
          <p:nvGrpSpPr>
            <p:cNvPr id="15" name="Group 14">
              <a:extLst>
                <a:ext uri="{FF2B5EF4-FFF2-40B4-BE49-F238E27FC236}">
                  <a16:creationId xmlns:a16="http://schemas.microsoft.com/office/drawing/2014/main" id="{F1340CCE-05A7-4424-9930-A6821AA94AF8}"/>
                </a:ext>
              </a:extLst>
            </p:cNvPr>
            <p:cNvGrpSpPr/>
            <p:nvPr/>
          </p:nvGrpSpPr>
          <p:grpSpPr>
            <a:xfrm>
              <a:off x="7153819" y="1995939"/>
              <a:ext cx="2165447" cy="701662"/>
              <a:chOff x="6680429" y="2792423"/>
              <a:chExt cx="2165447" cy="701662"/>
            </a:xfrm>
          </p:grpSpPr>
          <p:sp>
            <p:nvSpPr>
              <p:cNvPr id="19" name="TextBox 18">
                <a:extLst>
                  <a:ext uri="{FF2B5EF4-FFF2-40B4-BE49-F238E27FC236}">
                    <a16:creationId xmlns:a16="http://schemas.microsoft.com/office/drawing/2014/main" id="{395B31D4-10A7-427E-B8EC-E9251743A17A}"/>
                  </a:ext>
                </a:extLst>
              </p:cNvPr>
              <p:cNvSpPr txBox="1"/>
              <p:nvPr/>
            </p:nvSpPr>
            <p:spPr>
              <a:xfrm>
                <a:off x="6680429" y="2792423"/>
                <a:ext cx="637995" cy="369332"/>
              </a:xfrm>
              <a:prstGeom prst="rect">
                <a:avLst/>
              </a:prstGeom>
            </p:spPr>
            <p:txBody>
              <a:bodyPr wrap="non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93EB20"/>
                    </a:solidFill>
                    <a:effectLst/>
                    <a:uLnTx/>
                    <a:uFillTx/>
                    <a:latin typeface="Tahoma"/>
                    <a:ea typeface="+mn-ea"/>
                    <a:cs typeface="+mn-cs"/>
                  </a:rPr>
                  <a:t>76%</a:t>
                </a:r>
                <a:endParaRPr kumimoji="0" lang="ru-RU" sz="2400" b="0" i="0" u="none" strike="noStrike" kern="1200" cap="none" spc="0" normalizeH="0" baseline="0" noProof="0">
                  <a:ln>
                    <a:noFill/>
                  </a:ln>
                  <a:solidFill>
                    <a:srgbClr val="93EB20"/>
                  </a:solidFill>
                  <a:effectLst/>
                  <a:uLnTx/>
                  <a:uFillTx/>
                  <a:latin typeface="Tahoma"/>
                  <a:ea typeface="+mn-ea"/>
                  <a:cs typeface="+mn-cs"/>
                </a:endParaRPr>
              </a:p>
            </p:txBody>
          </p:sp>
          <p:sp>
            <p:nvSpPr>
              <p:cNvPr id="20" name="Rectangle 19">
                <a:extLst>
                  <a:ext uri="{FF2B5EF4-FFF2-40B4-BE49-F238E27FC236}">
                    <a16:creationId xmlns:a16="http://schemas.microsoft.com/office/drawing/2014/main" id="{546E4CDB-5492-4C36-9EA3-0A6FCCD097F0}"/>
                  </a:ext>
                </a:extLst>
              </p:cNvPr>
              <p:cNvSpPr/>
              <p:nvPr/>
            </p:nvSpPr>
            <p:spPr>
              <a:xfrm>
                <a:off x="6680429" y="3155531"/>
                <a:ext cx="2165447" cy="338554"/>
              </a:xfrm>
              <a:prstGeom prst="rect">
                <a:avLst/>
              </a:prstGeom>
            </p:spPr>
            <p:txBody>
              <a:bodyPr wrap="square" lIns="0" tIns="0" rIns="0" bIns="0">
                <a:spAutoFit/>
              </a:bodyPr>
              <a:lstStyle/>
              <a:p>
                <a:pPr lvl="0" defTabSz="685783">
                  <a:spcBef>
                    <a:spcPts val="525"/>
                  </a:spcBef>
                  <a:defRPr/>
                </a:pP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글로벌 </a:t>
                </a:r>
                <a:r>
                  <a:rPr kumimoji="0" lang="en-US" altLang="ko-KR"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2000</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 대기업 및 </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Fortune </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500 </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대기업 중 </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Veeam </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고객</a:t>
                </a:r>
                <a:endParaRPr kumimoji="0" 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pic>
          <p:nvPicPr>
            <p:cNvPr id="86" name="Graphic 85">
              <a:extLst>
                <a:ext uri="{FF2B5EF4-FFF2-40B4-BE49-F238E27FC236}">
                  <a16:creationId xmlns:a16="http://schemas.microsoft.com/office/drawing/2014/main" id="{035BA3C6-4AE6-448D-B400-68708190BB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01388" y="1990359"/>
              <a:ext cx="521381" cy="720000"/>
            </a:xfrm>
            <a:prstGeom prst="rect">
              <a:avLst/>
            </a:prstGeom>
          </p:spPr>
        </p:pic>
      </p:grpSp>
      <p:sp>
        <p:nvSpPr>
          <p:cNvPr id="87" name="TextBox 86">
            <a:extLst>
              <a:ext uri="{FF2B5EF4-FFF2-40B4-BE49-F238E27FC236}">
                <a16:creationId xmlns:a16="http://schemas.microsoft.com/office/drawing/2014/main" id="{92EFB494-D9F6-495C-871D-6C16D3EEB3BF}"/>
              </a:ext>
            </a:extLst>
          </p:cNvPr>
          <p:cNvSpPr txBox="1"/>
          <p:nvPr/>
        </p:nvSpPr>
        <p:spPr>
          <a:xfrm>
            <a:off x="365760" y="4963255"/>
            <a:ext cx="3670877" cy="76944"/>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467D7D"/>
                </a:solidFill>
                <a:effectLst/>
                <a:uLnTx/>
                <a:uFillTx/>
                <a:latin typeface="Tahoma"/>
                <a:ea typeface="+mn-ea"/>
                <a:cs typeface="+mn-cs"/>
              </a:rPr>
              <a:t>© 2019 Veeam Software. Confidential information. All rights reserved. All trademarks are the property of their respective owners.</a:t>
            </a:r>
          </a:p>
        </p:txBody>
      </p:sp>
      <p:sp>
        <p:nvSpPr>
          <p:cNvPr id="4" name="Rectangle 3">
            <a:extLst>
              <a:ext uri="{FF2B5EF4-FFF2-40B4-BE49-F238E27FC236}">
                <a16:creationId xmlns:a16="http://schemas.microsoft.com/office/drawing/2014/main" id="{4D463A44-C9CF-400E-8DA3-06E0BACEF7CD}"/>
              </a:ext>
            </a:extLst>
          </p:cNvPr>
          <p:cNvSpPr/>
          <p:nvPr/>
        </p:nvSpPr>
        <p:spPr>
          <a:xfrm>
            <a:off x="349252" y="3108742"/>
            <a:ext cx="2107949" cy="169277"/>
          </a:xfrm>
          <a:prstGeom prst="rect">
            <a:avLst/>
          </a:prstGeom>
        </p:spPr>
        <p:txBody>
          <a:bodyPr wrap="non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rgbClr val="93EB20"/>
                </a:solidFill>
                <a:effectLst/>
                <a:uLnTx/>
                <a:uFillTx/>
                <a:latin typeface="Tahoma"/>
                <a:ea typeface="+mn-ea"/>
                <a:cs typeface="+mn-cs"/>
              </a:rPr>
              <a:t>고객 만족도 </a:t>
            </a:r>
            <a:r>
              <a:rPr kumimoji="0" lang="en-US" altLang="ko-KR" sz="1100" b="0" i="0" u="none" strike="noStrike" kern="1200" cap="none" spc="0" normalizeH="0" baseline="0" noProof="0" dirty="0">
                <a:ln>
                  <a:noFill/>
                </a:ln>
                <a:solidFill>
                  <a:srgbClr val="93EB20"/>
                </a:solidFill>
                <a:effectLst/>
                <a:uLnTx/>
                <a:uFillTx/>
                <a:latin typeface="Tahoma"/>
                <a:ea typeface="+mn-ea"/>
                <a:cs typeface="+mn-cs"/>
              </a:rPr>
              <a:t>IT</a:t>
            </a:r>
            <a:r>
              <a:rPr kumimoji="0" lang="en-US" altLang="ko-KR" sz="1100" b="0" i="0" u="none" strike="noStrike" kern="1200" cap="none" spc="0" normalizeH="0" noProof="0" dirty="0">
                <a:ln>
                  <a:noFill/>
                </a:ln>
                <a:solidFill>
                  <a:srgbClr val="93EB20"/>
                </a:solidFill>
                <a:effectLst/>
                <a:uLnTx/>
                <a:uFillTx/>
                <a:latin typeface="Tahoma"/>
                <a:ea typeface="+mn-ea"/>
                <a:cs typeface="+mn-cs"/>
              </a:rPr>
              <a:t> </a:t>
            </a:r>
            <a:r>
              <a:rPr kumimoji="0" lang="ko-KR" altLang="en-US" sz="1100" b="0" i="0" u="none" strike="noStrike" kern="1200" cap="none" spc="0" normalizeH="0" noProof="0" dirty="0">
                <a:ln>
                  <a:noFill/>
                </a:ln>
                <a:solidFill>
                  <a:srgbClr val="93EB20"/>
                </a:solidFill>
                <a:effectLst/>
                <a:uLnTx/>
                <a:uFillTx/>
                <a:latin typeface="Tahoma"/>
                <a:ea typeface="+mn-ea"/>
                <a:cs typeface="+mn-cs"/>
              </a:rPr>
              <a:t>제품</a:t>
            </a:r>
            <a:r>
              <a:rPr kumimoji="0" lang="ko-KR" altLang="en-US" sz="1100" b="0" i="0" u="none" strike="noStrike" kern="1200" cap="none" spc="0" normalizeH="0" baseline="0" noProof="0" dirty="0">
                <a:ln>
                  <a:noFill/>
                </a:ln>
                <a:solidFill>
                  <a:srgbClr val="93EB20"/>
                </a:solidFill>
                <a:effectLst/>
                <a:uLnTx/>
                <a:uFillTx/>
                <a:latin typeface="Tahoma"/>
                <a:ea typeface="+mn-ea"/>
                <a:cs typeface="+mn-cs"/>
              </a:rPr>
              <a:t> 평균의 </a:t>
            </a:r>
            <a:r>
              <a:rPr kumimoji="0" lang="en-US" sz="1100" b="0" i="0" u="none" strike="noStrike" kern="1200" cap="none" spc="0" normalizeH="0" baseline="0" noProof="0" dirty="0">
                <a:ln>
                  <a:noFill/>
                </a:ln>
                <a:solidFill>
                  <a:srgbClr val="93EB20"/>
                </a:solidFill>
                <a:effectLst/>
                <a:uLnTx/>
                <a:uFillTx/>
                <a:latin typeface="Tahoma"/>
                <a:ea typeface="+mn-ea"/>
                <a:cs typeface="+mn-cs"/>
              </a:rPr>
              <a:t>3.5</a:t>
            </a:r>
            <a:r>
              <a:rPr kumimoji="0" lang="ko-KR" altLang="en-US" sz="1100" b="0" i="0" u="none" strike="noStrike" kern="1200" cap="none" spc="0" normalizeH="0" baseline="0" noProof="0" dirty="0">
                <a:ln>
                  <a:noFill/>
                </a:ln>
                <a:solidFill>
                  <a:srgbClr val="93EB20"/>
                </a:solidFill>
                <a:effectLst/>
                <a:uLnTx/>
                <a:uFillTx/>
                <a:latin typeface="Tahoma"/>
                <a:ea typeface="+mn-ea"/>
                <a:cs typeface="+mn-cs"/>
              </a:rPr>
              <a:t>배</a:t>
            </a:r>
            <a:endParaRPr kumimoji="0" lang="ru-RU" sz="1100" b="0" i="0" u="none" strike="noStrike" kern="1200" cap="none" spc="0" normalizeH="0" baseline="0" noProof="0" dirty="0">
              <a:ln>
                <a:noFill/>
              </a:ln>
              <a:solidFill>
                <a:srgbClr val="93EB20"/>
              </a:solidFill>
              <a:effectLst/>
              <a:uLnTx/>
              <a:uFillTx/>
              <a:latin typeface="Tahoma"/>
              <a:ea typeface="+mn-ea"/>
              <a:cs typeface="+mn-cs"/>
            </a:endParaRPr>
          </a:p>
        </p:txBody>
      </p:sp>
      <p:grpSp>
        <p:nvGrpSpPr>
          <p:cNvPr id="12" name="Group 11">
            <a:extLst>
              <a:ext uri="{FF2B5EF4-FFF2-40B4-BE49-F238E27FC236}">
                <a16:creationId xmlns:a16="http://schemas.microsoft.com/office/drawing/2014/main" id="{A4E8C6DE-3178-4C76-85A6-7AE237389FCD}"/>
              </a:ext>
            </a:extLst>
          </p:cNvPr>
          <p:cNvGrpSpPr/>
          <p:nvPr/>
        </p:nvGrpSpPr>
        <p:grpSpPr>
          <a:xfrm>
            <a:off x="6512426" y="1000830"/>
            <a:ext cx="2836664" cy="759229"/>
            <a:chOff x="6512426" y="1000830"/>
            <a:chExt cx="2836664" cy="759229"/>
          </a:xfrm>
        </p:grpSpPr>
        <p:grpSp>
          <p:nvGrpSpPr>
            <p:cNvPr id="13" name="Group 12">
              <a:extLst>
                <a:ext uri="{FF2B5EF4-FFF2-40B4-BE49-F238E27FC236}">
                  <a16:creationId xmlns:a16="http://schemas.microsoft.com/office/drawing/2014/main" id="{FCF76270-904E-4577-B8C2-AE087D2F9347}"/>
                </a:ext>
              </a:extLst>
            </p:cNvPr>
            <p:cNvGrpSpPr/>
            <p:nvPr/>
          </p:nvGrpSpPr>
          <p:grpSpPr>
            <a:xfrm>
              <a:off x="7183643" y="1000830"/>
              <a:ext cx="2165447" cy="759229"/>
              <a:chOff x="6680429" y="2204838"/>
              <a:chExt cx="2165447" cy="788160"/>
            </a:xfrm>
          </p:grpSpPr>
          <p:sp>
            <p:nvSpPr>
              <p:cNvPr id="17" name="TextBox 16">
                <a:extLst>
                  <a:ext uri="{FF2B5EF4-FFF2-40B4-BE49-F238E27FC236}">
                    <a16:creationId xmlns:a16="http://schemas.microsoft.com/office/drawing/2014/main" id="{406FD201-0656-4E08-823A-37EB3FE89049}"/>
                  </a:ext>
                </a:extLst>
              </p:cNvPr>
              <p:cNvSpPr txBox="1"/>
              <p:nvPr/>
            </p:nvSpPr>
            <p:spPr>
              <a:xfrm>
                <a:off x="6680429" y="2204838"/>
                <a:ext cx="504946" cy="383405"/>
              </a:xfrm>
              <a:prstGeom prst="rect">
                <a:avLst/>
              </a:prstGeom>
            </p:spPr>
            <p:txBody>
              <a:bodyPr wrap="non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3EB20"/>
                    </a:solidFill>
                    <a:effectLst/>
                    <a:uLnTx/>
                    <a:uFillTx/>
                    <a:latin typeface="Tahoma"/>
                    <a:ea typeface="+mn-ea"/>
                    <a:cs typeface="+mn-cs"/>
                  </a:rPr>
                  <a:t>160</a:t>
                </a:r>
                <a:endParaRPr kumimoji="0" lang="ru-RU" sz="2400" b="0" i="0" u="none" strike="noStrike" kern="1200" cap="none" spc="0" normalizeH="0" baseline="0" noProof="0" dirty="0">
                  <a:ln>
                    <a:noFill/>
                  </a:ln>
                  <a:solidFill>
                    <a:srgbClr val="93EB20"/>
                  </a:solidFill>
                  <a:effectLst/>
                  <a:uLnTx/>
                  <a:uFillTx/>
                  <a:latin typeface="Tahoma"/>
                  <a:ea typeface="+mn-ea"/>
                  <a:cs typeface="+mn-cs"/>
                </a:endParaRPr>
              </a:p>
            </p:txBody>
          </p:sp>
          <p:sp>
            <p:nvSpPr>
              <p:cNvPr id="18" name="Rectangle 17">
                <a:extLst>
                  <a:ext uri="{FF2B5EF4-FFF2-40B4-BE49-F238E27FC236}">
                    <a16:creationId xmlns:a16="http://schemas.microsoft.com/office/drawing/2014/main" id="{78B7DED5-AF72-4D4A-8AA7-DC4345AC0BD6}"/>
                  </a:ext>
                </a:extLst>
              </p:cNvPr>
              <p:cNvSpPr/>
              <p:nvPr/>
            </p:nvSpPr>
            <p:spPr>
              <a:xfrm>
                <a:off x="6680429" y="2574980"/>
                <a:ext cx="2165447" cy="418018"/>
              </a:xfrm>
              <a:prstGeom prst="rect">
                <a:avLst/>
              </a:prstGeom>
            </p:spPr>
            <p:txBody>
              <a:bodyPr wrap="square" lIns="0" tIns="0" rIns="0" bIns="0">
                <a:spAutoFit/>
              </a:bodyPr>
              <a:lstStyle/>
              <a:p>
                <a:pPr marL="0" marR="0" lvl="0" indent="0" algn="l" defTabSz="685783" rtl="0" eaLnBrk="1" fontAlgn="auto" latinLnBrk="0" hangingPunct="1">
                  <a:lnSpc>
                    <a:spcPct val="100000"/>
                  </a:lnSpc>
                  <a:spcBef>
                    <a:spcPts val="525"/>
                  </a:spcBef>
                  <a:spcAft>
                    <a:spcPts val="0"/>
                  </a:spcAft>
                  <a:buClrTx/>
                  <a:buSzTx/>
                  <a:buFontTx/>
                  <a:buNone/>
                  <a:tabLst/>
                  <a:defRPr/>
                </a:pPr>
                <a:r>
                  <a:rPr kumimoji="0" lang="ko-KR" altLang="en-US" sz="1100" b="0" i="0" u="none" strike="noStrike" kern="1200" cap="none" spc="0" normalizeH="0" baseline="0" noProof="0" dirty="0">
                    <a:ln>
                      <a:noFill/>
                    </a:ln>
                    <a:solidFill>
                      <a:srgbClr val="FFFFFF"/>
                    </a:solidFill>
                    <a:effectLst/>
                    <a:uLnTx/>
                    <a:uFillTx/>
                    <a:latin typeface="Tahoma"/>
                    <a:ea typeface="+mn-ea"/>
                    <a:cs typeface="+mn-cs"/>
                  </a:rPr>
                  <a:t>나라들에 </a:t>
                </a:r>
                <a:r>
                  <a:rPr kumimoji="0" lang="en-US" sz="1100" b="0" i="0" u="none" strike="noStrike" kern="1200" cap="none" spc="0" normalizeH="0" baseline="0" noProof="0" dirty="0">
                    <a:ln>
                      <a:noFill/>
                    </a:ln>
                    <a:solidFill>
                      <a:srgbClr val="93EB20"/>
                    </a:solidFill>
                    <a:effectLst/>
                    <a:uLnTx/>
                    <a:uFillTx/>
                    <a:latin typeface="Tahoma"/>
                    <a:ea typeface="Tahoma"/>
                    <a:cs typeface="Tahoma"/>
                  </a:rPr>
                  <a:t>4</a:t>
                </a:r>
                <a:r>
                  <a:rPr kumimoji="0" lang="en-US" altLang="ko-KR" sz="1100" b="0" i="0" u="none" strike="noStrike" kern="1200" cap="none" spc="0" normalizeH="0" baseline="0" noProof="0" dirty="0">
                    <a:ln>
                      <a:noFill/>
                    </a:ln>
                    <a:solidFill>
                      <a:srgbClr val="93EB20"/>
                    </a:solidFill>
                    <a:effectLst/>
                    <a:uLnTx/>
                    <a:uFillTx/>
                    <a:latin typeface="Tahoma"/>
                    <a:ea typeface="Tahoma"/>
                    <a:cs typeface="Tahoma"/>
                  </a:rPr>
                  <a:t>4</a:t>
                </a:r>
                <a:r>
                  <a:rPr kumimoji="0" lang="en-US" sz="1100" b="0" i="0" u="none" strike="noStrike" kern="1200" cap="none" spc="0" normalizeH="0" baseline="0" noProof="0" dirty="0">
                    <a:ln>
                      <a:noFill/>
                    </a:ln>
                    <a:solidFill>
                      <a:srgbClr val="93EB20"/>
                    </a:solidFill>
                    <a:effectLst/>
                    <a:uLnTx/>
                    <a:uFillTx/>
                    <a:latin typeface="Tahoma"/>
                    <a:ea typeface="Tahoma"/>
                    <a:cs typeface="Tahoma"/>
                  </a:rPr>
                  <a:t>00+</a:t>
                </a:r>
                <a:r>
                  <a:rPr lang="ko-KR" altLang="en-US" sz="1100" dirty="0">
                    <a:solidFill>
                      <a:srgbClr val="FFFFFF"/>
                    </a:solidFill>
                    <a:latin typeface="Tahoma"/>
                  </a:rPr>
                  <a:t>명</a:t>
                </a:r>
                <a:r>
                  <a:rPr lang="en-US" sz="1100" dirty="0">
                    <a:solidFill>
                      <a:srgbClr val="FFFFFF"/>
                    </a:solidFill>
                    <a:latin typeface="Tahoma"/>
                  </a:rPr>
                  <a:t> </a:t>
                </a:r>
                <a:r>
                  <a:rPr lang="ko-KR" altLang="en-US" sz="1100" dirty="0">
                    <a:solidFill>
                      <a:srgbClr val="FFFFFF"/>
                    </a:solidFill>
                    <a:latin typeface="Tahoma"/>
                  </a:rPr>
                  <a:t>임직</a:t>
                </a:r>
                <a:r>
                  <a:rPr lang="ko-KR" altLang="en-US" sz="1100" dirty="0">
                    <a:solidFill>
                      <a:srgbClr val="FFFFFF"/>
                    </a:solidFill>
                    <a:latin typeface="Tahoma"/>
                    <a:ea typeface="Tahoma"/>
                    <a:cs typeface="Tahoma"/>
                  </a:rPr>
                  <a:t>원</a:t>
                </a:r>
                <a:endParaRPr lang="en-US" altLang="ko-KR" sz="1100" dirty="0">
                  <a:solidFill>
                    <a:srgbClr val="FFFFFF"/>
                  </a:solidFill>
                  <a:latin typeface="Tahoma"/>
                  <a:ea typeface="Tahoma"/>
                  <a:cs typeface="Tahoma"/>
                </a:endParaRPr>
              </a:p>
              <a:p>
                <a:pPr marL="0" marR="0" lvl="0" indent="0" algn="l" defTabSz="685783" rtl="0" eaLnBrk="1" fontAlgn="auto" latinLnBrk="0" hangingPunct="1">
                  <a:lnSpc>
                    <a:spcPct val="100000"/>
                  </a:lnSpc>
                  <a:spcBef>
                    <a:spcPts val="525"/>
                  </a:spcBef>
                  <a:spcAft>
                    <a:spcPts val="0"/>
                  </a:spcAft>
                  <a:buClrTx/>
                  <a:buSzTx/>
                  <a:buFontTx/>
                  <a:buNone/>
                  <a:tabLst/>
                  <a:defRPr/>
                </a:pPr>
                <a:r>
                  <a:rPr kumimoji="0" lang="en-US" altLang="ko-KR"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a:t>
                </a:r>
                <a:r>
                  <a:rPr kumimoji="0" lang="ko-KR" altLang="en-US"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한국 임직원 </a:t>
                </a:r>
                <a:r>
                  <a:rPr kumimoji="0" lang="en-US" altLang="ko-KR"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9</a:t>
                </a:r>
                <a:r>
                  <a:rPr kumimoji="0" lang="ko-KR" altLang="en-US"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명</a:t>
                </a:r>
                <a:r>
                  <a:rPr kumimoji="0" lang="en-US" altLang="ko-KR"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a:t>
                </a:r>
                <a:endParaRPr kumimoji="0" 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pic>
          <p:nvPicPr>
            <p:cNvPr id="11" name="Graphic 10">
              <a:extLst>
                <a:ext uri="{FF2B5EF4-FFF2-40B4-BE49-F238E27FC236}">
                  <a16:creationId xmlns:a16="http://schemas.microsoft.com/office/drawing/2014/main" id="{2A362C12-8883-4B71-A372-ED24190EB6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12426" y="1004909"/>
              <a:ext cx="504000" cy="504000"/>
            </a:xfrm>
            <a:prstGeom prst="rect">
              <a:avLst/>
            </a:prstGeom>
          </p:spPr>
        </p:pic>
      </p:grpSp>
      <p:grpSp>
        <p:nvGrpSpPr>
          <p:cNvPr id="43" name="Group 42">
            <a:extLst>
              <a:ext uri="{FF2B5EF4-FFF2-40B4-BE49-F238E27FC236}">
                <a16:creationId xmlns:a16="http://schemas.microsoft.com/office/drawing/2014/main" id="{CA0D55AF-31CA-4004-8ABC-C250D40F9DAE}"/>
              </a:ext>
            </a:extLst>
          </p:cNvPr>
          <p:cNvGrpSpPr/>
          <p:nvPr/>
        </p:nvGrpSpPr>
        <p:grpSpPr>
          <a:xfrm>
            <a:off x="6472238" y="2103861"/>
            <a:ext cx="2458698" cy="589333"/>
            <a:chOff x="6472238" y="2103861"/>
            <a:chExt cx="2132488" cy="589333"/>
          </a:xfrm>
        </p:grpSpPr>
        <p:grpSp>
          <p:nvGrpSpPr>
            <p:cNvPr id="42" name="Group 41">
              <a:extLst>
                <a:ext uri="{FF2B5EF4-FFF2-40B4-BE49-F238E27FC236}">
                  <a16:creationId xmlns:a16="http://schemas.microsoft.com/office/drawing/2014/main" id="{1387BFB5-B9EB-4532-B52E-1CA68762ED80}"/>
                </a:ext>
              </a:extLst>
            </p:cNvPr>
            <p:cNvGrpSpPr/>
            <p:nvPr/>
          </p:nvGrpSpPr>
          <p:grpSpPr>
            <a:xfrm>
              <a:off x="7183643" y="2103861"/>
              <a:ext cx="1421083" cy="526654"/>
              <a:chOff x="7183643" y="2089573"/>
              <a:chExt cx="1421083" cy="526654"/>
            </a:xfrm>
          </p:grpSpPr>
          <p:sp>
            <p:nvSpPr>
              <p:cNvPr id="88" name="Rectangle 87">
                <a:extLst>
                  <a:ext uri="{FF2B5EF4-FFF2-40B4-BE49-F238E27FC236}">
                    <a16:creationId xmlns:a16="http://schemas.microsoft.com/office/drawing/2014/main" id="{E4F3E0CD-792C-42A8-BDD7-9595A0DFB756}"/>
                  </a:ext>
                </a:extLst>
              </p:cNvPr>
              <p:cNvSpPr/>
              <p:nvPr/>
            </p:nvSpPr>
            <p:spPr>
              <a:xfrm>
                <a:off x="7183643" y="2089573"/>
                <a:ext cx="1421083" cy="369332"/>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$1billion+</a:t>
                </a:r>
                <a:endParaRPr kumimoji="0" lang="en-US" sz="16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16D05F73-0FC7-47D5-805B-27B7B8110949}"/>
                  </a:ext>
                </a:extLst>
              </p:cNvPr>
              <p:cNvSpPr/>
              <p:nvPr/>
            </p:nvSpPr>
            <p:spPr>
              <a:xfrm>
                <a:off x="7183643" y="2446950"/>
                <a:ext cx="775853" cy="169277"/>
              </a:xfrm>
              <a:prstGeom prst="rect">
                <a:avLst/>
              </a:prstGeom>
            </p:spPr>
            <p:txBody>
              <a:bodyPr wrap="non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2019</a:t>
                </a: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년 매출</a:t>
                </a:r>
                <a:endParaRPr kumimoji="0" lang="ru-RU" sz="1100" b="0" i="0" u="none" strike="noStrike" kern="1200" cap="none" spc="0" normalizeH="0" baseline="0" noProof="0" dirty="0">
                  <a:ln>
                    <a:noFill/>
                  </a:ln>
                  <a:solidFill>
                    <a:srgbClr val="FFFFFF"/>
                  </a:solidFill>
                  <a:effectLst/>
                  <a:uLnTx/>
                  <a:uFillTx/>
                  <a:latin typeface="Tahoma"/>
                  <a:ea typeface="+mn-ea"/>
                  <a:cs typeface="+mn-cs"/>
                </a:endParaRPr>
              </a:p>
            </p:txBody>
          </p:sp>
        </p:grpSp>
        <p:pic>
          <p:nvPicPr>
            <p:cNvPr id="89" name="Graphic 88">
              <a:extLst>
                <a:ext uri="{FF2B5EF4-FFF2-40B4-BE49-F238E27FC236}">
                  <a16:creationId xmlns:a16="http://schemas.microsoft.com/office/drawing/2014/main" id="{7956B7A5-05C5-45AE-9945-F2B36ACA3D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72238" y="2107406"/>
              <a:ext cx="585788" cy="585788"/>
            </a:xfrm>
            <a:prstGeom prst="rect">
              <a:avLst/>
            </a:prstGeom>
          </p:spPr>
        </p:pic>
      </p:grpSp>
      <p:sp>
        <p:nvSpPr>
          <p:cNvPr id="90" name="Freeform: Shape 9">
            <a:extLst>
              <a:ext uri="{FF2B5EF4-FFF2-40B4-BE49-F238E27FC236}">
                <a16:creationId xmlns:a16="http://schemas.microsoft.com/office/drawing/2014/main" id="{B1C87F28-389E-4B0E-9CA3-C0F49ECAE955}"/>
              </a:ext>
            </a:extLst>
          </p:cNvPr>
          <p:cNvSpPr/>
          <p:nvPr/>
        </p:nvSpPr>
        <p:spPr bwMode="auto">
          <a:xfrm flipH="1">
            <a:off x="2792780" y="1049294"/>
            <a:ext cx="912288" cy="964560"/>
          </a:xfrm>
          <a:custGeom>
            <a:avLst/>
            <a:gdLst>
              <a:gd name="connsiteX0" fmla="*/ 146050 w 146050"/>
              <a:gd name="connsiteY0" fmla="*/ 762000 h 762000"/>
              <a:gd name="connsiteX1" fmla="*/ 146050 w 146050"/>
              <a:gd name="connsiteY1" fmla="*/ 0 h 762000"/>
              <a:gd name="connsiteX2" fmla="*/ 0 w 146050"/>
              <a:gd name="connsiteY2" fmla="*/ 0 h 762000"/>
              <a:gd name="connsiteX0" fmla="*/ 1550987 w 1550987"/>
              <a:gd name="connsiteY0" fmla="*/ 766762 h 766762"/>
              <a:gd name="connsiteX1" fmla="*/ 1550987 w 1550987"/>
              <a:gd name="connsiteY1" fmla="*/ 4762 h 766762"/>
              <a:gd name="connsiteX2" fmla="*/ 0 w 1550987"/>
              <a:gd name="connsiteY2" fmla="*/ 0 h 766762"/>
              <a:gd name="connsiteX0" fmla="*/ 1615281 w 1615281"/>
              <a:gd name="connsiteY0" fmla="*/ 766762 h 766762"/>
              <a:gd name="connsiteX1" fmla="*/ 1615281 w 1615281"/>
              <a:gd name="connsiteY1" fmla="*/ 4762 h 766762"/>
              <a:gd name="connsiteX2" fmla="*/ 0 w 1615281"/>
              <a:gd name="connsiteY2" fmla="*/ 0 h 766762"/>
            </a:gdLst>
            <a:ahLst/>
            <a:cxnLst>
              <a:cxn ang="0">
                <a:pos x="connsiteX0" y="connsiteY0"/>
              </a:cxn>
              <a:cxn ang="0">
                <a:pos x="connsiteX1" y="connsiteY1"/>
              </a:cxn>
              <a:cxn ang="0">
                <a:pos x="connsiteX2" y="connsiteY2"/>
              </a:cxn>
            </a:cxnLst>
            <a:rect l="l" t="t" r="r" b="b"/>
            <a:pathLst>
              <a:path w="1615281" h="766762">
                <a:moveTo>
                  <a:pt x="1615281" y="766762"/>
                </a:moveTo>
                <a:lnTo>
                  <a:pt x="1615281" y="4762"/>
                </a:lnTo>
                <a:lnTo>
                  <a:pt x="0" y="0"/>
                </a:lnTo>
              </a:path>
            </a:pathLst>
          </a:custGeom>
          <a:noFill/>
          <a:ln>
            <a:gradFill>
              <a:gsLst>
                <a:gs pos="100000">
                  <a:srgbClr val="00E296">
                    <a:alpha val="17000"/>
                  </a:srgbClr>
                </a:gs>
                <a:gs pos="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pic>
        <p:nvPicPr>
          <p:cNvPr id="91" name="Graphic 1">
            <a:extLst>
              <a:ext uri="{FF2B5EF4-FFF2-40B4-BE49-F238E27FC236}">
                <a16:creationId xmlns:a16="http://schemas.microsoft.com/office/drawing/2014/main" id="{FB51AE5E-45D8-4E8C-9A87-2BB86AE515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1017" y="1737411"/>
            <a:ext cx="422848" cy="452586"/>
          </a:xfrm>
          <a:prstGeom prst="rect">
            <a:avLst/>
          </a:prstGeom>
        </p:spPr>
      </p:pic>
      <p:sp>
        <p:nvSpPr>
          <p:cNvPr id="92" name="Rectangle 8">
            <a:extLst>
              <a:ext uri="{FF2B5EF4-FFF2-40B4-BE49-F238E27FC236}">
                <a16:creationId xmlns:a16="http://schemas.microsoft.com/office/drawing/2014/main" id="{390D8483-CC6C-4A0A-B5BC-01286E415A45}"/>
              </a:ext>
            </a:extLst>
          </p:cNvPr>
          <p:cNvSpPr/>
          <p:nvPr/>
        </p:nvSpPr>
        <p:spPr>
          <a:xfrm>
            <a:off x="2301529" y="800107"/>
            <a:ext cx="1476542" cy="261610"/>
          </a:xfrm>
          <a:prstGeom prst="rect">
            <a:avLst/>
          </a:prstGeom>
        </p:spPr>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한국지사 </a:t>
            </a:r>
            <a:r>
              <a:rPr kumimoji="0" lang="en-US" altLang="ko-KR"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ko-KR" altLang="en-US"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서울</a:t>
            </a:r>
            <a:endParaRPr kumimoji="0" lang="ru-RU"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55827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wipe(down)">
                                      <p:cBhvr>
                                        <p:cTn id="23" dur="500"/>
                                        <p:tgtEl>
                                          <p:spTgt spid="9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par>
                          <p:cTn id="52" fill="hold">
                            <p:stCondLst>
                              <p:cond delay="6000"/>
                            </p:stCondLst>
                            <p:childTnLst>
                              <p:par>
                                <p:cTn id="53" presetID="10" presetClass="entr" presetSubtype="0" fill="hold" grpId="0" nodeType="afterEffect">
                                  <p:stCondLst>
                                    <p:cond delay="50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500"/>
                                        <p:tgtEl>
                                          <p:spTgt spid="74"/>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75"/>
                                        </p:tgtEl>
                                        <p:attrNameLst>
                                          <p:attrName>style.visibility</p:attrName>
                                        </p:attrNameLst>
                                      </p:cBhvr>
                                      <p:to>
                                        <p:strVal val="visible"/>
                                      </p:to>
                                    </p:set>
                                    <p:animEffect transition="in" filter="fade">
                                      <p:cBhvr>
                                        <p:cTn id="64" dur="500"/>
                                        <p:tgtEl>
                                          <p:spTgt spid="75"/>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500"/>
                                        <p:tgtEl>
                                          <p:spTgt spid="98"/>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500"/>
                                        <p:tgtEl>
                                          <p:spTgt spid="77"/>
                                        </p:tgtEl>
                                      </p:cBhvr>
                                    </p:animEffect>
                                  </p:childTnLst>
                                </p:cTn>
                              </p:par>
                            </p:childTnLst>
                          </p:cTn>
                        </p:par>
                        <p:par>
                          <p:cTn id="77" fill="hold">
                            <p:stCondLst>
                              <p:cond delay="7000"/>
                            </p:stCondLst>
                            <p:childTnLst>
                              <p:par>
                                <p:cTn id="78" presetID="22" presetClass="entr" presetSubtype="8" fill="hold" grpId="0" nodeType="after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left)">
                                      <p:cBhvr>
                                        <p:cTn id="80" dur="500"/>
                                        <p:tgtEl>
                                          <p:spTgt spid="78"/>
                                        </p:tgtEl>
                                      </p:cBhvr>
                                    </p:animEffect>
                                  </p:childTnLst>
                                </p:cTn>
                              </p:par>
                            </p:childTnLst>
                          </p:cTn>
                        </p:par>
                        <p:par>
                          <p:cTn id="81" fill="hold">
                            <p:stCondLst>
                              <p:cond delay="7500"/>
                            </p:stCondLst>
                            <p:childTnLst>
                              <p:par>
                                <p:cTn id="82" presetID="10" presetClass="entr" presetSubtype="0" fill="hold" grpId="0" nodeType="after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fade">
                                      <p:cBhvr>
                                        <p:cTn id="84" dur="500"/>
                                        <p:tgtEl>
                                          <p:spTgt spid="82"/>
                                        </p:tgtEl>
                                      </p:cBhvr>
                                    </p:animEffect>
                                  </p:childTnLst>
                                </p:cTn>
                              </p:par>
                            </p:childTnLst>
                          </p:cTn>
                        </p:par>
                        <p:par>
                          <p:cTn id="85" fill="hold">
                            <p:stCondLst>
                              <p:cond delay="8000"/>
                            </p:stCondLst>
                            <p:childTnLst>
                              <p:par>
                                <p:cTn id="86" presetID="22" presetClass="entr" presetSubtype="8" fill="hold" grpId="0" nodeType="after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wipe(left)">
                                      <p:cBhvr>
                                        <p:cTn id="88" dur="500"/>
                                        <p:tgtEl>
                                          <p:spTgt spid="79"/>
                                        </p:tgtEl>
                                      </p:cBhvr>
                                    </p:animEffect>
                                  </p:childTnLst>
                                </p:cTn>
                              </p:par>
                            </p:childTnLst>
                          </p:cTn>
                        </p:par>
                        <p:par>
                          <p:cTn id="89" fill="hold">
                            <p:stCondLst>
                              <p:cond delay="8500"/>
                            </p:stCondLst>
                            <p:childTnLst>
                              <p:par>
                                <p:cTn id="90" presetID="10" presetClass="entr" presetSubtype="0" fill="hold" grpId="0" nodeType="after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childTnLst>
                          </p:cTn>
                        </p:par>
                        <p:par>
                          <p:cTn id="93" fill="hold">
                            <p:stCondLst>
                              <p:cond delay="9000"/>
                            </p:stCondLst>
                            <p:childTnLst>
                              <p:par>
                                <p:cTn id="94" presetID="22" presetClass="entr" presetSubtype="8" fill="hold" grpId="0" nodeType="afterEffect">
                                  <p:stCondLst>
                                    <p:cond delay="0"/>
                                  </p:stCondLst>
                                  <p:childTnLst>
                                    <p:set>
                                      <p:cBhvr>
                                        <p:cTn id="95" dur="1" fill="hold">
                                          <p:stCondLst>
                                            <p:cond delay="0"/>
                                          </p:stCondLst>
                                        </p:cTn>
                                        <p:tgtEl>
                                          <p:spTgt spid="80"/>
                                        </p:tgtEl>
                                        <p:attrNameLst>
                                          <p:attrName>style.visibility</p:attrName>
                                        </p:attrNameLst>
                                      </p:cBhvr>
                                      <p:to>
                                        <p:strVal val="visible"/>
                                      </p:to>
                                    </p:set>
                                    <p:animEffect transition="in" filter="wipe(left)">
                                      <p:cBhvr>
                                        <p:cTn id="96" dur="500"/>
                                        <p:tgtEl>
                                          <p:spTgt spid="80"/>
                                        </p:tgtEl>
                                      </p:cBhvr>
                                    </p:animEffect>
                                  </p:childTnLst>
                                </p:cTn>
                              </p:par>
                            </p:childTnLst>
                          </p:cTn>
                        </p:par>
                        <p:par>
                          <p:cTn id="97" fill="hold">
                            <p:stCondLst>
                              <p:cond delay="9500"/>
                            </p:stCondLst>
                            <p:childTnLst>
                              <p:par>
                                <p:cTn id="98" presetID="10" presetClass="entr" presetSubtype="0"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par>
                          <p:cTn id="101" fill="hold">
                            <p:stCondLst>
                              <p:cond delay="10000"/>
                            </p:stCondLst>
                            <p:childTnLst>
                              <p:par>
                                <p:cTn id="102" presetID="22" presetClass="entr" presetSubtype="8" fill="hold" grpId="0" nodeType="afterEffect">
                                  <p:stCondLst>
                                    <p:cond delay="0"/>
                                  </p:stCondLst>
                                  <p:childTnLst>
                                    <p:set>
                                      <p:cBhvr>
                                        <p:cTn id="103" dur="1" fill="hold">
                                          <p:stCondLst>
                                            <p:cond delay="0"/>
                                          </p:stCondLst>
                                        </p:cTn>
                                        <p:tgtEl>
                                          <p:spTgt spid="81"/>
                                        </p:tgtEl>
                                        <p:attrNameLst>
                                          <p:attrName>style.visibility</p:attrName>
                                        </p:attrNameLst>
                                      </p:cBhvr>
                                      <p:to>
                                        <p:strVal val="visible"/>
                                      </p:to>
                                    </p:set>
                                    <p:animEffect transition="in" filter="wipe(left)">
                                      <p:cBhvr>
                                        <p:cTn id="104" dur="500"/>
                                        <p:tgtEl>
                                          <p:spTgt spid="81"/>
                                        </p:tgtEl>
                                      </p:cBhvr>
                                    </p:animEffect>
                                  </p:childTnLst>
                                </p:cTn>
                              </p:par>
                            </p:childTnLst>
                          </p:cTn>
                        </p:par>
                        <p:par>
                          <p:cTn id="105" fill="hold">
                            <p:stCondLst>
                              <p:cond delay="10500"/>
                            </p:stCondLst>
                            <p:childTnLst>
                              <p:par>
                                <p:cTn id="106" presetID="10" presetClass="entr" presetSubtype="0" fill="hold" grpId="0" nodeType="afterEffect">
                                  <p:stCondLst>
                                    <p:cond delay="0"/>
                                  </p:stCondLst>
                                  <p:childTnLst>
                                    <p:set>
                                      <p:cBhvr>
                                        <p:cTn id="107" dur="1" fill="hold">
                                          <p:stCondLst>
                                            <p:cond delay="0"/>
                                          </p:stCondLst>
                                        </p:cTn>
                                        <p:tgtEl>
                                          <p:spTgt spid="85"/>
                                        </p:tgtEl>
                                        <p:attrNameLst>
                                          <p:attrName>style.visibility</p:attrName>
                                        </p:attrNameLst>
                                      </p:cBhvr>
                                      <p:to>
                                        <p:strVal val="visible"/>
                                      </p:to>
                                    </p:set>
                                    <p:animEffect transition="in" filter="fade">
                                      <p:cBhvr>
                                        <p:cTn id="108" dur="500"/>
                                        <p:tgtEl>
                                          <p:spTgt spid="85"/>
                                        </p:tgtEl>
                                      </p:cBhvr>
                                    </p:animEffect>
                                  </p:childTnLst>
                                </p:cTn>
                              </p:par>
                            </p:childTnLst>
                          </p:cTn>
                        </p:par>
                        <p:par>
                          <p:cTn id="109" fill="hold">
                            <p:stCondLst>
                              <p:cond delay="11000"/>
                            </p:stCondLst>
                            <p:childTnLst>
                              <p:par>
                                <p:cTn id="110" presetID="22" presetClass="entr" presetSubtype="8" fill="hold" nodeType="after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wipe(left)">
                                      <p:cBhvr>
                                        <p:cTn id="112" dur="500"/>
                                        <p:tgtEl>
                                          <p:spTgt spid="14"/>
                                        </p:tgtEl>
                                      </p:cBhvr>
                                    </p:animEffect>
                                  </p:childTnLst>
                                </p:cTn>
                              </p:par>
                              <p:par>
                                <p:cTn id="113" presetID="10" presetClass="entr" presetSubtype="0" fill="hold"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childTnLst>
                          </p:cTn>
                        </p:par>
                        <p:par>
                          <p:cTn id="119" fill="hold">
                            <p:stCondLst>
                              <p:cond delay="11500"/>
                            </p:stCondLst>
                            <p:childTnLst>
                              <p:par>
                                <p:cTn id="120" presetID="10" presetClass="entr" presetSubtype="0" fill="hold" nodeType="after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fade">
                                      <p:cBhvr>
                                        <p:cTn id="122" dur="500"/>
                                        <p:tgtEl>
                                          <p:spTgt spid="65"/>
                                        </p:tgtEl>
                                      </p:cBhvr>
                                    </p:animEffect>
                                  </p:childTnLst>
                                </p:cTn>
                              </p:par>
                            </p:childTnLst>
                          </p:cTn>
                        </p:par>
                        <p:par>
                          <p:cTn id="123" fill="hold">
                            <p:stCondLst>
                              <p:cond delay="12000"/>
                            </p:stCondLst>
                            <p:childTnLst>
                              <p:par>
                                <p:cTn id="124" presetID="10" presetClass="entr" presetSubtype="0" fill="hold" nodeType="afterEffect">
                                  <p:stCondLst>
                                    <p:cond delay="0"/>
                                  </p:stCondLst>
                                  <p:childTnLst>
                                    <p:set>
                                      <p:cBhvr>
                                        <p:cTn id="125" dur="1" fill="hold">
                                          <p:stCondLst>
                                            <p:cond delay="0"/>
                                          </p:stCondLst>
                                        </p:cTn>
                                        <p:tgtEl>
                                          <p:spTgt spid="66"/>
                                        </p:tgtEl>
                                        <p:attrNameLst>
                                          <p:attrName>style.visibility</p:attrName>
                                        </p:attrNameLst>
                                      </p:cBhvr>
                                      <p:to>
                                        <p:strVal val="visible"/>
                                      </p:to>
                                    </p:set>
                                    <p:animEffect transition="in" filter="fade">
                                      <p:cBhvr>
                                        <p:cTn id="126" dur="500"/>
                                        <p:tgtEl>
                                          <p:spTgt spid="66"/>
                                        </p:tgtEl>
                                      </p:cBhvr>
                                    </p:animEffect>
                                  </p:childTnLst>
                                </p:cTn>
                              </p:par>
                              <p:par>
                                <p:cTn id="127" presetID="22" presetClass="entr" presetSubtype="4" fill="hold"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wipe(down)">
                                      <p:cBhvr>
                                        <p:cTn id="129" dur="200"/>
                                        <p:tgtEl>
                                          <p:spTgt spid="48"/>
                                        </p:tgtEl>
                                      </p:cBhvr>
                                    </p:animEffect>
                                  </p:childTnLst>
                                </p:cTn>
                              </p:par>
                            </p:childTnLst>
                          </p:cTn>
                        </p:par>
                        <p:par>
                          <p:cTn id="130" fill="hold">
                            <p:stCondLst>
                              <p:cond delay="12500"/>
                            </p:stCondLst>
                            <p:childTnLst>
                              <p:par>
                                <p:cTn id="131" presetID="10" presetClass="entr" presetSubtype="0" fill="hold" nodeType="after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fade">
                                      <p:cBhvr>
                                        <p:cTn id="133" dur="500"/>
                                        <p:tgtEl>
                                          <p:spTgt spid="67"/>
                                        </p:tgtEl>
                                      </p:cBhvr>
                                    </p:animEffect>
                                  </p:childTnLst>
                                </p:cTn>
                              </p:par>
                              <p:par>
                                <p:cTn id="134" presetID="22" presetClass="entr" presetSubtype="4" fill="hold"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down)">
                                      <p:cBhvr>
                                        <p:cTn id="136" dur="300"/>
                                        <p:tgtEl>
                                          <p:spTgt spid="49"/>
                                        </p:tgtEl>
                                      </p:cBhvr>
                                    </p:animEffect>
                                  </p:childTnLst>
                                </p:cTn>
                              </p:par>
                            </p:childTnLst>
                          </p:cTn>
                        </p:par>
                        <p:par>
                          <p:cTn id="137" fill="hold">
                            <p:stCondLst>
                              <p:cond delay="13000"/>
                            </p:stCondLst>
                            <p:childTnLst>
                              <p:par>
                                <p:cTn id="138" presetID="10" presetClass="entr" presetSubtype="0" fill="hold" nodeType="afterEffect">
                                  <p:stCondLst>
                                    <p:cond delay="0"/>
                                  </p:stCondLst>
                                  <p:childTnLst>
                                    <p:set>
                                      <p:cBhvr>
                                        <p:cTn id="139" dur="1" fill="hold">
                                          <p:stCondLst>
                                            <p:cond delay="0"/>
                                          </p:stCondLst>
                                        </p:cTn>
                                        <p:tgtEl>
                                          <p:spTgt spid="68"/>
                                        </p:tgtEl>
                                        <p:attrNameLst>
                                          <p:attrName>style.visibility</p:attrName>
                                        </p:attrNameLst>
                                      </p:cBhvr>
                                      <p:to>
                                        <p:strVal val="visible"/>
                                      </p:to>
                                    </p:set>
                                    <p:animEffect transition="in" filter="fade">
                                      <p:cBhvr>
                                        <p:cTn id="140" dur="500"/>
                                        <p:tgtEl>
                                          <p:spTgt spid="68"/>
                                        </p:tgtEl>
                                      </p:cBhvr>
                                    </p:animEffect>
                                  </p:childTnLst>
                                </p:cTn>
                              </p:par>
                              <p:par>
                                <p:cTn id="141" presetID="22" presetClass="entr" presetSubtype="4" fill="hold" nodeType="withEffect">
                                  <p:stCondLst>
                                    <p:cond delay="0"/>
                                  </p:stCondLst>
                                  <p:childTnLst>
                                    <p:set>
                                      <p:cBhvr>
                                        <p:cTn id="142" dur="1" fill="hold">
                                          <p:stCondLst>
                                            <p:cond delay="0"/>
                                          </p:stCondLst>
                                        </p:cTn>
                                        <p:tgtEl>
                                          <p:spTgt spid="51"/>
                                        </p:tgtEl>
                                        <p:attrNameLst>
                                          <p:attrName>style.visibility</p:attrName>
                                        </p:attrNameLst>
                                      </p:cBhvr>
                                      <p:to>
                                        <p:strVal val="visible"/>
                                      </p:to>
                                    </p:set>
                                    <p:animEffect transition="in" filter="wipe(down)">
                                      <p:cBhvr>
                                        <p:cTn id="143" dur="300"/>
                                        <p:tgtEl>
                                          <p:spTgt spid="51"/>
                                        </p:tgtEl>
                                      </p:cBhvr>
                                    </p:animEffect>
                                  </p:childTnLst>
                                </p:cTn>
                              </p:par>
                            </p:childTnLst>
                          </p:cTn>
                        </p:par>
                        <p:par>
                          <p:cTn id="144" fill="hold">
                            <p:stCondLst>
                              <p:cond delay="13500"/>
                            </p:stCondLst>
                            <p:childTnLst>
                              <p:par>
                                <p:cTn id="145" presetID="10" presetClass="entr" presetSubtype="0" fill="hold" nodeType="after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fade">
                                      <p:cBhvr>
                                        <p:cTn id="147" dur="500"/>
                                        <p:tgtEl>
                                          <p:spTgt spid="69"/>
                                        </p:tgtEl>
                                      </p:cBhvr>
                                    </p:animEffect>
                                  </p:childTnLst>
                                </p:cTn>
                              </p:par>
                              <p:par>
                                <p:cTn id="148" presetID="22" presetClass="entr" presetSubtype="4" fill="hold"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wipe(down)">
                                      <p:cBhvr>
                                        <p:cTn id="150" dur="400"/>
                                        <p:tgtEl>
                                          <p:spTgt spid="53"/>
                                        </p:tgtEl>
                                      </p:cBhvr>
                                    </p:animEffect>
                                  </p:childTnLst>
                                </p:cTn>
                              </p:par>
                            </p:childTnLst>
                          </p:cTn>
                        </p:par>
                        <p:par>
                          <p:cTn id="151" fill="hold">
                            <p:stCondLst>
                              <p:cond delay="14000"/>
                            </p:stCondLst>
                            <p:childTnLst>
                              <p:par>
                                <p:cTn id="152" presetID="10" presetClass="entr" presetSubtype="0" fill="hold" nodeType="afterEffect">
                                  <p:stCondLst>
                                    <p:cond delay="0"/>
                                  </p:stCondLst>
                                  <p:childTnLst>
                                    <p:set>
                                      <p:cBhvr>
                                        <p:cTn id="153" dur="1" fill="hold">
                                          <p:stCondLst>
                                            <p:cond delay="0"/>
                                          </p:stCondLst>
                                        </p:cTn>
                                        <p:tgtEl>
                                          <p:spTgt spid="6"/>
                                        </p:tgtEl>
                                        <p:attrNameLst>
                                          <p:attrName>style.visibility</p:attrName>
                                        </p:attrNameLst>
                                      </p:cBhvr>
                                      <p:to>
                                        <p:strVal val="visible"/>
                                      </p:to>
                                    </p:set>
                                    <p:animEffect transition="in" filter="fade">
                                      <p:cBhvr>
                                        <p:cTn id="154" dur="500"/>
                                        <p:tgtEl>
                                          <p:spTgt spid="6"/>
                                        </p:tgtEl>
                                      </p:cBhvr>
                                    </p:animEffect>
                                  </p:childTnLst>
                                </p:cTn>
                              </p:par>
                              <p:par>
                                <p:cTn id="155" presetID="22" presetClass="entr" presetSubtype="4" fill="hold"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wipe(down)">
                                      <p:cBhvr>
                                        <p:cTn id="157" dur="4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6" grpId="0"/>
      <p:bldP spid="72" grpId="0"/>
      <p:bldP spid="74" grpId="0"/>
      <p:bldP spid="98" grpId="0"/>
      <p:bldP spid="99" grpId="0"/>
      <p:bldP spid="57" grpId="0" animBg="1"/>
      <p:bldP spid="75" grpId="0" animBg="1"/>
      <p:bldP spid="76" grpId="0" animBg="1"/>
      <p:bldP spid="77" grpId="0" animBg="1"/>
      <p:bldP spid="78" grpId="0" animBg="1"/>
      <p:bldP spid="79" grpId="0" animBg="1"/>
      <p:bldP spid="80" grpId="0" animBg="1"/>
      <p:bldP spid="81" grpId="0" animBg="1"/>
      <p:bldP spid="82" grpId="0"/>
      <p:bldP spid="83" grpId="0"/>
      <p:bldP spid="84" grpId="0"/>
      <p:bldP spid="85" grpId="0"/>
      <p:bldP spid="4" grpId="0"/>
      <p:bldP spid="90" grpId="0" animBg="1"/>
      <p:bldP spid="9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EA1-3EFD-4BD7-A885-C108576B833E}"/>
              </a:ext>
            </a:extLst>
          </p:cNvPr>
          <p:cNvSpPr>
            <a:spLocks noGrp="1"/>
          </p:cNvSpPr>
          <p:nvPr>
            <p:ph type="title"/>
          </p:nvPr>
        </p:nvSpPr>
        <p:spPr/>
        <p:txBody>
          <a:bodyPr/>
          <a:lstStyle/>
          <a:p>
            <a:r>
              <a:rPr lang="ko-KR" altLang="en-US" dirty="0"/>
              <a:t>혁신 기술로 시장 선도 기업</a:t>
            </a:r>
            <a:endParaRPr lang="en-US" dirty="0"/>
          </a:p>
        </p:txBody>
      </p:sp>
      <p:sp>
        <p:nvSpPr>
          <p:cNvPr id="5" name="Rectangle 4" hidden="1">
            <a:extLst>
              <a:ext uri="{FF2B5EF4-FFF2-40B4-BE49-F238E27FC236}">
                <a16:creationId xmlns:a16="http://schemas.microsoft.com/office/drawing/2014/main" id="{A7328E79-5DBA-4632-A8CA-CC802E305C60}"/>
              </a:ext>
            </a:extLst>
          </p:cNvPr>
          <p:cNvSpPr/>
          <p:nvPr/>
        </p:nvSpPr>
        <p:spPr bwMode="auto">
          <a:xfrm>
            <a:off x="360001" y="1038225"/>
            <a:ext cx="3360895" cy="3933815"/>
          </a:xfrm>
          <a:prstGeom prst="rect">
            <a:avLst/>
          </a:prstGeom>
          <a:solidFill>
            <a:srgbClr val="003738">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1" name="TextBox 30">
            <a:extLst>
              <a:ext uri="{FF2B5EF4-FFF2-40B4-BE49-F238E27FC236}">
                <a16:creationId xmlns:a16="http://schemas.microsoft.com/office/drawing/2014/main" id="{587AC57E-A986-412B-A14A-FB40545B7C8A}"/>
              </a:ext>
            </a:extLst>
          </p:cNvPr>
          <p:cNvSpPr txBox="1"/>
          <p:nvPr/>
        </p:nvSpPr>
        <p:spPr>
          <a:xfrm>
            <a:off x="1261117" y="4259980"/>
            <a:ext cx="691215" cy="369332"/>
          </a:xfrm>
          <a:prstGeom prst="rect">
            <a:avLst/>
          </a:prstGeom>
        </p:spPr>
        <p:txBody>
          <a:bodyPr wrap="none" rtlCol="0" anchor="ctr">
            <a:spAutoFit/>
          </a:bodyPr>
          <a:lstStyle/>
          <a:p>
            <a:pPr algn="ctr"/>
            <a:r>
              <a:rPr lang="ru-RU" sz="1800">
                <a:solidFill>
                  <a:srgbClr val="93EB20"/>
                </a:solidFill>
              </a:rPr>
              <a:t>2008</a:t>
            </a:r>
          </a:p>
        </p:txBody>
      </p:sp>
      <p:grpSp>
        <p:nvGrpSpPr>
          <p:cNvPr id="11" name="Group 10">
            <a:extLst>
              <a:ext uri="{FF2B5EF4-FFF2-40B4-BE49-F238E27FC236}">
                <a16:creationId xmlns:a16="http://schemas.microsoft.com/office/drawing/2014/main" id="{402A3ED8-1423-4CD9-B487-29FC10748653}"/>
              </a:ext>
            </a:extLst>
          </p:cNvPr>
          <p:cNvGrpSpPr/>
          <p:nvPr/>
        </p:nvGrpSpPr>
        <p:grpSpPr>
          <a:xfrm>
            <a:off x="251173" y="1231960"/>
            <a:ext cx="2711102" cy="2866198"/>
            <a:chOff x="-234671" y="1231960"/>
            <a:chExt cx="2711102" cy="2866197"/>
          </a:xfrm>
        </p:grpSpPr>
        <p:sp>
          <p:nvSpPr>
            <p:cNvPr id="44" name="Rectangle 43">
              <a:extLst>
                <a:ext uri="{FF2B5EF4-FFF2-40B4-BE49-F238E27FC236}">
                  <a16:creationId xmlns:a16="http://schemas.microsoft.com/office/drawing/2014/main" id="{583AED51-41A2-4790-A7A8-AB0D12DF3CA0}"/>
                </a:ext>
              </a:extLst>
            </p:cNvPr>
            <p:cNvSpPr/>
            <p:nvPr/>
          </p:nvSpPr>
          <p:spPr>
            <a:xfrm>
              <a:off x="-234671" y="1231960"/>
              <a:ext cx="2711102" cy="553998"/>
            </a:xfrm>
            <a:prstGeom prst="rect">
              <a:avLst/>
            </a:prstGeom>
          </p:spPr>
          <p:txBody>
            <a:bodyPr wrap="square" lIns="0" tIns="0" rIns="0" bIns="0">
              <a:spAutoFit/>
            </a:bodyPr>
            <a:lstStyle/>
            <a:p>
              <a:pPr algn="ctr" defTabSz="914076" fontAlgn="base">
                <a:spcBef>
                  <a:spcPct val="0"/>
                </a:spcBef>
                <a:spcAft>
                  <a:spcPct val="0"/>
                </a:spcAft>
              </a:pPr>
              <a:r>
                <a:rPr lang="ko-KR" alt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가상환경</a:t>
              </a:r>
              <a:endParaRPr lang="en-US" altLang="ko-KR" sz="1800" dirty="0">
                <a:solidFill>
                  <a:srgbClr val="93EB20"/>
                </a:solidFill>
                <a:latin typeface="Tahoma" panose="020B0604030504040204" pitchFamily="34" charset="0"/>
                <a:ea typeface="Tahoma" panose="020B0604030504040204" pitchFamily="34" charset="0"/>
                <a:cs typeface="Tahoma" panose="020B0604030504040204" pitchFamily="34" charset="0"/>
              </a:endParaRPr>
            </a:p>
            <a:p>
              <a:pPr algn="ctr" defTabSz="914076" fontAlgn="base">
                <a:spcBef>
                  <a:spcPct val="0"/>
                </a:spcBef>
                <a:spcAft>
                  <a:spcPct val="0"/>
                </a:spcAft>
              </a:pPr>
              <a:r>
                <a:rPr lang="ko-KR" alt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백업 선도 기업</a:t>
              </a:r>
              <a:endParaRPr lang="en-US" sz="1800" dirty="0">
                <a:solidFill>
                  <a:srgbClr val="93EB20"/>
                </a:solidFill>
                <a:latin typeface="Tahoma" panose="020B0604030504040204" pitchFamily="34" charset="0"/>
                <a:ea typeface="Tahoma" panose="020B0604030504040204" pitchFamily="34" charset="0"/>
                <a:cs typeface="Tahoma" panose="020B0604030504040204" pitchFamily="34" charset="0"/>
              </a:endParaRPr>
            </a:p>
          </p:txBody>
        </p:sp>
        <p:pic>
          <p:nvPicPr>
            <p:cNvPr id="24" name="Picture 23">
              <a:extLst>
                <a:ext uri="{FF2B5EF4-FFF2-40B4-BE49-F238E27FC236}">
                  <a16:creationId xmlns:a16="http://schemas.microsoft.com/office/drawing/2014/main" id="{DBBB8D28-DE3F-47E6-A7CC-DCFC3B1772F2}"/>
                </a:ext>
              </a:extLst>
            </p:cNvPr>
            <p:cNvPicPr>
              <a:picLocks noChangeAspect="1"/>
            </p:cNvPicPr>
            <p:nvPr/>
          </p:nvPicPr>
          <p:blipFill>
            <a:blip r:embed="rId3"/>
            <a:stretch>
              <a:fillRect/>
            </a:stretch>
          </p:blipFill>
          <p:spPr>
            <a:xfrm>
              <a:off x="752511" y="2389174"/>
              <a:ext cx="736738" cy="989146"/>
            </a:xfrm>
            <a:prstGeom prst="rect">
              <a:avLst/>
            </a:prstGeom>
          </p:spPr>
        </p:pic>
        <p:sp>
          <p:nvSpPr>
            <p:cNvPr id="3" name="Rectangle 2">
              <a:extLst>
                <a:ext uri="{FF2B5EF4-FFF2-40B4-BE49-F238E27FC236}">
                  <a16:creationId xmlns:a16="http://schemas.microsoft.com/office/drawing/2014/main" id="{25199C08-3E38-4EB5-A85B-BBD82137443C}"/>
                </a:ext>
              </a:extLst>
            </p:cNvPr>
            <p:cNvSpPr/>
            <p:nvPr/>
          </p:nvSpPr>
          <p:spPr>
            <a:xfrm>
              <a:off x="125361" y="3574937"/>
              <a:ext cx="1991038" cy="523220"/>
            </a:xfrm>
            <a:prstGeom prst="rect">
              <a:avLst/>
            </a:prstGeom>
          </p:spPr>
          <p:txBody>
            <a:bodyPr wrap="square">
              <a:spAutoFit/>
            </a:bodyPr>
            <a:lstStyle/>
            <a:p>
              <a:pPr algn="ctr" defTabSz="914076" fontAlgn="base">
                <a:spcBef>
                  <a:spcPct val="0"/>
                </a:spcBef>
                <a:spcAft>
                  <a:spcPct val="0"/>
                </a:spcAft>
              </a:pPr>
              <a:r>
                <a:rPr lang="ko-KR" altLang="en-US" sz="1400" dirty="0">
                  <a:solidFill>
                    <a:schemeClr val="bg1"/>
                  </a:solidFill>
                </a:rPr>
                <a:t>가상화 워크로드</a:t>
              </a:r>
              <a:endParaRPr lang="en-US" altLang="ko-KR" sz="1400" dirty="0">
                <a:solidFill>
                  <a:schemeClr val="bg1"/>
                </a:solidFill>
              </a:endParaRPr>
            </a:p>
            <a:p>
              <a:pPr algn="ctr" defTabSz="914076" fontAlgn="base">
                <a:spcBef>
                  <a:spcPct val="0"/>
                </a:spcBef>
                <a:spcAft>
                  <a:spcPct val="0"/>
                </a:spcAft>
              </a:pPr>
              <a:r>
                <a:rPr lang="ko-KR" altLang="en-US" sz="1400" dirty="0">
                  <a:solidFill>
                    <a:schemeClr val="bg1"/>
                  </a:solidFill>
                </a:rPr>
                <a:t>보호</a:t>
              </a:r>
              <a:endParaRPr lang="en-US" sz="1400" dirty="0">
                <a:solidFill>
                  <a:schemeClr val="bg1"/>
                </a:solidFill>
              </a:endParaRPr>
            </a:p>
          </p:txBody>
        </p:sp>
      </p:grpSp>
      <p:sp>
        <p:nvSpPr>
          <p:cNvPr id="32" name="TextBox 31">
            <a:extLst>
              <a:ext uri="{FF2B5EF4-FFF2-40B4-BE49-F238E27FC236}">
                <a16:creationId xmlns:a16="http://schemas.microsoft.com/office/drawing/2014/main" id="{7A7C5977-F736-4090-9E05-E0E28954E7D2}"/>
              </a:ext>
            </a:extLst>
          </p:cNvPr>
          <p:cNvSpPr txBox="1"/>
          <p:nvPr/>
        </p:nvSpPr>
        <p:spPr>
          <a:xfrm>
            <a:off x="4163864" y="4259980"/>
            <a:ext cx="691215" cy="369332"/>
          </a:xfrm>
          <a:prstGeom prst="rect">
            <a:avLst/>
          </a:prstGeom>
        </p:spPr>
        <p:txBody>
          <a:bodyPr wrap="none" rtlCol="0" anchor="ctr">
            <a:spAutoFit/>
          </a:bodyPr>
          <a:lstStyle/>
          <a:p>
            <a:pPr algn="ctr"/>
            <a:r>
              <a:rPr lang="ru-RU" sz="1800">
                <a:solidFill>
                  <a:srgbClr val="93EB20"/>
                </a:solidFill>
              </a:rPr>
              <a:t>2012</a:t>
            </a:r>
          </a:p>
        </p:txBody>
      </p:sp>
      <p:grpSp>
        <p:nvGrpSpPr>
          <p:cNvPr id="14" name="Group 13">
            <a:extLst>
              <a:ext uri="{FF2B5EF4-FFF2-40B4-BE49-F238E27FC236}">
                <a16:creationId xmlns:a16="http://schemas.microsoft.com/office/drawing/2014/main" id="{C9CCCF13-C5D7-4A34-ADF9-6A11F327E31C}"/>
              </a:ext>
            </a:extLst>
          </p:cNvPr>
          <p:cNvGrpSpPr/>
          <p:nvPr/>
        </p:nvGrpSpPr>
        <p:grpSpPr>
          <a:xfrm>
            <a:off x="3513951" y="1231961"/>
            <a:ext cx="1991038" cy="2866197"/>
            <a:chOff x="1936491" y="1231960"/>
            <a:chExt cx="1991038" cy="2866197"/>
          </a:xfrm>
        </p:grpSpPr>
        <p:sp>
          <p:nvSpPr>
            <p:cNvPr id="45" name="Rectangle 44">
              <a:extLst>
                <a:ext uri="{FF2B5EF4-FFF2-40B4-BE49-F238E27FC236}">
                  <a16:creationId xmlns:a16="http://schemas.microsoft.com/office/drawing/2014/main" id="{8F682147-2390-4565-BA12-6998363CDAA4}"/>
                </a:ext>
              </a:extLst>
            </p:cNvPr>
            <p:cNvSpPr/>
            <p:nvPr/>
          </p:nvSpPr>
          <p:spPr>
            <a:xfrm>
              <a:off x="1967259" y="1231960"/>
              <a:ext cx="1929503" cy="553998"/>
            </a:xfrm>
            <a:prstGeom prst="rect">
              <a:avLst/>
            </a:prstGeom>
          </p:spPr>
          <p:txBody>
            <a:bodyPr wrap="square" lIns="0" tIns="0" rIns="0" bIns="0">
              <a:spAutoFit/>
            </a:bodyPr>
            <a:lstStyle/>
            <a:p>
              <a:pPr algn="ctr" defTabSz="914076" fontAlgn="base">
                <a:spcBef>
                  <a:spcPct val="0"/>
                </a:spcBef>
                <a:spcAft>
                  <a:spcPct val="0"/>
                </a:spcAft>
              </a:pPr>
              <a:r>
                <a:rPr lang="ko-KR" altLang="en-US" sz="1800" dirty="0" err="1">
                  <a:solidFill>
                    <a:srgbClr val="93EB20"/>
                  </a:solidFill>
                  <a:latin typeface="Tahoma" panose="020B0604030504040204" pitchFamily="34" charset="0"/>
                  <a:ea typeface="Tahoma" panose="020B0604030504040204" pitchFamily="34" charset="0"/>
                  <a:cs typeface="Tahoma" panose="020B0604030504040204" pitchFamily="34" charset="0"/>
                </a:rPr>
                <a:t>프라이빗</a:t>
              </a:r>
              <a:r>
                <a:rPr lang="ko-KR" alt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 클라우드</a:t>
              </a:r>
              <a:endParaRPr lang="en-US" altLang="ko-KR" sz="1800" dirty="0">
                <a:solidFill>
                  <a:srgbClr val="93EB20"/>
                </a:solidFill>
                <a:latin typeface="Tahoma" panose="020B0604030504040204" pitchFamily="34" charset="0"/>
                <a:ea typeface="Tahoma" panose="020B0604030504040204" pitchFamily="34" charset="0"/>
                <a:cs typeface="Tahoma" panose="020B0604030504040204" pitchFamily="34" charset="0"/>
              </a:endParaRPr>
            </a:p>
            <a:p>
              <a:pPr algn="ctr" defTabSz="914076" fontAlgn="base">
                <a:spcBef>
                  <a:spcPct val="0"/>
                </a:spcBef>
                <a:spcAft>
                  <a:spcPct val="0"/>
                </a:spcAft>
              </a:pPr>
              <a:r>
                <a:rPr lang="ko-KR" alt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가용성 선도 기업</a:t>
              </a:r>
              <a:endParaRPr lang="en-US" sz="1800" dirty="0">
                <a:solidFill>
                  <a:srgbClr val="93EB20"/>
                </a:solidFill>
                <a:latin typeface="Tahoma" panose="020B0604030504040204" pitchFamily="34" charset="0"/>
                <a:ea typeface="Tahoma" panose="020B0604030504040204" pitchFamily="34" charset="0"/>
                <a:cs typeface="Tahoma" panose="020B0604030504040204" pitchFamily="34" charset="0"/>
              </a:endParaRPr>
            </a:p>
          </p:txBody>
        </p:sp>
        <p:pic>
          <p:nvPicPr>
            <p:cNvPr id="30" name="Picture 29">
              <a:extLst>
                <a:ext uri="{FF2B5EF4-FFF2-40B4-BE49-F238E27FC236}">
                  <a16:creationId xmlns:a16="http://schemas.microsoft.com/office/drawing/2014/main" id="{D9860634-59E0-4E73-8D50-7060A2F29B74}"/>
                </a:ext>
              </a:extLst>
            </p:cNvPr>
            <p:cNvPicPr>
              <a:picLocks noChangeAspect="1"/>
            </p:cNvPicPr>
            <p:nvPr/>
          </p:nvPicPr>
          <p:blipFill>
            <a:blip r:embed="rId4"/>
            <a:stretch>
              <a:fillRect/>
            </a:stretch>
          </p:blipFill>
          <p:spPr>
            <a:xfrm>
              <a:off x="2574258" y="2193296"/>
              <a:ext cx="994496" cy="1185024"/>
            </a:xfrm>
            <a:prstGeom prst="rect">
              <a:avLst/>
            </a:prstGeom>
          </p:spPr>
        </p:pic>
        <p:sp>
          <p:nvSpPr>
            <p:cNvPr id="34" name="Rectangle 33">
              <a:extLst>
                <a:ext uri="{FF2B5EF4-FFF2-40B4-BE49-F238E27FC236}">
                  <a16:creationId xmlns:a16="http://schemas.microsoft.com/office/drawing/2014/main" id="{1079499A-1C12-4DE5-BB6F-CBED3D6434DC}"/>
                </a:ext>
              </a:extLst>
            </p:cNvPr>
            <p:cNvSpPr/>
            <p:nvPr/>
          </p:nvSpPr>
          <p:spPr>
            <a:xfrm>
              <a:off x="1936491" y="3574937"/>
              <a:ext cx="1991038" cy="523220"/>
            </a:xfrm>
            <a:prstGeom prst="rect">
              <a:avLst/>
            </a:prstGeom>
          </p:spPr>
          <p:txBody>
            <a:bodyPr wrap="square">
              <a:spAutoFit/>
            </a:bodyPr>
            <a:lstStyle/>
            <a:p>
              <a:pPr algn="ctr" defTabSz="914076" fontAlgn="base">
                <a:spcBef>
                  <a:spcPct val="0"/>
                </a:spcBef>
                <a:spcAft>
                  <a:spcPct val="0"/>
                </a:spcAft>
              </a:pPr>
              <a:r>
                <a:rPr lang="ko-KR" altLang="en-US" sz="1400" dirty="0">
                  <a:solidFill>
                    <a:schemeClr val="bg1"/>
                  </a:solidFill>
                </a:rPr>
                <a:t>현대 데이터 센터의</a:t>
              </a:r>
              <a:endParaRPr lang="en-US" altLang="ko-KR" sz="1400" dirty="0">
                <a:solidFill>
                  <a:schemeClr val="bg1"/>
                </a:solidFill>
              </a:endParaRPr>
            </a:p>
            <a:p>
              <a:pPr algn="ctr" defTabSz="914076" fontAlgn="base">
                <a:spcBef>
                  <a:spcPct val="0"/>
                </a:spcBef>
                <a:spcAft>
                  <a:spcPct val="0"/>
                </a:spcAft>
              </a:pPr>
              <a:r>
                <a:rPr lang="ko-KR" altLang="en-US" sz="1400" dirty="0">
                  <a:solidFill>
                    <a:schemeClr val="bg1"/>
                  </a:solidFill>
                </a:rPr>
                <a:t>가용성 극대화</a:t>
              </a:r>
              <a:endParaRPr lang="en-US" sz="1400" dirty="0">
                <a:solidFill>
                  <a:schemeClr val="bg1"/>
                </a:solidFill>
              </a:endParaRPr>
            </a:p>
          </p:txBody>
        </p:sp>
      </p:grpSp>
      <p:sp>
        <p:nvSpPr>
          <p:cNvPr id="33" name="TextBox 32">
            <a:extLst>
              <a:ext uri="{FF2B5EF4-FFF2-40B4-BE49-F238E27FC236}">
                <a16:creationId xmlns:a16="http://schemas.microsoft.com/office/drawing/2014/main" id="{09DCBB6F-2B65-4A4B-859C-D5E0EAD3E94B}"/>
              </a:ext>
            </a:extLst>
          </p:cNvPr>
          <p:cNvSpPr txBox="1"/>
          <p:nvPr/>
        </p:nvSpPr>
        <p:spPr>
          <a:xfrm>
            <a:off x="6924598" y="4259980"/>
            <a:ext cx="859531" cy="369332"/>
          </a:xfrm>
          <a:prstGeom prst="rect">
            <a:avLst/>
          </a:prstGeom>
        </p:spPr>
        <p:txBody>
          <a:bodyPr wrap="none" rtlCol="0" anchor="ctr">
            <a:spAutoFit/>
          </a:bodyPr>
          <a:lstStyle/>
          <a:p>
            <a:pPr algn="ctr"/>
            <a:r>
              <a:rPr lang="ru-RU" sz="1800">
                <a:solidFill>
                  <a:srgbClr val="93EB20"/>
                </a:solidFill>
              </a:rPr>
              <a:t>201</a:t>
            </a:r>
            <a:r>
              <a:rPr lang="en-US" sz="1800">
                <a:solidFill>
                  <a:srgbClr val="93EB20"/>
                </a:solidFill>
              </a:rPr>
              <a:t>8+</a:t>
            </a:r>
            <a:endParaRPr lang="ru-RU" sz="1800">
              <a:solidFill>
                <a:srgbClr val="93EB20"/>
              </a:solidFill>
            </a:endParaRPr>
          </a:p>
        </p:txBody>
      </p:sp>
      <p:grpSp>
        <p:nvGrpSpPr>
          <p:cNvPr id="12" name="Group 11">
            <a:extLst>
              <a:ext uri="{FF2B5EF4-FFF2-40B4-BE49-F238E27FC236}">
                <a16:creationId xmlns:a16="http://schemas.microsoft.com/office/drawing/2014/main" id="{696E96B6-7A52-4B71-A783-BD56E05D75F4}"/>
              </a:ext>
            </a:extLst>
          </p:cNvPr>
          <p:cNvGrpSpPr/>
          <p:nvPr/>
        </p:nvGrpSpPr>
        <p:grpSpPr>
          <a:xfrm>
            <a:off x="5654873" y="1225194"/>
            <a:ext cx="2921760" cy="2872965"/>
            <a:chOff x="5654873" y="1225194"/>
            <a:chExt cx="2921760" cy="2872965"/>
          </a:xfrm>
        </p:grpSpPr>
        <p:pic>
          <p:nvPicPr>
            <p:cNvPr id="10" name="Picture 9">
              <a:extLst>
                <a:ext uri="{FF2B5EF4-FFF2-40B4-BE49-F238E27FC236}">
                  <a16:creationId xmlns:a16="http://schemas.microsoft.com/office/drawing/2014/main" id="{C98DB5AA-6F2B-4D4B-8F40-DB093909B9ED}"/>
                </a:ext>
              </a:extLst>
            </p:cNvPr>
            <p:cNvPicPr>
              <a:picLocks noChangeAspect="1"/>
            </p:cNvPicPr>
            <p:nvPr/>
          </p:nvPicPr>
          <p:blipFill rotWithShape="1">
            <a:blip r:embed="rId5">
              <a:extLst>
                <a:ext uri="{28A0092B-C50C-407E-A947-70E740481C1C}">
                  <a14:useLocalDpi xmlns:a14="http://schemas.microsoft.com/office/drawing/2010/main" val="0"/>
                </a:ext>
              </a:extLst>
            </a:blip>
            <a:srcRect l="27749"/>
            <a:stretch/>
          </p:blipFill>
          <p:spPr>
            <a:xfrm>
              <a:off x="5654873" y="1665524"/>
              <a:ext cx="2877922" cy="2240569"/>
            </a:xfrm>
            <a:prstGeom prst="rect">
              <a:avLst/>
            </a:prstGeom>
          </p:spPr>
        </p:pic>
        <p:grpSp>
          <p:nvGrpSpPr>
            <p:cNvPr id="17" name="Group 16">
              <a:extLst>
                <a:ext uri="{FF2B5EF4-FFF2-40B4-BE49-F238E27FC236}">
                  <a16:creationId xmlns:a16="http://schemas.microsoft.com/office/drawing/2014/main" id="{865A8EB2-E113-4422-A3A7-F42199AB960E}"/>
                </a:ext>
              </a:extLst>
            </p:cNvPr>
            <p:cNvGrpSpPr/>
            <p:nvPr/>
          </p:nvGrpSpPr>
          <p:grpSpPr>
            <a:xfrm>
              <a:off x="6132091" y="1225194"/>
              <a:ext cx="2444542" cy="2872965"/>
              <a:chOff x="3708280" y="1225193"/>
              <a:chExt cx="2444542" cy="2872964"/>
            </a:xfrm>
          </p:grpSpPr>
          <p:sp>
            <p:nvSpPr>
              <p:cNvPr id="46" name="Rectangle 45">
                <a:extLst>
                  <a:ext uri="{FF2B5EF4-FFF2-40B4-BE49-F238E27FC236}">
                    <a16:creationId xmlns:a16="http://schemas.microsoft.com/office/drawing/2014/main" id="{CD3EAA67-D288-49F7-A0C0-335BE4A07E78}"/>
                  </a:ext>
                </a:extLst>
              </p:cNvPr>
              <p:cNvSpPr/>
              <p:nvPr/>
            </p:nvSpPr>
            <p:spPr>
              <a:xfrm>
                <a:off x="3708280" y="1225193"/>
                <a:ext cx="2444542" cy="553998"/>
              </a:xfrm>
              <a:prstGeom prst="rect">
                <a:avLst/>
              </a:prstGeom>
            </p:spPr>
            <p:txBody>
              <a:bodyPr wrap="square" lIns="0" tIns="0" rIns="0" bIns="0">
                <a:spAutoFit/>
              </a:bodyPr>
              <a:lstStyle/>
              <a:p>
                <a:pPr algn="ctr" defTabSz="914076" fontAlgn="base">
                  <a:spcBef>
                    <a:spcPct val="0"/>
                  </a:spcBef>
                  <a:spcAft>
                    <a:spcPct val="0"/>
                  </a:spcAft>
                </a:pPr>
                <a:r>
                  <a:rPr 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Cloud Data Management </a:t>
                </a:r>
                <a:r>
                  <a:rPr lang="ko-KR" alt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선도 기업</a:t>
                </a:r>
                <a:endParaRPr lang="en-US" sz="1800" dirty="0">
                  <a:solidFill>
                    <a:srgbClr val="93EB20"/>
                  </a:solidFill>
                  <a:latin typeface="Tahoma" panose="020B0604030504040204" pitchFamily="34" charset="0"/>
                  <a:ea typeface="Tahoma" panose="020B0604030504040204" pitchFamily="34" charset="0"/>
                  <a:cs typeface="Tahoma" panose="020B0604030504040204" pitchFamily="34" charset="0"/>
                </a:endParaRPr>
              </a:p>
            </p:txBody>
          </p:sp>
          <p:sp>
            <p:nvSpPr>
              <p:cNvPr id="35" name="Rectangle 34">
                <a:extLst>
                  <a:ext uri="{FF2B5EF4-FFF2-40B4-BE49-F238E27FC236}">
                    <a16:creationId xmlns:a16="http://schemas.microsoft.com/office/drawing/2014/main" id="{56E674D0-6B7D-4318-A5C5-DBE6F980BCB6}"/>
                  </a:ext>
                </a:extLst>
              </p:cNvPr>
              <p:cNvSpPr/>
              <p:nvPr/>
            </p:nvSpPr>
            <p:spPr>
              <a:xfrm>
                <a:off x="4188720" y="3574937"/>
                <a:ext cx="1483662" cy="523220"/>
              </a:xfrm>
              <a:prstGeom prst="rect">
                <a:avLst/>
              </a:prstGeom>
            </p:spPr>
            <p:txBody>
              <a:bodyPr wrap="square">
                <a:spAutoFit/>
              </a:bodyPr>
              <a:lstStyle/>
              <a:p>
                <a:pPr algn="ctr" defTabSz="914076" fontAlgn="base">
                  <a:spcBef>
                    <a:spcPct val="0"/>
                  </a:spcBef>
                  <a:spcAft>
                    <a:spcPct val="0"/>
                  </a:spcAft>
                </a:pPr>
                <a:r>
                  <a:rPr lang="ko-KR" altLang="en-US" sz="1400" dirty="0">
                    <a:solidFill>
                      <a:schemeClr val="bg1"/>
                    </a:solidFill>
                  </a:rPr>
                  <a:t>최고의 데이터 가용성 제공</a:t>
                </a:r>
                <a:endParaRPr lang="en-US" sz="1400" dirty="0">
                  <a:solidFill>
                    <a:schemeClr val="bg1"/>
                  </a:solidFill>
                </a:endParaRPr>
              </a:p>
            </p:txBody>
          </p:sp>
        </p:grpSp>
      </p:grpSp>
      <p:cxnSp>
        <p:nvCxnSpPr>
          <p:cNvPr id="13" name="Straight Connector 12">
            <a:extLst>
              <a:ext uri="{FF2B5EF4-FFF2-40B4-BE49-F238E27FC236}">
                <a16:creationId xmlns:a16="http://schemas.microsoft.com/office/drawing/2014/main" id="{718FBDFB-0864-4962-9D31-9F1493256928}"/>
              </a:ext>
            </a:extLst>
          </p:cNvPr>
          <p:cNvCxnSpPr>
            <a:cxnSpLocks/>
          </p:cNvCxnSpPr>
          <p:nvPr/>
        </p:nvCxnSpPr>
        <p:spPr>
          <a:xfrm>
            <a:off x="485123" y="4455675"/>
            <a:ext cx="753233" cy="0"/>
          </a:xfrm>
          <a:prstGeom prst="line">
            <a:avLst/>
          </a:prstGeom>
          <a:ln w="19050">
            <a:gradFill>
              <a:gsLst>
                <a:gs pos="0">
                  <a:srgbClr val="93EB20">
                    <a:alpha val="0"/>
                  </a:srgbClr>
                </a:gs>
                <a:gs pos="100000">
                  <a:srgbClr val="93EB20"/>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6F3BDA1-EF36-436C-A93D-43B9D2B3A5F8}"/>
              </a:ext>
            </a:extLst>
          </p:cNvPr>
          <p:cNvCxnSpPr>
            <a:cxnSpLocks/>
          </p:cNvCxnSpPr>
          <p:nvPr/>
        </p:nvCxnSpPr>
        <p:spPr>
          <a:xfrm>
            <a:off x="1975093" y="4455675"/>
            <a:ext cx="2188770" cy="0"/>
          </a:xfrm>
          <a:prstGeom prst="line">
            <a:avLst/>
          </a:prstGeom>
          <a:ln w="19050">
            <a:solidFill>
              <a:srgbClr val="93EB2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9A9766-737B-4D96-A036-9D0978A2B4FD}"/>
              </a:ext>
            </a:extLst>
          </p:cNvPr>
          <p:cNvCxnSpPr>
            <a:cxnSpLocks/>
          </p:cNvCxnSpPr>
          <p:nvPr/>
        </p:nvCxnSpPr>
        <p:spPr>
          <a:xfrm>
            <a:off x="4862559" y="4455675"/>
            <a:ext cx="2088311" cy="0"/>
          </a:xfrm>
          <a:prstGeom prst="line">
            <a:avLst/>
          </a:prstGeom>
          <a:ln w="19050">
            <a:solidFill>
              <a:srgbClr val="93EB20"/>
            </a:solidFill>
            <a:tailEnd type="none" w="med" len="sm"/>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161FE0C-D8D2-4766-8F6E-8A0EFFFD1A66}"/>
              </a:ext>
            </a:extLst>
          </p:cNvPr>
          <p:cNvSpPr/>
          <p:nvPr/>
        </p:nvSpPr>
        <p:spPr bwMode="auto">
          <a:xfrm>
            <a:off x="442308" y="894453"/>
            <a:ext cx="5645945" cy="3782709"/>
          </a:xfrm>
          <a:prstGeom prst="rect">
            <a:avLst/>
          </a:prstGeom>
          <a:gradFill>
            <a:gsLst>
              <a:gs pos="0">
                <a:srgbClr val="003738">
                  <a:alpha val="74000"/>
                </a:srgbClr>
              </a:gs>
              <a:gs pos="100000">
                <a:srgbClr val="003738">
                  <a:alpha val="0"/>
                </a:srgbClr>
              </a:gs>
              <a:gs pos="87000">
                <a:srgbClr val="003738">
                  <a:alpha val="71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cxnSp>
        <p:nvCxnSpPr>
          <p:cNvPr id="43" name="Straight Connector 42">
            <a:extLst>
              <a:ext uri="{FF2B5EF4-FFF2-40B4-BE49-F238E27FC236}">
                <a16:creationId xmlns:a16="http://schemas.microsoft.com/office/drawing/2014/main" id="{20BC2A33-FFBD-4D47-9C23-30839C494B2C}"/>
              </a:ext>
            </a:extLst>
          </p:cNvPr>
          <p:cNvCxnSpPr>
            <a:cxnSpLocks/>
          </p:cNvCxnSpPr>
          <p:nvPr/>
        </p:nvCxnSpPr>
        <p:spPr>
          <a:xfrm>
            <a:off x="7760495" y="4455675"/>
            <a:ext cx="852448" cy="0"/>
          </a:xfrm>
          <a:prstGeom prst="line">
            <a:avLst/>
          </a:prstGeom>
          <a:ln w="19050">
            <a:gradFill>
              <a:gsLst>
                <a:gs pos="0">
                  <a:srgbClr val="93EB20"/>
                </a:gs>
                <a:gs pos="100000">
                  <a:srgbClr val="93EB20">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50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4500"/>
                            </p:stCondLst>
                            <p:childTnLst>
                              <p:par>
                                <p:cTn id="37" presetID="22" presetClass="entr" presetSubtype="4"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8"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ko-KR" sz="3600" dirty="0">
                <a:solidFill>
                  <a:srgbClr val="93EB20"/>
                </a:solidFill>
              </a:rPr>
              <a:t>Veeam: 11</a:t>
            </a:r>
            <a:r>
              <a:rPr lang="ko-KR" sz="3600" dirty="0">
                <a:solidFill>
                  <a:srgbClr val="93EB20"/>
                </a:solidFill>
                <a:latin typeface="Malgun Gothic" panose="020B0503020000020004" pitchFamily="34" charset="-127"/>
                <a:ea typeface="Malgun Gothic" panose="020B0503020000020004" pitchFamily="34" charset="-127"/>
              </a:rPr>
              <a:t>년 이상의</a:t>
            </a:r>
            <a:r>
              <a:rPr lang="en-US" altLang="ko-KR" sz="3600" dirty="0">
                <a:solidFill>
                  <a:srgbClr val="93EB20"/>
                </a:solidFill>
                <a:latin typeface="Malgun Gothic" panose="020B0503020000020004" pitchFamily="34" charset="-127"/>
                <a:ea typeface="Malgun Gothic" panose="020B0503020000020004" pitchFamily="34" charset="-127"/>
              </a:rPr>
              <a:t> </a:t>
            </a:r>
            <a:r>
              <a:rPr lang="ko-KR" altLang="en-US" sz="3600" dirty="0">
                <a:solidFill>
                  <a:srgbClr val="93EB20"/>
                </a:solidFill>
                <a:latin typeface="Malgun Gothic" panose="020B0503020000020004" pitchFamily="34" charset="-127"/>
                <a:ea typeface="Malgun Gothic" panose="020B0503020000020004" pitchFamily="34" charset="-127"/>
              </a:rPr>
              <a:t>기술 </a:t>
            </a:r>
            <a:r>
              <a:rPr lang="ko-KR" sz="3600" dirty="0">
                <a:solidFill>
                  <a:srgbClr val="93EB20"/>
                </a:solidFill>
                <a:latin typeface="Malgun Gothic" panose="020B0503020000020004" pitchFamily="34" charset="-127"/>
                <a:ea typeface="Malgun Gothic" panose="020B0503020000020004" pitchFamily="34" charset="-127"/>
              </a:rPr>
              <a:t>혁신 </a:t>
            </a:r>
          </a:p>
        </p:txBody>
      </p:sp>
      <p:cxnSp>
        <p:nvCxnSpPr>
          <p:cNvPr id="4" name="Straight Connector 3"/>
          <p:cNvCxnSpPr/>
          <p:nvPr/>
        </p:nvCxnSpPr>
        <p:spPr>
          <a:xfrm>
            <a:off x="202695" y="1043425"/>
            <a:ext cx="0" cy="165600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1442149" y="1043425"/>
            <a:ext cx="0" cy="165600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307615" y="1043425"/>
            <a:ext cx="0" cy="165600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357575" y="1043425"/>
            <a:ext cx="0" cy="165600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411086" y="1043425"/>
            <a:ext cx="0" cy="165600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15515" y="1043425"/>
            <a:ext cx="0" cy="165600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68247" y="2740689"/>
            <a:ext cx="0" cy="1687112"/>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724221" y="2740689"/>
            <a:ext cx="0" cy="1687112"/>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736409" y="2740689"/>
            <a:ext cx="0" cy="1687112"/>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956269" y="2740689"/>
            <a:ext cx="0" cy="1687112"/>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131643" y="2740689"/>
            <a:ext cx="0" cy="1687112"/>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4648" y="2718335"/>
            <a:ext cx="90838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62589" y="2684960"/>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7" name="Oval 26"/>
          <p:cNvSpPr/>
          <p:nvPr/>
        </p:nvSpPr>
        <p:spPr>
          <a:xfrm>
            <a:off x="532247" y="2684960"/>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8" name="Oval 27"/>
          <p:cNvSpPr/>
          <p:nvPr/>
        </p:nvSpPr>
        <p:spPr>
          <a:xfrm>
            <a:off x="1402454" y="2684960"/>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29" name="Oval 28"/>
          <p:cNvSpPr/>
          <p:nvPr/>
        </p:nvSpPr>
        <p:spPr>
          <a:xfrm>
            <a:off x="1688221" y="2684960"/>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0" name="Oval 29"/>
          <p:cNvSpPr/>
          <p:nvPr/>
        </p:nvSpPr>
        <p:spPr>
          <a:xfrm>
            <a:off x="2265348" y="2684960"/>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33" name="Rounded Rectangle 4"/>
          <p:cNvSpPr/>
          <p:nvPr/>
        </p:nvSpPr>
        <p:spPr>
          <a:xfrm>
            <a:off x="251521" y="1276569"/>
            <a:ext cx="1031168" cy="1164145"/>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88883" marR="0" lvl="0" indent="-8570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Arial" pitchFamily="34" charset="0"/>
              </a:rPr>
              <a:t>2-in-1: </a:t>
            </a:r>
            <a:r>
              <a:rPr kumimoji="0" lang="ko-KR" sz="675" i="0" u="none" strike="noStrike" cap="none" normalizeH="0" baseline="0" noProof="0" dirty="0" err="1">
                <a:ln>
                  <a:noFill/>
                </a:ln>
                <a:solidFill>
                  <a:schemeClr val="bg1"/>
                </a:solidFill>
                <a:uLnTx/>
                <a:uFillTx/>
                <a:latin typeface="+mj-lt"/>
                <a:ea typeface="Segoe UI" pitchFamily="34" charset="0"/>
                <a:cs typeface="Arial" pitchFamily="34" charset="0"/>
              </a:rPr>
              <a:t>Backup</a:t>
            </a:r>
            <a:br>
              <a:rPr kumimoji="0" lang="ko-KR" sz="675" i="0" u="none" strike="noStrike" cap="none" normalizeH="0" baseline="0" noProof="0" dirty="0">
                <a:ln>
                  <a:noFill/>
                </a:ln>
                <a:solidFill>
                  <a:schemeClr val="bg1"/>
                </a:solidFill>
                <a:uLnTx/>
                <a:uFillTx/>
                <a:latin typeface="+mj-lt"/>
                <a:ea typeface="Segoe UI" pitchFamily="34" charset="0"/>
                <a:cs typeface="Arial" pitchFamily="34" charset="0"/>
              </a:rPr>
            </a:br>
            <a:r>
              <a:rPr kumimoji="0" lang="ko-KR" sz="675" i="0" u="none" strike="noStrike" cap="none" normalizeH="0" baseline="0" noProof="0" dirty="0">
                <a:ln>
                  <a:noFill/>
                </a:ln>
                <a:solidFill>
                  <a:schemeClr val="bg1"/>
                </a:solidFill>
                <a:uLnTx/>
                <a:uFillTx/>
                <a:latin typeface="+mj-lt"/>
                <a:ea typeface="Segoe UI" pitchFamily="34" charset="0"/>
                <a:cs typeface="Arial" pitchFamily="34" charset="0"/>
              </a:rPr>
              <a:t>and </a:t>
            </a:r>
            <a:r>
              <a:rPr kumimoji="0" lang="ko-KR" sz="675" i="0" u="none" strike="noStrike" cap="none" normalizeH="0" baseline="0" noProof="0" dirty="0" err="1">
                <a:ln>
                  <a:noFill/>
                </a:ln>
                <a:solidFill>
                  <a:schemeClr val="bg1"/>
                </a:solidFill>
                <a:uLnTx/>
                <a:uFillTx/>
                <a:latin typeface="+mj-lt"/>
                <a:ea typeface="Segoe UI" pitchFamily="34" charset="0"/>
                <a:cs typeface="Arial" pitchFamily="34" charset="0"/>
              </a:rPr>
              <a:t>Replication</a:t>
            </a:r>
            <a:r>
              <a:rPr kumimoji="0" lang="ko-KR" sz="675" i="0" u="none" strike="noStrike" cap="none" normalizeH="0" baseline="30000" noProof="0" dirty="0">
                <a:ln>
                  <a:noFill/>
                </a:ln>
                <a:solidFill>
                  <a:schemeClr val="bg1"/>
                </a:solidFill>
                <a:uLnTx/>
                <a:uFillTx/>
                <a:latin typeface="+mj-lt"/>
                <a:ea typeface="Segoe UI" pitchFamily="34" charset="0"/>
                <a:cs typeface="Arial" pitchFamily="34" charset="0"/>
              </a:rPr>
              <a:t>™</a:t>
            </a:r>
          </a:p>
          <a:p>
            <a:pPr marL="88883" marR="0" lvl="0" indent="-8570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Arial" pitchFamily="34" charset="0"/>
              </a:rPr>
              <a:t>즉각적인 파일 수준 복구</a:t>
            </a:r>
          </a:p>
          <a:p>
            <a:pPr marL="88883" marR="0" lvl="0" indent="-8570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Arial" pitchFamily="34" charset="0"/>
              </a:rPr>
              <a:t>중복 제거 기능 내장</a:t>
            </a:r>
          </a:p>
          <a:p>
            <a:pPr marL="88883" marR="0" lvl="0" indent="-8570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Arial" pitchFamily="34" charset="0"/>
              </a:rPr>
              <a:t>Synthetic</a:t>
            </a:r>
            <a:r>
              <a:rPr kumimoji="0" lang="ko-KR" sz="675" i="0" u="none" strike="noStrike" cap="none" normalizeH="0" baseline="0" noProof="0" dirty="0">
                <a:ln>
                  <a:noFill/>
                </a:ln>
                <a:solidFill>
                  <a:schemeClr val="bg1"/>
                </a:solidFill>
                <a:uLnTx/>
                <a:uFillTx/>
                <a:latin typeface="+mj-lt"/>
                <a:ea typeface="Segoe UI" pitchFamily="34" charset="0"/>
                <a:cs typeface="Arial"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Arial" pitchFamily="34" charset="0"/>
              </a:rPr>
              <a:t>Full</a:t>
            </a:r>
            <a:r>
              <a:rPr kumimoji="0" lang="ko-KR" sz="675" i="0" u="none" strike="noStrike" cap="none" normalizeH="0" baseline="0" noProof="0" dirty="0">
                <a:ln>
                  <a:noFill/>
                </a:ln>
                <a:solidFill>
                  <a:schemeClr val="bg1"/>
                </a:solidFill>
                <a:uLnTx/>
                <a:uFillTx/>
                <a:latin typeface="+mj-lt"/>
                <a:ea typeface="Segoe UI" pitchFamily="34" charset="0"/>
                <a:cs typeface="Arial" pitchFamily="34" charset="0"/>
              </a:rPr>
              <a:t>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Arial" pitchFamily="34" charset="0"/>
              </a:rPr>
              <a:t>백업</a:t>
            </a:r>
          </a:p>
          <a:p>
            <a:pPr marL="88883" marR="0" lvl="0" indent="-8570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Arial" pitchFamily="34" charset="0"/>
              </a:rPr>
              <a:t>다수의 </a:t>
            </a:r>
            <a:r>
              <a:rPr kumimoji="0" lang="ko-KR" altLang="en-US"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Arial" pitchFamily="34" charset="0"/>
              </a:rPr>
              <a:t>복구</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Arial" pitchFamily="34" charset="0"/>
              </a:rPr>
              <a:t> 지점을 통한 VM 복제</a:t>
            </a:r>
          </a:p>
        </p:txBody>
      </p:sp>
      <p:sp>
        <p:nvSpPr>
          <p:cNvPr id="34" name="TextBox 63"/>
          <p:cNvSpPr txBox="1"/>
          <p:nvPr/>
        </p:nvSpPr>
        <p:spPr>
          <a:xfrm>
            <a:off x="184784" y="1017083"/>
            <a:ext cx="957237"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2008</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a:t>
            </a:r>
            <a:r>
              <a:rPr kumimoji="0" lang="ko-KR" sz="1000" i="0" u="none" strike="noStrike" cap="none" normalizeH="0" baseline="0" noProof="0" dirty="0">
                <a:ln>
                  <a:noFill/>
                </a:ln>
                <a:solidFill>
                  <a:srgbClr val="93EB20"/>
                </a:solidFill>
                <a:uLnTx/>
                <a:uFillTx/>
                <a:latin typeface="Arial" panose="020B0604020202020204" pitchFamily="34" charset="0"/>
                <a:ea typeface="Segoe UI" pitchFamily="34" charset="0"/>
                <a:cs typeface="Arial" panose="020B0604020202020204" pitchFamily="34" charset="0"/>
              </a:rPr>
              <a:t>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1</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35" name="Rounded Rectangle 4"/>
          <p:cNvSpPr/>
          <p:nvPr/>
        </p:nvSpPr>
        <p:spPr>
          <a:xfrm>
            <a:off x="1484417" y="1276569"/>
            <a:ext cx="714412" cy="1164145"/>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88883" marR="0" lvl="0" indent="-88883"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Linux</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를 위한</a:t>
            </a:r>
            <a:b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b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즉각적인</a:t>
            </a:r>
            <a:b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b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파일 수준 복구</a:t>
            </a:r>
          </a:p>
          <a:p>
            <a:pPr marL="88883" marR="0" lvl="0" indent="-88883"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VCB</a:t>
            </a:r>
            <a:r>
              <a:rPr kumimoji="0" lang="ko-KR" sz="675" i="0" u="none" strike="noStrike" cap="none" normalizeH="0" baseline="0" noProof="0" dirty="0">
                <a:ln>
                  <a:noFill/>
                </a:ln>
                <a:solidFill>
                  <a:schemeClr val="bg1"/>
                </a:solidFill>
                <a:uLnTx/>
                <a:uFillTx/>
                <a:latin typeface="Tahoma"/>
                <a:ea typeface="Segoe UI" pitchFamily="34" charset="0"/>
                <a:cs typeface="Tahoma" panose="020B0604030504040204" pitchFamily="34" charset="0"/>
              </a:rPr>
              <a:t>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없이</a:t>
            </a:r>
            <a:br>
              <a:rPr kumimoji="0" lang="ko-KR" sz="675" i="0" u="none" strike="noStrike" cap="none" normalizeH="0" baseline="0" noProof="0" dirty="0">
                <a:ln>
                  <a:noFill/>
                </a:ln>
                <a:solidFill>
                  <a:schemeClr val="bg1"/>
                </a:solidFill>
                <a:uLnTx/>
                <a:uFillTx/>
                <a:latin typeface="Tahoma"/>
                <a:ea typeface="Segoe UI" pitchFamily="34" charset="0"/>
                <a:cs typeface="Tahoma" panose="020B0604030504040204" pitchFamily="34" charset="0"/>
              </a:rPr>
            </a:b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ESXi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지원</a:t>
            </a:r>
          </a:p>
        </p:txBody>
      </p:sp>
      <p:sp>
        <p:nvSpPr>
          <p:cNvPr id="36" name="TextBox 63"/>
          <p:cNvSpPr txBox="1"/>
          <p:nvPr/>
        </p:nvSpPr>
        <p:spPr>
          <a:xfrm>
            <a:off x="1403502" y="1017083"/>
            <a:ext cx="957237"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2009</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 1</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37" name="Rounded Rectangle 4"/>
          <p:cNvSpPr/>
          <p:nvPr/>
        </p:nvSpPr>
        <p:spPr>
          <a:xfrm>
            <a:off x="2375619" y="1276569"/>
            <a:ext cx="907144" cy="1164145"/>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rgbClr val="FFC000"/>
                </a:solidFill>
                <a:uLnTx/>
                <a:uFillTx/>
                <a:latin typeface="+mj-lt"/>
                <a:ea typeface="Segoe UI" pitchFamily="34" charset="0"/>
                <a:cs typeface="Tahoma" panose="020B0604030504040204" pitchFamily="34" charset="0"/>
              </a:rPr>
              <a:t>Instant</a:t>
            </a:r>
            <a:r>
              <a:rPr kumimoji="0" lang="ko-KR" sz="675" i="0" u="none" strike="noStrike" cap="none" normalizeH="0" baseline="0" noProof="0" dirty="0">
                <a:ln>
                  <a:noFill/>
                </a:ln>
                <a:solidFill>
                  <a:srgbClr val="FFC000"/>
                </a:solidFill>
                <a:uLnTx/>
                <a:uFillTx/>
                <a:latin typeface="+mj-lt"/>
                <a:ea typeface="Segoe UI" pitchFamily="34" charset="0"/>
                <a:cs typeface="Tahoma" panose="020B0604030504040204" pitchFamily="34" charset="0"/>
              </a:rPr>
              <a:t> VM </a:t>
            </a:r>
            <a:r>
              <a:rPr kumimoji="0" lang="ko-KR" sz="675" i="0" u="none" strike="noStrike" cap="none" normalizeH="0" baseline="0" noProof="0" dirty="0" err="1">
                <a:ln>
                  <a:noFill/>
                </a:ln>
                <a:solidFill>
                  <a:srgbClr val="FFC000"/>
                </a:solidFill>
                <a:uLnTx/>
                <a:uFillTx/>
                <a:latin typeface="+mj-lt"/>
                <a:ea typeface="Segoe UI" pitchFamily="34" charset="0"/>
                <a:cs typeface="Tahoma" panose="020B0604030504040204" pitchFamily="34" charset="0"/>
              </a:rPr>
              <a:t>Recovery</a:t>
            </a:r>
            <a:r>
              <a:rPr kumimoji="0" lang="ko-KR" sz="675" i="0" u="none" strike="noStrike" cap="none" normalizeH="0" baseline="0" noProof="0" dirty="0">
                <a:ln>
                  <a:noFill/>
                </a:ln>
                <a:solidFill>
                  <a:srgbClr val="FFC000"/>
                </a:solidFill>
                <a:uLnTx/>
                <a:uFillTx/>
                <a:latin typeface="+mj-lt"/>
                <a:ea typeface="Segoe UI" pitchFamily="34" charset="0"/>
                <a:cs typeface="Tahoma" panose="020B0604030504040204" pitchFamily="34" charset="0"/>
              </a:rPr>
              <a:t>®</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SureBackup</a:t>
            </a:r>
            <a:r>
              <a:rPr kumimoji="0" lang="ko-KR" sz="675" i="0" u="none" strike="noStrike" cap="none" normalizeH="0" baseline="30000" noProof="0" dirty="0">
                <a:ln>
                  <a:noFill/>
                </a:ln>
                <a:solidFill>
                  <a:schemeClr val="bg1"/>
                </a:solidFill>
                <a:uLnTx/>
                <a:uFillTx/>
                <a:latin typeface="+mj-lt"/>
                <a:ea typeface="Segoe UI" pitchFamily="34" charset="0"/>
                <a:cs typeface="Tahoma" panose="020B0604030504040204" pitchFamily="34" charset="0"/>
              </a:rPr>
              <a:t>®</a:t>
            </a:r>
          </a:p>
          <a:p>
            <a:pPr marL="92058" lvl="0" indent="-92058" defTabSz="366445">
              <a:lnSpc>
                <a:spcPct val="90000"/>
              </a:lnSpc>
              <a:spcBef>
                <a:spcPct val="0"/>
              </a:spcBef>
              <a:spcAft>
                <a:spcPts val="375"/>
              </a:spcAft>
              <a:buFont typeface="Arial" panose="020B0604020202020204" pitchFamily="34" charset="0"/>
              <a:buChar char="•"/>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U-AIR</a:t>
            </a:r>
            <a:r>
              <a:rPr kumimoji="0" lang="ko-KR" sz="675" i="0" u="none" strike="noStrike" cap="none" normalizeH="0" baseline="3000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3000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a:t>
            </a:r>
            <a:r>
              <a:rPr lang="ko-KR" altLang="en-US" sz="675" dirty="0">
                <a:solidFill>
                  <a:schemeClr val="bg1"/>
                </a:solidFill>
                <a:latin typeface="Malgun Gothic" panose="020B0503020000020004" pitchFamily="34" charset="-127"/>
                <a:ea typeface="Malgun Gothic" panose="020B0503020000020004" pitchFamily="34" charset="-127"/>
                <a:cs typeface="Tahoma" panose="020B0604030504040204" pitchFamily="34" charset="0"/>
              </a:rPr>
              <a:t>범용 어플리케이션 개별 복구</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On-Demand</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Sandbox</a:t>
            </a:r>
            <a:r>
              <a:rPr kumimoji="0" lang="ko-KR" sz="675" i="0" u="none" strike="noStrike" cap="none" normalizeH="0" baseline="30000" noProof="0" dirty="0">
                <a:ln>
                  <a:noFill/>
                </a:ln>
                <a:solidFill>
                  <a:schemeClr val="bg1"/>
                </a:solidFill>
                <a:uLnTx/>
                <a:uFillTx/>
                <a:latin typeface="+mj-lt"/>
                <a:ea typeface="Segoe UI" pitchFamily="34" charset="0"/>
                <a:cs typeface="Arial" pitchFamily="34" charset="0"/>
              </a:rPr>
              <a:t> ™</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Instant</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Indexing</a:t>
            </a:r>
            <a:endPar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endParaRPr>
          </a:p>
        </p:txBody>
      </p:sp>
      <p:sp>
        <p:nvSpPr>
          <p:cNvPr id="38" name="TextBox 63"/>
          <p:cNvSpPr txBox="1"/>
          <p:nvPr/>
        </p:nvSpPr>
        <p:spPr>
          <a:xfrm>
            <a:off x="2295020" y="1017083"/>
            <a:ext cx="957237"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2010</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a:t>
            </a:r>
            <a:r>
              <a:rPr kumimoji="0" lang="ko-KR" sz="1000" i="0" u="none" strike="noStrike" cap="none" normalizeH="0" baseline="0" noProof="0" dirty="0">
                <a:ln>
                  <a:noFill/>
                </a:ln>
                <a:solidFill>
                  <a:srgbClr val="93EB20"/>
                </a:solidFill>
                <a:uLnTx/>
                <a:uFillTx/>
                <a:latin typeface="Arial" panose="020B0604020202020204" pitchFamily="34" charset="0"/>
                <a:ea typeface="Segoe UI" pitchFamily="34" charset="0"/>
                <a:cs typeface="Arial" panose="020B0604020202020204" pitchFamily="34" charset="0"/>
              </a:rPr>
              <a:t>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4</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39" name="Rounded Rectangle 4"/>
          <p:cNvSpPr/>
          <p:nvPr/>
        </p:nvSpPr>
        <p:spPr>
          <a:xfrm>
            <a:off x="3505328" y="1276569"/>
            <a:ext cx="792792" cy="1164145"/>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VeeamZIP</a:t>
            </a:r>
            <a:r>
              <a:rPr kumimoji="0" lang="ko-KR" sz="675" i="0" u="none" strike="noStrike" cap="none" normalizeH="0" baseline="30000" noProof="0" dirty="0">
                <a:ln>
                  <a:noFill/>
                </a:ln>
                <a:solidFill>
                  <a:schemeClr val="bg1"/>
                </a:solidFill>
                <a:uLnTx/>
                <a:uFillTx/>
                <a:latin typeface="+mj-lt"/>
                <a:ea typeface="Segoe UI" pitchFamily="34" charset="0"/>
                <a:cs typeface="Arial" pitchFamily="34" charset="0"/>
              </a:rPr>
              <a:t> ™</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rgbClr val="FFC000"/>
                </a:solidFill>
                <a:uLnTx/>
                <a:uFillTx/>
                <a:latin typeface="+mj-lt"/>
                <a:ea typeface="Segoe UI" pitchFamily="34" charset="0"/>
                <a:cs typeface="Tahoma" panose="020B0604030504040204" pitchFamily="34" charset="0"/>
              </a:rPr>
              <a:t>Hyper-V</a:t>
            </a:r>
            <a:r>
              <a:rPr kumimoji="0" lang="ko-KR" sz="675" i="0" u="none" strike="noStrike" cap="none" normalizeH="0" baseline="0" noProof="0" dirty="0" err="1">
                <a:ln>
                  <a:noFill/>
                </a:ln>
                <a:solidFill>
                  <a:srgbClr val="FFC000"/>
                </a:solidFill>
                <a:uLnTx/>
                <a:uFillTx/>
                <a:latin typeface="Malgun Gothic" panose="020B0503020000020004" pitchFamily="34" charset="-127"/>
                <a:ea typeface="Malgun Gothic" panose="020B0503020000020004" pitchFamily="34" charset="-127"/>
                <a:cs typeface="Tahoma" panose="020B0604030504040204" pitchFamily="34" charset="0"/>
              </a:rPr>
              <a:t>용</a:t>
            </a:r>
            <a:r>
              <a:rPr kumimoji="0" lang="ko-KR" sz="675" i="0" u="none" strike="noStrike" cap="none" normalizeH="0" baseline="0" noProof="0" dirty="0">
                <a:ln>
                  <a:noFill/>
                </a:ln>
                <a:solidFill>
                  <a:srgbClr val="FFC000"/>
                </a:solidFill>
                <a:uLnTx/>
                <a:uFillTx/>
                <a:latin typeface="Malgun Gothic" panose="020B0503020000020004" pitchFamily="34" charset="-127"/>
                <a:ea typeface="Malgun Gothic" panose="020B0503020000020004" pitchFamily="34" charset="-127"/>
                <a:cs typeface="Tahoma" panose="020B0604030504040204" pitchFamily="34" charset="0"/>
              </a:rPr>
              <a:t> </a:t>
            </a:r>
            <a:br>
              <a:rPr kumimoji="0" lang="ko-KR" sz="675" i="0" u="none" strike="noStrike" cap="none" normalizeH="0" baseline="0" noProof="0" dirty="0">
                <a:ln>
                  <a:noFill/>
                </a:ln>
                <a:solidFill>
                  <a:srgbClr val="FFC000"/>
                </a:solidFill>
                <a:uLnTx/>
                <a:uFillTx/>
                <a:latin typeface="Tahoma"/>
                <a:ea typeface="Segoe UI" pitchFamily="34" charset="0"/>
                <a:cs typeface="Tahoma" panose="020B0604030504040204" pitchFamily="34" charset="0"/>
              </a:rPr>
            </a:br>
            <a:r>
              <a:rPr kumimoji="0" lang="ko-KR" sz="675" i="0" u="none" strike="noStrike" cap="none" normalizeH="0" baseline="0" noProof="0" dirty="0" err="1">
                <a:ln>
                  <a:noFill/>
                </a:ln>
                <a:solidFill>
                  <a:srgbClr val="FFC000"/>
                </a:solidFill>
                <a:uLnTx/>
                <a:uFillTx/>
                <a:latin typeface="+mj-lt"/>
                <a:ea typeface="Segoe UI" pitchFamily="34" charset="0"/>
                <a:cs typeface="Tahoma" panose="020B0604030504040204" pitchFamily="34" charset="0"/>
              </a:rPr>
              <a:t>Instant</a:t>
            </a:r>
            <a:r>
              <a:rPr kumimoji="0" lang="ko-KR" sz="675" i="0" u="none" strike="noStrike" cap="none" normalizeH="0" baseline="0" noProof="0" dirty="0">
                <a:ln>
                  <a:noFill/>
                </a:ln>
                <a:solidFill>
                  <a:srgbClr val="FFC000"/>
                </a:solidFill>
                <a:uLnTx/>
                <a:uFillTx/>
                <a:latin typeface="+mj-lt"/>
                <a:ea typeface="Segoe UI" pitchFamily="34" charset="0"/>
                <a:cs typeface="Tahoma" panose="020B0604030504040204" pitchFamily="34" charset="0"/>
              </a:rPr>
              <a:t> VM </a:t>
            </a:r>
            <a:r>
              <a:rPr kumimoji="0" lang="ko-KR" sz="675" i="0" u="none" strike="noStrike" cap="none" normalizeH="0" baseline="0" noProof="0" dirty="0" err="1">
                <a:ln>
                  <a:noFill/>
                </a:ln>
                <a:solidFill>
                  <a:srgbClr val="FFC000"/>
                </a:solidFill>
                <a:uLnTx/>
                <a:uFillTx/>
                <a:latin typeface="+mj-lt"/>
                <a:ea typeface="Segoe UI" pitchFamily="34" charset="0"/>
                <a:cs typeface="Tahoma" panose="020B0604030504040204" pitchFamily="34" charset="0"/>
              </a:rPr>
              <a:t>Recovery</a:t>
            </a:r>
            <a:endParaRPr kumimoji="0" lang="ko-KR" sz="675" i="0" u="none" strike="noStrike" cap="none" normalizeH="0" baseline="0" noProof="0" dirty="0">
              <a:ln>
                <a:noFill/>
              </a:ln>
              <a:solidFill>
                <a:srgbClr val="FFC000"/>
              </a:solidFill>
              <a:uLnTx/>
              <a:uFillTx/>
              <a:latin typeface="+mj-lt"/>
              <a:ea typeface="Segoe UI" pitchFamily="34" charset="0"/>
              <a:cs typeface="Tahoma" panose="020B0604030504040204" pitchFamily="34" charset="0"/>
            </a:endParaRP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Veeam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Backup</a:t>
            </a:r>
            <a:b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b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Free</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Edition</a:t>
            </a:r>
            <a:endPar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endParaRPr>
          </a:p>
        </p:txBody>
      </p:sp>
      <p:sp>
        <p:nvSpPr>
          <p:cNvPr id="40" name="TextBox 63"/>
          <p:cNvSpPr txBox="1"/>
          <p:nvPr/>
        </p:nvSpPr>
        <p:spPr>
          <a:xfrm>
            <a:off x="3424730" y="1017083"/>
            <a:ext cx="957237"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2012</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a:t>
            </a:r>
            <a:r>
              <a:rPr kumimoji="0" lang="ko-KR" sz="1000" i="0" u="none" strike="noStrike" cap="none" normalizeH="0" baseline="0" noProof="0" dirty="0">
                <a:ln>
                  <a:noFill/>
                </a:ln>
                <a:solidFill>
                  <a:srgbClr val="93EB20"/>
                </a:solidFill>
                <a:uLnTx/>
                <a:uFillTx/>
                <a:latin typeface="Arial" panose="020B0604020202020204" pitchFamily="34" charset="0"/>
                <a:ea typeface="Segoe UI" pitchFamily="34" charset="0"/>
                <a:cs typeface="Arial" panose="020B0604020202020204" pitchFamily="34" charset="0"/>
              </a:rPr>
              <a:t>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41" name="Rounded Rectangle 4"/>
          <p:cNvSpPr/>
          <p:nvPr/>
        </p:nvSpPr>
        <p:spPr>
          <a:xfrm>
            <a:off x="4547529" y="1276569"/>
            <a:ext cx="1071794" cy="1164145"/>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WAN</a:t>
            </a:r>
            <a:r>
              <a:rPr kumimoji="0" lang="ko-KR" sz="675" i="0" u="none" strike="noStrike" cap="none" normalizeH="0" baseline="0" noProof="0" dirty="0">
                <a:ln>
                  <a:noFill/>
                </a:ln>
                <a:solidFill>
                  <a:schemeClr val="bg1"/>
                </a:solidFill>
                <a:uLnTx/>
                <a:uFillTx/>
                <a:latin typeface="Tahoma"/>
                <a:ea typeface="Segoe UI" pitchFamily="34" charset="0"/>
                <a:cs typeface="Tahoma" panose="020B0604030504040204" pitchFamily="34" charset="0"/>
              </a:rPr>
              <a:t>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가속화 기능 내장</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스토리지 스냅샷</a:t>
            </a:r>
            <a:r>
              <a:rPr kumimoji="0" lang="ko-KR" altLang="en-US"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을</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 직접 백업</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Veeam Explorer™ </a:t>
            </a:r>
            <a:b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br>
            <a:r>
              <a:rPr kumimoji="0" lang="ko-KR" sz="675" i="1"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for</a:t>
            </a:r>
            <a:r>
              <a:rPr kumimoji="0" lang="ko-KR" sz="675" i="1"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Microsoft SharePoint</a:t>
            </a:r>
          </a:p>
          <a:p>
            <a:pPr marL="92058" lvl="0" indent="-92058" defTabSz="366445">
              <a:lnSpc>
                <a:spcPct val="90000"/>
              </a:lnSpc>
              <a:spcBef>
                <a:spcPct val="0"/>
              </a:spcBef>
              <a:spcAft>
                <a:spcPts val="375"/>
              </a:spcAft>
              <a:buFont typeface="Arial" panose="020B0604020202020204" pitchFamily="34" charset="0"/>
              <a:buChar char="•"/>
              <a:defRPr/>
            </a:pPr>
            <a:r>
              <a:rPr lang="ko-KR" altLang="en-US" sz="675" dirty="0">
                <a:solidFill>
                  <a:schemeClr val="bg1"/>
                </a:solidFill>
                <a:latin typeface="Malgun Gothic" panose="020B0503020000020004" pitchFamily="34" charset="-127"/>
                <a:ea typeface="Malgun Gothic" panose="020B0503020000020004" pitchFamily="34" charset="-127"/>
                <a:cs typeface="Tahoma" panose="020B0604030504040204" pitchFamily="34" charset="0"/>
              </a:rPr>
              <a:t>복제본을 사용한 </a:t>
            </a:r>
            <a:r>
              <a:rPr lang="en-US" altLang="ko-KR" sz="675" dirty="0">
                <a:solidFill>
                  <a:schemeClr val="bg1"/>
                </a:solidFill>
                <a:latin typeface="+mj-lt"/>
                <a:ea typeface="Tahoma" panose="020B0604030504040204" pitchFamily="34" charset="0"/>
                <a:cs typeface="Tahoma" panose="020B0604030504040204" pitchFamily="34" charset="0"/>
              </a:rPr>
              <a:t>Virtual Lab</a:t>
            </a:r>
          </a:p>
          <a:p>
            <a:pPr marL="92058" lvl="0" indent="-92058" defTabSz="366445">
              <a:lnSpc>
                <a:spcPct val="90000"/>
              </a:lnSpc>
              <a:spcBef>
                <a:spcPct val="0"/>
              </a:spcBef>
              <a:spcAft>
                <a:spcPts val="375"/>
              </a:spcAft>
              <a:buFont typeface="Arial" panose="020B0604020202020204" pitchFamily="34" charset="0"/>
              <a:buChar char="•"/>
              <a:defRPr/>
            </a:pPr>
            <a:r>
              <a:rPr lang="en-US" altLang="ko-KR" sz="675" dirty="0">
                <a:solidFill>
                  <a:schemeClr val="bg1"/>
                </a:solidFill>
                <a:latin typeface="+mj-lt"/>
                <a:ea typeface="Tahoma" panose="020B0604030504040204" pitchFamily="34" charset="0"/>
                <a:cs typeface="Tahoma" panose="020B0604030504040204" pitchFamily="34" charset="0"/>
              </a:rPr>
              <a:t>Hyper-V</a:t>
            </a:r>
            <a:r>
              <a:rPr lang="ko-KR" altLang="en-US" sz="675" dirty="0">
                <a:solidFill>
                  <a:schemeClr val="bg1"/>
                </a:solidFill>
                <a:latin typeface="Malgun Gothic" panose="020B0503020000020004" pitchFamily="34" charset="-127"/>
                <a:ea typeface="Malgun Gothic" panose="020B0503020000020004" pitchFamily="34" charset="-127"/>
                <a:cs typeface="Tahoma" panose="020B0604030504040204" pitchFamily="34" charset="0"/>
              </a:rPr>
              <a:t>를 이용한 </a:t>
            </a:r>
            <a:r>
              <a:rPr lang="en-US" altLang="ko-KR" sz="675" dirty="0">
                <a:solidFill>
                  <a:schemeClr val="bg1"/>
                </a:solidFill>
                <a:ea typeface="Tahoma" panose="020B0604030504040204" pitchFamily="34" charset="0"/>
                <a:cs typeface="Tahoma" panose="020B0604030504040204" pitchFamily="34" charset="0"/>
              </a:rPr>
              <a:t>Virtual Lab</a:t>
            </a:r>
            <a:endParaRPr kumimoji="0" lang="en-US" sz="80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endParaRPr>
          </a:p>
        </p:txBody>
      </p:sp>
      <p:sp>
        <p:nvSpPr>
          <p:cNvPr id="42" name="TextBox 63"/>
          <p:cNvSpPr txBox="1"/>
          <p:nvPr/>
        </p:nvSpPr>
        <p:spPr>
          <a:xfrm>
            <a:off x="4466930" y="1017083"/>
            <a:ext cx="957237"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2013</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a:t>
            </a:r>
            <a:r>
              <a:rPr kumimoji="0" lang="ko-KR" sz="1000" i="0" u="none" strike="noStrike" cap="none" normalizeH="0" baseline="0" noProof="0" dirty="0">
                <a:ln>
                  <a:noFill/>
                </a:ln>
                <a:solidFill>
                  <a:srgbClr val="93EB20"/>
                </a:solidFill>
                <a:uLnTx/>
                <a:uFillTx/>
                <a:latin typeface="Arial" panose="020B0604020202020204" pitchFamily="34" charset="0"/>
                <a:ea typeface="Segoe UI" pitchFamily="34" charset="0"/>
                <a:cs typeface="Arial" panose="020B0604020202020204" pitchFamily="34" charset="0"/>
              </a:rPr>
              <a:t>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3</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43" name="Rounded Rectangle 4"/>
          <p:cNvSpPr/>
          <p:nvPr/>
        </p:nvSpPr>
        <p:spPr>
          <a:xfrm>
            <a:off x="5829612" y="1276569"/>
            <a:ext cx="1088607" cy="127019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rgbClr val="FFC000"/>
                </a:solidFill>
                <a:uLnTx/>
                <a:uFillTx/>
                <a:latin typeface="+mj-lt"/>
                <a:ea typeface="Segoe UI" pitchFamily="34" charset="0"/>
                <a:cs typeface="Tahoma" panose="020B0604030504040204" pitchFamily="34" charset="0"/>
              </a:rPr>
              <a:t>Scale-out</a:t>
            </a:r>
            <a:r>
              <a:rPr kumimoji="0" lang="ko-KR" sz="675" i="0" u="none" strike="noStrike" cap="none" normalizeH="0" baseline="0" noProof="0" dirty="0">
                <a:ln>
                  <a:noFill/>
                </a:ln>
                <a:solidFill>
                  <a:srgbClr val="FFC000"/>
                </a:solidFill>
                <a:uLnTx/>
                <a:uFillTx/>
                <a:latin typeface="Tahoma"/>
                <a:ea typeface="Segoe UI" pitchFamily="34" charset="0"/>
                <a:cs typeface="Tahoma" panose="020B0604030504040204" pitchFamily="34" charset="0"/>
              </a:rPr>
              <a:t> </a:t>
            </a:r>
            <a:r>
              <a:rPr kumimoji="0" lang="ko-KR" altLang="en-US" sz="675" i="0" u="none" strike="noStrike" cap="none" normalizeH="0" baseline="0" noProof="0" dirty="0">
                <a:ln>
                  <a:noFill/>
                </a:ln>
                <a:solidFill>
                  <a:srgbClr val="FFC000"/>
                </a:solidFill>
                <a:uLnTx/>
                <a:uFillTx/>
                <a:latin typeface="Malgun Gothic" panose="020B0503020000020004" pitchFamily="34" charset="-127"/>
                <a:ea typeface="Malgun Gothic" panose="020B0503020000020004" pitchFamily="34" charset="-127"/>
                <a:cs typeface="Tahoma" panose="020B0604030504040204" pitchFamily="34" charset="0"/>
              </a:rPr>
              <a:t>백업 </a:t>
            </a:r>
            <a:r>
              <a:rPr kumimoji="0" lang="ko-KR" altLang="en-US" sz="675" i="0" u="none" strike="noStrike" cap="none" normalizeH="0" baseline="0" noProof="0" dirty="0" err="1">
                <a:ln>
                  <a:noFill/>
                </a:ln>
                <a:solidFill>
                  <a:srgbClr val="FFC000"/>
                </a:solidFill>
                <a:uLnTx/>
                <a:uFillTx/>
                <a:latin typeface="Malgun Gothic" panose="020B0503020000020004" pitchFamily="34" charset="-127"/>
                <a:ea typeface="Malgun Gothic" panose="020B0503020000020004" pitchFamily="34" charset="-127"/>
                <a:cs typeface="Tahoma" panose="020B0604030504040204" pitchFamily="34" charset="0"/>
              </a:rPr>
              <a:t>리포지토리</a:t>
            </a:r>
            <a:r>
              <a:rPr kumimoji="0" lang="ko-KR" sz="675" i="0" u="none" strike="noStrike" cap="none" normalizeH="0" baseline="30000" noProof="0" dirty="0">
                <a:ln>
                  <a:noFill/>
                </a:ln>
                <a:solidFill>
                  <a:srgbClr val="FFC000"/>
                </a:solidFill>
                <a:uLnTx/>
                <a:uFillTx/>
                <a:latin typeface="Malgun Gothic" panose="020B0503020000020004" pitchFamily="34" charset="-127"/>
                <a:ea typeface="Malgun Gothic" panose="020B0503020000020004" pitchFamily="34" charset="-127"/>
                <a:cs typeface="Arial" pitchFamily="34" charset="0"/>
              </a:rPr>
              <a:t>™</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BitLooker</a:t>
            </a:r>
            <a:r>
              <a:rPr kumimoji="0" lang="ko-KR" sz="675" i="0" u="none" strike="noStrike" cap="none" normalizeH="0" baseline="30000" noProof="0" dirty="0">
                <a:ln>
                  <a:noFill/>
                </a:ln>
                <a:solidFill>
                  <a:schemeClr val="bg1"/>
                </a:solidFill>
                <a:uLnTx/>
                <a:uFillTx/>
                <a:latin typeface="+mj-lt"/>
                <a:ea typeface="Segoe UI" pitchFamily="34" charset="0"/>
                <a:cs typeface="Arial" pitchFamily="34" charset="0"/>
              </a:rPr>
              <a:t>™</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Veeam Explorer</a:t>
            </a:r>
            <a:b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br>
            <a:r>
              <a:rPr kumimoji="0" lang="ko-KR" sz="675" i="1"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for</a:t>
            </a:r>
            <a:r>
              <a:rPr kumimoji="0" lang="ko-KR" sz="675" i="1"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Oracle</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스토리지 스냅샷을 위한 </a:t>
            </a:r>
            <a:b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b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주문형 </a:t>
            </a:r>
            <a:r>
              <a:rPr kumimoji="0" lang="ko-KR" sz="675" i="0" u="none" strike="noStrike" cap="none" normalizeH="0" baseline="0" noProof="0" dirty="0" err="1">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샌드박스</a:t>
            </a:r>
            <a:endPar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endParaRP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Veeam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Cloud</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Connect</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Replication</a:t>
            </a:r>
            <a:endPar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endParaRP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endParaRPr kumimoji="0" lang="en-US" sz="80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endParaRPr>
          </a:p>
        </p:txBody>
      </p:sp>
      <p:sp>
        <p:nvSpPr>
          <p:cNvPr id="44" name="TextBox 63"/>
          <p:cNvSpPr txBox="1"/>
          <p:nvPr/>
        </p:nvSpPr>
        <p:spPr>
          <a:xfrm>
            <a:off x="5749013" y="1017083"/>
            <a:ext cx="957237"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2015</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a:t>
            </a:r>
            <a:r>
              <a:rPr kumimoji="0" lang="ko-KR" sz="1000" i="0" u="none" strike="noStrike" cap="none" normalizeH="0" baseline="0" noProof="0" dirty="0">
                <a:ln>
                  <a:noFill/>
                </a:ln>
                <a:solidFill>
                  <a:srgbClr val="93EB20"/>
                </a:solidFill>
                <a:uLnTx/>
                <a:uFillTx/>
                <a:latin typeface="Arial" panose="020B0604020202020204" pitchFamily="34" charset="0"/>
                <a:ea typeface="Segoe UI" pitchFamily="34" charset="0"/>
                <a:cs typeface="Arial" panose="020B0604020202020204" pitchFamily="34" charset="0"/>
              </a:rPr>
              <a:t>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4</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45" name="Rounded Rectangle 4"/>
          <p:cNvSpPr/>
          <p:nvPr/>
        </p:nvSpPr>
        <p:spPr>
          <a:xfrm>
            <a:off x="636524" y="3191649"/>
            <a:ext cx="773999" cy="1164145"/>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altLang="en-US"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향상된</a:t>
            </a:r>
            <a:r>
              <a:rPr kumimoji="0" lang="ko-KR" sz="675" i="0" u="none" strike="noStrike" cap="none" normalizeH="0" baseline="0" noProof="0" dirty="0">
                <a:ln>
                  <a:noFill/>
                </a:ln>
                <a:solidFill>
                  <a:schemeClr val="bg1"/>
                </a:solidFill>
                <a:uLnTx/>
                <a:uFillTx/>
                <a:latin typeface="Tahoma"/>
                <a:ea typeface="Segoe UI" pitchFamily="34" charset="0"/>
                <a:cs typeface="Tahoma" panose="020B0604030504040204" pitchFamily="34" charset="0"/>
              </a:rPr>
              <a:t> </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VSS</a:t>
            </a:r>
            <a:br>
              <a:rPr kumimoji="0" lang="ko-KR" sz="675" i="0" u="none" strike="noStrike" cap="none" normalizeH="0" baseline="0" noProof="0" dirty="0">
                <a:ln>
                  <a:noFill/>
                </a:ln>
                <a:solidFill>
                  <a:schemeClr val="bg1"/>
                </a:solidFill>
                <a:uLnTx/>
                <a:uFillTx/>
                <a:latin typeface="Tahoma"/>
                <a:ea typeface="Segoe UI" pitchFamily="34" charset="0"/>
                <a:cs typeface="Tahoma" panose="020B0604030504040204" pitchFamily="34" charset="0"/>
              </a:rPr>
            </a:b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통합</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ESXi</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지원</a:t>
            </a:r>
          </a:p>
        </p:txBody>
      </p:sp>
      <p:sp>
        <p:nvSpPr>
          <p:cNvPr id="46" name="TextBox 63"/>
          <p:cNvSpPr txBox="1"/>
          <p:nvPr/>
        </p:nvSpPr>
        <p:spPr>
          <a:xfrm>
            <a:off x="555924" y="2958504"/>
            <a:ext cx="966855"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2008</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3</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47" name="Rounded Rectangle 4"/>
          <p:cNvSpPr/>
          <p:nvPr/>
        </p:nvSpPr>
        <p:spPr>
          <a:xfrm>
            <a:off x="1777638" y="3191649"/>
            <a:ext cx="889156" cy="1164145"/>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vStorage</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API(VADP)</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rgbClr val="FFC000"/>
                </a:solidFill>
                <a:uLnTx/>
                <a:uFillTx/>
                <a:latin typeface="Malgun Gothic" panose="020B0503020000020004" pitchFamily="34" charset="-127"/>
                <a:ea typeface="Malgun Gothic" panose="020B0503020000020004" pitchFamily="34" charset="-127"/>
                <a:cs typeface="Tahoma" panose="020B0604030504040204" pitchFamily="34" charset="0"/>
              </a:rPr>
              <a:t>변경된 블록 추적 </a:t>
            </a:r>
            <a:br>
              <a:rPr kumimoji="0" lang="ko-KR" sz="675" i="0" u="none" strike="noStrike" cap="none" normalizeH="0" baseline="0" noProof="0" dirty="0">
                <a:ln>
                  <a:noFill/>
                </a:ln>
                <a:solidFill>
                  <a:srgbClr val="FFC000"/>
                </a:solidFill>
                <a:uLnTx/>
                <a:uFillTx/>
                <a:latin typeface="Malgun Gothic" panose="020B0503020000020004" pitchFamily="34" charset="-127"/>
                <a:ea typeface="Malgun Gothic" panose="020B0503020000020004" pitchFamily="34" charset="-127"/>
                <a:cs typeface="Tahoma" panose="020B0604030504040204" pitchFamily="34" charset="0"/>
              </a:rPr>
            </a:br>
            <a:r>
              <a:rPr kumimoji="0" lang="ko-KR" sz="675" i="0" u="none" strike="noStrike" cap="none" normalizeH="0" baseline="0" noProof="0" dirty="0">
                <a:ln>
                  <a:noFill/>
                </a:ln>
                <a:solidFill>
                  <a:srgbClr val="FFC000"/>
                </a:solidFill>
                <a:uLnTx/>
                <a:uFillTx/>
                <a:latin typeface="Malgun Gothic" panose="020B0503020000020004" pitchFamily="34" charset="-127"/>
                <a:ea typeface="Malgun Gothic" panose="020B0503020000020004" pitchFamily="34" charset="-127"/>
                <a:cs typeface="Tahoma" panose="020B0604030504040204" pitchFamily="34" charset="0"/>
              </a:rPr>
              <a:t>기능 지원</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씬 프로비전</a:t>
            </a:r>
            <a:b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b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디스크 지원</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ESXi</a:t>
            </a:r>
            <a:r>
              <a:rPr kumimoji="0" lang="ko-KR" sz="675" i="0" u="none" strike="noStrike" cap="none" normalizeH="0" baseline="0" noProof="0" dirty="0" err="1">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로</a:t>
            </a:r>
            <a:r>
              <a:rPr kumimoji="0" lang="en-US" alt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복제</a:t>
            </a:r>
          </a:p>
        </p:txBody>
      </p:sp>
      <p:sp>
        <p:nvSpPr>
          <p:cNvPr id="48" name="TextBox 63"/>
          <p:cNvSpPr txBox="1"/>
          <p:nvPr/>
        </p:nvSpPr>
        <p:spPr>
          <a:xfrm>
            <a:off x="1697039" y="2958504"/>
            <a:ext cx="966855"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2009</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4</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49" name="Rounded Rectangle 4"/>
          <p:cNvSpPr/>
          <p:nvPr/>
        </p:nvSpPr>
        <p:spPr>
          <a:xfrm>
            <a:off x="2868211" y="3191649"/>
            <a:ext cx="794213" cy="1164145"/>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지능적 부하 분산</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Hyper-V</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Changed</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Block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Tracking</a:t>
            </a:r>
            <a:endPar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endParaRP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원클릭</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 파일 </a:t>
            </a:r>
            <a:r>
              <a:rPr kumimoji="0" lang="ko-KR" altLang="en-US"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복구</a:t>
            </a:r>
            <a:endPar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endParaRP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altLang="en-US" sz="675" i="0" u="none" strike="noStrike" cap="none" normalizeH="0" baseline="0" noProof="0" dirty="0">
                <a:ln>
                  <a:noFill/>
                </a:ln>
                <a:solidFill>
                  <a:srgbClr val="FFC000"/>
                </a:solidFill>
                <a:uLnTx/>
                <a:uFillTx/>
                <a:latin typeface="Malgun Gothic" panose="020B0503020000020004" pitchFamily="34" charset="-127"/>
                <a:ea typeface="Malgun Gothic" panose="020B0503020000020004" pitchFamily="34" charset="-127"/>
                <a:cs typeface="Tahoma" panose="020B0604030504040204" pitchFamily="34" charset="0"/>
              </a:rPr>
              <a:t>향상된 복제</a:t>
            </a:r>
            <a:endParaRPr kumimoji="0" lang="ko-KR" sz="675" i="0" u="none" strike="noStrike" cap="none" normalizeH="0" baseline="0" noProof="0" dirty="0">
              <a:ln>
                <a:noFill/>
              </a:ln>
              <a:solidFill>
                <a:srgbClr val="FFC000"/>
              </a:solidFill>
              <a:uLnTx/>
              <a:uFillTx/>
              <a:latin typeface="Malgun Gothic" panose="020B0503020000020004" pitchFamily="34" charset="-127"/>
              <a:ea typeface="Malgun Gothic" panose="020B0503020000020004" pitchFamily="34" charset="-127"/>
              <a:cs typeface="Tahoma" panose="020B0604030504040204" pitchFamily="34" charset="0"/>
            </a:endParaRP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endParaRPr kumimoji="0" lang="en-US" sz="800" i="0" u="none" strike="noStrike" kern="1200" cap="none" spc="0" normalizeH="0" baseline="0" noProof="0" dirty="0">
              <a:ln>
                <a:noFill/>
              </a:ln>
              <a:solidFill>
                <a:schemeClr val="bg1"/>
              </a:solidFill>
              <a:effectLst/>
              <a:uLnTx/>
              <a:uFillTx/>
              <a:latin typeface="Tahoma"/>
              <a:ea typeface="Tahoma" panose="020B0604030504040204" pitchFamily="34" charset="0"/>
              <a:cs typeface="Arial" pitchFamily="34" charset="0"/>
            </a:endParaRPr>
          </a:p>
        </p:txBody>
      </p:sp>
      <p:sp>
        <p:nvSpPr>
          <p:cNvPr id="50" name="TextBox 63"/>
          <p:cNvSpPr txBox="1"/>
          <p:nvPr/>
        </p:nvSpPr>
        <p:spPr>
          <a:xfrm>
            <a:off x="2787612" y="2958504"/>
            <a:ext cx="966855"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2011</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4</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51" name="Rounded Rectangle 4"/>
          <p:cNvSpPr/>
          <p:nvPr/>
        </p:nvSpPr>
        <p:spPr>
          <a:xfrm>
            <a:off x="4061708" y="3191649"/>
            <a:ext cx="861164" cy="1434308"/>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Veeam Explorer </a:t>
            </a:r>
            <a:b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b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for</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Storage</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Snapshots</a:t>
            </a:r>
            <a:endPar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endParaRP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Veeam Explorer </a:t>
            </a:r>
            <a:b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br>
            <a:r>
              <a:rPr kumimoji="0" lang="ko-KR" sz="675" i="1"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for</a:t>
            </a:r>
            <a:r>
              <a:rPr kumimoji="0" lang="ko-KR" sz="675" i="1"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Microsoft Exchange</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ReFS</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지원</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고급 백업 모니터링, 보고 및 용량 계획</a:t>
            </a:r>
          </a:p>
        </p:txBody>
      </p:sp>
      <p:sp>
        <p:nvSpPr>
          <p:cNvPr id="52" name="TextBox 63"/>
          <p:cNvSpPr txBox="1"/>
          <p:nvPr/>
        </p:nvSpPr>
        <p:spPr>
          <a:xfrm>
            <a:off x="3981110" y="2958504"/>
            <a:ext cx="966855"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2012</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4</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53" name="Rounded Rectangle 4"/>
          <p:cNvSpPr/>
          <p:nvPr/>
        </p:nvSpPr>
        <p:spPr>
          <a:xfrm>
            <a:off x="5268717" y="3191648"/>
            <a:ext cx="1020959" cy="1768707"/>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백업</a:t>
            </a:r>
            <a:r>
              <a:rPr kumimoji="0" lang="ko-KR" sz="675" i="0" u="none" strike="noStrike" cap="none" normalizeH="0" baseline="0" noProof="0" dirty="0">
                <a:ln>
                  <a:noFill/>
                </a:ln>
                <a:solidFill>
                  <a:schemeClr val="bg1"/>
                </a:solidFill>
                <a:uLnTx/>
                <a:uFillTx/>
                <a:latin typeface="Tahoma"/>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I</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O</a:t>
            </a:r>
            <a:r>
              <a:rPr kumimoji="0" lang="ko-KR" sz="675" i="0" u="none" strike="noStrike" cap="none" normalizeH="0" baseline="0" noProof="0" dirty="0">
                <a:ln>
                  <a:noFill/>
                </a:ln>
                <a:solidFill>
                  <a:schemeClr val="bg1"/>
                </a:solidFill>
                <a:uLnTx/>
                <a:uFillTx/>
                <a:latin typeface="Tahoma"/>
                <a:ea typeface="Segoe UI" pitchFamily="34" charset="0"/>
                <a:cs typeface="Tahoma" panose="020B0604030504040204" pitchFamily="34" charset="0"/>
              </a:rPr>
              <a:t>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제어</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Snapshot</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Hunter</a:t>
            </a:r>
            <a:endPar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endParaRPr>
          </a:p>
          <a:p>
            <a:pPr marL="92058" lvl="0" indent="-92058" defTabSz="366445">
              <a:lnSpc>
                <a:spcPct val="90000"/>
              </a:lnSpc>
              <a:spcBef>
                <a:spcPct val="0"/>
              </a:spcBef>
              <a:spcAft>
                <a:spcPts val="375"/>
              </a:spcAft>
              <a:buFont typeface="Arial" panose="020B0604020202020204" pitchFamily="34" charset="0"/>
              <a:buChar char="•"/>
              <a:defRPr/>
            </a:pPr>
            <a:r>
              <a:rPr lang="ko-KR" altLang="en-US" sz="675" dirty="0">
                <a:solidFill>
                  <a:schemeClr val="bg1"/>
                </a:solidFill>
                <a:latin typeface="Malgun Gothic" panose="020B0503020000020004" pitchFamily="34" charset="-127"/>
                <a:ea typeface="Malgun Gothic" panose="020B0503020000020004" pitchFamily="34" charset="-127"/>
                <a:cs typeface="Tahoma" panose="020B0604030504040204" pitchFamily="34" charset="0"/>
              </a:rPr>
              <a:t>암호화된 데이터를 위한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비밀번호 분실 방지</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Veeam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Cloud</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Connect</a:t>
            </a:r>
            <a:endPar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endParaRP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Veeam Explorer</a:t>
            </a:r>
            <a:b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br>
            <a:r>
              <a:rPr kumimoji="0" lang="ko-KR" sz="675" i="1"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for</a:t>
            </a:r>
            <a:r>
              <a:rPr kumimoji="0" lang="ko-KR" sz="675" i="1"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SQL Server</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Veeam Explorer </a:t>
            </a:r>
            <a:b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br>
            <a:r>
              <a:rPr kumimoji="0" lang="ko-KR" sz="675" i="1"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for</a:t>
            </a:r>
            <a:r>
              <a:rPr kumimoji="0" lang="ko-KR" sz="675" i="1"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1"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Active</a:t>
            </a:r>
            <a:r>
              <a:rPr kumimoji="0" lang="ko-KR" sz="675" i="1"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1"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Directory</a:t>
            </a:r>
            <a:endParaRPr kumimoji="0" lang="ko-KR" sz="675" i="1" u="none" strike="noStrike" cap="none" normalizeH="0" baseline="0" noProof="0" dirty="0">
              <a:ln>
                <a:noFill/>
              </a:ln>
              <a:solidFill>
                <a:schemeClr val="bg1"/>
              </a:solidFill>
              <a:uLnTx/>
              <a:uFillTx/>
              <a:latin typeface="+mj-lt"/>
              <a:ea typeface="Segoe UI" pitchFamily="34" charset="0"/>
              <a:cs typeface="Tahoma" panose="020B0604030504040204" pitchFamily="34" charset="0"/>
            </a:endParaRP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endParaRPr kumimoji="0" lang="en-US" sz="80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endParaRPr>
          </a:p>
        </p:txBody>
      </p:sp>
      <p:sp>
        <p:nvSpPr>
          <p:cNvPr id="54" name="TextBox 63"/>
          <p:cNvSpPr txBox="1"/>
          <p:nvPr/>
        </p:nvSpPr>
        <p:spPr>
          <a:xfrm>
            <a:off x="5188118" y="2958504"/>
            <a:ext cx="957237"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2014</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a:t>
            </a:r>
            <a:r>
              <a:rPr kumimoji="0" lang="ko-KR" sz="1000" i="0" u="none" strike="noStrike" cap="none" normalizeH="0" baseline="0" noProof="0" dirty="0">
                <a:ln>
                  <a:noFill/>
                </a:ln>
                <a:solidFill>
                  <a:srgbClr val="93EB20"/>
                </a:solidFill>
                <a:uLnTx/>
                <a:uFillTx/>
                <a:latin typeface="Arial" panose="020B0604020202020204" pitchFamily="34" charset="0"/>
                <a:ea typeface="Segoe UI" pitchFamily="34" charset="0"/>
                <a:cs typeface="Arial" panose="020B0604020202020204" pitchFamily="34" charset="0"/>
              </a:rPr>
              <a:t>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4</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55" name="Oval 54"/>
          <p:cNvSpPr/>
          <p:nvPr/>
        </p:nvSpPr>
        <p:spPr>
          <a:xfrm>
            <a:off x="2699394" y="2684960"/>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6" name="Oval 55"/>
          <p:cNvSpPr/>
          <p:nvPr/>
        </p:nvSpPr>
        <p:spPr>
          <a:xfrm>
            <a:off x="3320493" y="2684960"/>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7" name="Oval 56"/>
          <p:cNvSpPr/>
          <p:nvPr/>
        </p:nvSpPr>
        <p:spPr>
          <a:xfrm>
            <a:off x="4375086" y="2684960"/>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8" name="Oval 57"/>
          <p:cNvSpPr/>
          <p:nvPr/>
        </p:nvSpPr>
        <p:spPr>
          <a:xfrm>
            <a:off x="3920269" y="2684960"/>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9" name="Oval 58"/>
          <p:cNvSpPr/>
          <p:nvPr/>
        </p:nvSpPr>
        <p:spPr>
          <a:xfrm>
            <a:off x="5095703" y="2679677"/>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0" name="Oval 59"/>
          <p:cNvSpPr/>
          <p:nvPr/>
        </p:nvSpPr>
        <p:spPr>
          <a:xfrm>
            <a:off x="5679515" y="2684960"/>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61" name="Straight Connector 60"/>
          <p:cNvCxnSpPr/>
          <p:nvPr/>
        </p:nvCxnSpPr>
        <p:spPr>
          <a:xfrm>
            <a:off x="6372718" y="2740689"/>
            <a:ext cx="0" cy="1687112"/>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3" name="Rounded Rectangle 4"/>
          <p:cNvSpPr/>
          <p:nvPr/>
        </p:nvSpPr>
        <p:spPr>
          <a:xfrm>
            <a:off x="6509788" y="3191649"/>
            <a:ext cx="933017" cy="138016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88898" marR="0" lvl="0" indent="-8572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altLang="en-US"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t>향상된</a:t>
            </a:r>
            <a:r>
              <a:rPr kumimoji="0" lang="ko-KR" altLang="en-US" sz="675" i="0" u="none" strike="noStrike" cap="none" normalizeH="0" baseline="0" noProof="0" dirty="0">
                <a:ln>
                  <a:noFill/>
                </a:ln>
                <a:solidFill>
                  <a:schemeClr val="bg1"/>
                </a:solidFill>
                <a:uLnTx/>
                <a:uFillTx/>
                <a:latin typeface="Tahoma"/>
                <a:ea typeface="+mn-ea"/>
                <a:cs typeface="+mn-cs"/>
              </a:rPr>
              <a:t> </a:t>
            </a:r>
            <a:r>
              <a:rPr kumimoji="0" lang="ko-KR" sz="675" i="0" u="none" strike="noStrike" cap="none" normalizeH="0" baseline="0" noProof="0" dirty="0">
                <a:ln>
                  <a:noFill/>
                </a:ln>
                <a:solidFill>
                  <a:schemeClr val="bg1"/>
                </a:solidFill>
                <a:uLnTx/>
                <a:uFillTx/>
                <a:latin typeface="Tahoma"/>
                <a:ea typeface="+mn-ea"/>
                <a:cs typeface="+mn-cs"/>
              </a:rPr>
              <a:t> </a:t>
            </a:r>
            <a:r>
              <a:rPr kumimoji="0" lang="ko-KR" sz="675" i="0" u="none" strike="noStrike" cap="none" normalizeH="0" baseline="0" noProof="0" dirty="0" err="1">
                <a:ln>
                  <a:noFill/>
                </a:ln>
                <a:solidFill>
                  <a:schemeClr val="bg1"/>
                </a:solidFill>
                <a:uLnTx/>
                <a:uFillTx/>
                <a:latin typeface="Tahoma"/>
                <a:ea typeface="+mn-ea"/>
                <a:cs typeface="+mn-cs"/>
              </a:rPr>
              <a:t>ReFS</a:t>
            </a:r>
            <a:r>
              <a:rPr kumimoji="0" lang="ko-KR" sz="675" i="0" u="none" strike="noStrike" cap="none" normalizeH="0" baseline="0" noProof="0" dirty="0">
                <a:ln>
                  <a:noFill/>
                </a:ln>
                <a:solidFill>
                  <a:schemeClr val="bg1"/>
                </a:solidFill>
                <a:uLnTx/>
                <a:uFillTx/>
                <a:latin typeface="Tahoma"/>
                <a:ea typeface="+mn-ea"/>
                <a:cs typeface="+mn-cs"/>
              </a:rPr>
              <a:t>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t>통합</a:t>
            </a:r>
          </a:p>
          <a:p>
            <a:pPr marL="88898" marR="0" lvl="0" indent="-8572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rgbClr val="FFC000"/>
                </a:solidFill>
                <a:uLnTx/>
                <a:uFillTx/>
                <a:latin typeface="Malgun Gothic" panose="020B0503020000020004" pitchFamily="34" charset="-127"/>
                <a:ea typeface="Malgun Gothic" panose="020B0503020000020004" pitchFamily="34" charset="-127"/>
              </a:rPr>
              <a:t>모든 백업에서 즉시 복구</a:t>
            </a:r>
          </a:p>
          <a:p>
            <a:pPr marL="92073" marR="0" lvl="0" indent="-9207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altLang="en-US" sz="675" i="0" u="none" strike="noStrike" cap="none" normalizeH="0" baseline="0" noProof="0" dirty="0">
                <a:ln>
                  <a:noFill/>
                </a:ln>
                <a:solidFill>
                  <a:srgbClr val="FFC000"/>
                </a:solidFill>
                <a:uLnTx/>
                <a:uFillTx/>
                <a:latin typeface="Malgun Gothic" panose="020B0503020000020004" pitchFamily="34" charset="-127"/>
                <a:ea typeface="Malgun Gothic" panose="020B0503020000020004" pitchFamily="34" charset="-127"/>
              </a:rPr>
              <a:t>향상된 데이터 전송</a:t>
            </a:r>
            <a:endParaRPr kumimoji="0" lang="en-US" altLang="ko-KR" sz="675" i="0" u="none" strike="noStrike" cap="none" normalizeH="0" baseline="0" noProof="0" dirty="0">
              <a:ln>
                <a:noFill/>
              </a:ln>
              <a:solidFill>
                <a:srgbClr val="FFC000"/>
              </a:solidFill>
              <a:uLnTx/>
              <a:uFillTx/>
              <a:latin typeface="Malgun Gothic" panose="020B0503020000020004" pitchFamily="34" charset="-127"/>
              <a:ea typeface="Malgun Gothic" panose="020B0503020000020004" pitchFamily="34" charset="-127"/>
            </a:endParaRPr>
          </a:p>
          <a:p>
            <a:pPr marL="92073" marR="0" lvl="0" indent="-9207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Tahoma"/>
                <a:ea typeface="+mn-ea"/>
                <a:cs typeface="+mn-cs"/>
              </a:rPr>
              <a:t>RAM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t>내부 구조 </a:t>
            </a:r>
            <a:r>
              <a:rPr kumimoji="0" lang="ko-KR" sz="675" i="0" u="none" strike="noStrike" cap="none" normalizeH="0" baseline="0" noProof="0" dirty="0" err="1">
                <a:ln>
                  <a:noFill/>
                </a:ln>
                <a:solidFill>
                  <a:schemeClr val="bg1"/>
                </a:solidFill>
                <a:uLnTx/>
                <a:uFillTx/>
                <a:latin typeface="Malgun Gothic" panose="020B0503020000020004" pitchFamily="34" charset="-127"/>
                <a:ea typeface="Malgun Gothic" panose="020B0503020000020004" pitchFamily="34" charset="-127"/>
              </a:rPr>
              <a:t>미러링</a:t>
            </a:r>
            <a:endPar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endParaRPr>
          </a:p>
          <a:p>
            <a:pPr marL="92073" marR="0" lvl="0" indent="-9207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1" u="none" strike="noStrike" cap="none" normalizeH="0" baseline="0" noProof="0" dirty="0">
                <a:ln>
                  <a:noFill/>
                </a:ln>
                <a:solidFill>
                  <a:schemeClr val="bg1"/>
                </a:solidFill>
                <a:uLnTx/>
                <a:uFillTx/>
                <a:latin typeface="Tahoma"/>
                <a:ea typeface="+mn-ea"/>
                <a:cs typeface="+mn-cs"/>
              </a:rPr>
              <a:t>Microsoft </a:t>
            </a:r>
            <a:r>
              <a:rPr kumimoji="0" lang="ko-KR" sz="675" i="1" u="none" strike="noStrike" cap="none" normalizeH="0" baseline="0" noProof="0" dirty="0" err="1">
                <a:ln>
                  <a:noFill/>
                </a:ln>
                <a:solidFill>
                  <a:schemeClr val="bg1"/>
                </a:solidFill>
                <a:uLnTx/>
                <a:uFillTx/>
                <a:latin typeface="Tahoma"/>
                <a:ea typeface="+mn-ea"/>
                <a:cs typeface="+mn-cs"/>
              </a:rPr>
              <a:t>Azure</a:t>
            </a:r>
            <a:r>
              <a:rPr kumimoji="0" lang="ko-KR" sz="675" i="1" u="none" strike="noStrike" cap="none" normalizeH="0" baseline="0" noProof="0" dirty="0" err="1">
                <a:ln>
                  <a:noFill/>
                </a:ln>
                <a:solidFill>
                  <a:schemeClr val="bg1"/>
                </a:solidFill>
                <a:uLnTx/>
                <a:uFillTx/>
                <a:latin typeface="Malgun Gothic" panose="020B0503020000020004" pitchFamily="34" charset="-127"/>
                <a:ea typeface="Malgun Gothic" panose="020B0503020000020004" pitchFamily="34" charset="-127"/>
              </a:rPr>
              <a:t>로</a:t>
            </a:r>
            <a:b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b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t>직접 복구</a:t>
            </a:r>
          </a:p>
          <a:p>
            <a:pPr marL="92073" marR="0" lvl="0" indent="-9207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endParaRPr kumimoji="0" lang="en-US" sz="800" i="0" u="none" strike="noStrike" kern="1200" cap="none" spc="0" normalizeH="0" baseline="0" noProof="0" dirty="0">
              <a:ln>
                <a:noFill/>
              </a:ln>
              <a:solidFill>
                <a:schemeClr val="bg1"/>
              </a:solidFill>
              <a:effectLst/>
              <a:uLnTx/>
              <a:uFillTx/>
              <a:latin typeface="Arial" panose="020B0604020202020204" pitchFamily="34" charset="0"/>
              <a:ea typeface="Tahoma" panose="020B0604030504040204" pitchFamily="34" charset="0"/>
              <a:cs typeface="Arial" panose="020B0604020202020204" pitchFamily="34" charset="0"/>
            </a:endParaRPr>
          </a:p>
        </p:txBody>
      </p:sp>
      <p:sp>
        <p:nvSpPr>
          <p:cNvPr id="64" name="TextBox 63"/>
          <p:cNvSpPr txBox="1"/>
          <p:nvPr/>
        </p:nvSpPr>
        <p:spPr>
          <a:xfrm>
            <a:off x="6429191" y="2958504"/>
            <a:ext cx="957237"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2016</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a:t>
            </a:r>
            <a:r>
              <a:rPr kumimoji="0" lang="ko-KR" sz="1000" i="0" u="none" strike="noStrike" cap="none" normalizeH="0" baseline="0" noProof="0" dirty="0">
                <a:ln>
                  <a:noFill/>
                </a:ln>
                <a:solidFill>
                  <a:srgbClr val="93EB20"/>
                </a:solidFill>
                <a:uLnTx/>
                <a:uFillTx/>
                <a:latin typeface="Arial" panose="020B0604020202020204" pitchFamily="34" charset="0"/>
                <a:ea typeface="Segoe UI" pitchFamily="34" charset="0"/>
                <a:cs typeface="Arial" panose="020B0604020202020204" pitchFamily="34" charset="0"/>
              </a:rPr>
              <a:t>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3</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
        <p:nvSpPr>
          <p:cNvPr id="65" name="Oval 64"/>
          <p:cNvSpPr/>
          <p:nvPr/>
        </p:nvSpPr>
        <p:spPr>
          <a:xfrm>
            <a:off x="6336718" y="2681311"/>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cxnSp>
        <p:nvCxnSpPr>
          <p:cNvPr id="66" name="Straight Connector 65">
            <a:extLst>
              <a:ext uri="{FF2B5EF4-FFF2-40B4-BE49-F238E27FC236}">
                <a16:creationId xmlns:a16="http://schemas.microsoft.com/office/drawing/2014/main" id="{98B35A11-648D-4F67-98B3-CDC8690EC7A7}"/>
              </a:ext>
            </a:extLst>
          </p:cNvPr>
          <p:cNvCxnSpPr/>
          <p:nvPr/>
        </p:nvCxnSpPr>
        <p:spPr>
          <a:xfrm>
            <a:off x="6988764" y="1046078"/>
            <a:ext cx="0" cy="165600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F1F0A242-6C61-43D0-A502-74D9B65CA996}"/>
              </a:ext>
            </a:extLst>
          </p:cNvPr>
          <p:cNvSpPr/>
          <p:nvPr/>
        </p:nvSpPr>
        <p:spPr>
          <a:xfrm>
            <a:off x="6952764" y="2687612"/>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9" name="Rounded Rectangle 4">
            <a:extLst>
              <a:ext uri="{FF2B5EF4-FFF2-40B4-BE49-F238E27FC236}">
                <a16:creationId xmlns:a16="http://schemas.microsoft.com/office/drawing/2014/main" id="{810B105C-1FCE-488D-9E43-D1FAAADE124A}"/>
              </a:ext>
            </a:extLst>
          </p:cNvPr>
          <p:cNvSpPr/>
          <p:nvPr/>
        </p:nvSpPr>
        <p:spPr>
          <a:xfrm>
            <a:off x="7118788" y="1276569"/>
            <a:ext cx="1206505" cy="1270196"/>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범용 스토리지 </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API</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Veeam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Cloud</a:t>
            </a: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 </a:t>
            </a:r>
            <a:r>
              <a:rPr kumimoji="0" lang="ko-KR" sz="675" i="0" u="none" strike="noStrike" cap="none" normalizeH="0" baseline="0" noProof="0" dirty="0" err="1">
                <a:ln>
                  <a:noFill/>
                </a:ln>
                <a:solidFill>
                  <a:schemeClr val="bg1"/>
                </a:solidFill>
                <a:uLnTx/>
                <a:uFillTx/>
                <a:latin typeface="+mj-lt"/>
                <a:ea typeface="Segoe UI" pitchFamily="34" charset="0"/>
                <a:cs typeface="Tahoma" panose="020B0604030504040204" pitchFamily="34" charset="0"/>
              </a:rPr>
              <a:t>Connect</a:t>
            </a:r>
            <a:r>
              <a:rPr kumimoji="0" lang="ko-KR" sz="675" i="0" u="none" strike="noStrike" cap="none" normalizeH="0" baseline="0" noProof="0" dirty="0" err="1">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용</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 </a:t>
            </a:r>
            <a:b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b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내부자 보호 기능</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j-lt"/>
                <a:ea typeface="Segoe UI" pitchFamily="34" charset="0"/>
                <a:cs typeface="Tahoma" panose="020B0604030504040204" pitchFamily="34" charset="0"/>
              </a:rPr>
              <a:t>GDPR</a:t>
            </a:r>
            <a:r>
              <a:rPr kumimoji="0" lang="ko-KR" sz="675" i="0" u="none" strike="noStrike" cap="none" normalizeH="0" baseline="0" noProof="0" dirty="0">
                <a:ln>
                  <a:noFill/>
                </a:ln>
                <a:solidFill>
                  <a:schemeClr val="bg1"/>
                </a:solidFill>
                <a:uLnTx/>
                <a:uFillTx/>
                <a:latin typeface="Tahoma"/>
                <a:ea typeface="Segoe UI" pitchFamily="34" charset="0"/>
                <a:cs typeface="Tahoma" panose="020B0604030504040204" pitchFamily="34" charset="0"/>
              </a:rPr>
              <a:t> </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규정 준수를 위한 </a:t>
            </a:r>
            <a:b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b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데이터 위치 </a:t>
            </a:r>
            <a:r>
              <a:rPr kumimoji="0" lang="ko-KR" sz="675" i="0" u="none" strike="noStrike" cap="none" normalizeH="0" baseline="0" noProof="0" dirty="0" err="1">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rPr>
              <a:t>태깅</a:t>
            </a:r>
            <a:endPar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cs typeface="Tahoma" panose="020B0604030504040204" pitchFamily="34" charset="0"/>
            </a:endParaRP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rgbClr val="FFC000"/>
                </a:solidFill>
                <a:uLnTx/>
                <a:uFillTx/>
                <a:latin typeface="Malgun Gothic" panose="020B0503020000020004" pitchFamily="34" charset="-127"/>
                <a:ea typeface="Malgun Gothic" panose="020B0503020000020004" pitchFamily="34" charset="-127"/>
                <a:cs typeface="Tahoma" panose="020B0604030504040204" pitchFamily="34" charset="0"/>
              </a:rPr>
              <a:t>가상, 물리, 클라우드 워크로드의 중앙 관리</a:t>
            </a:r>
          </a:p>
          <a:p>
            <a:pPr marL="92058" marR="0" lvl="0" indent="-92058" algn="l" defTabSz="366445" rtl="0" eaLnBrk="1" fontAlgn="auto" latinLnBrk="0" hangingPunct="1">
              <a:lnSpc>
                <a:spcPct val="90000"/>
              </a:lnSpc>
              <a:spcBef>
                <a:spcPct val="0"/>
              </a:spcBef>
              <a:spcAft>
                <a:spcPts val="375"/>
              </a:spcAft>
              <a:buClrTx/>
              <a:buSzTx/>
              <a:buFont typeface="Arial" panose="020B0604020202020204" pitchFamily="34" charset="0"/>
              <a:buChar char="•"/>
              <a:tabLst/>
              <a:defRPr/>
            </a:pPr>
            <a:endParaRPr kumimoji="0" lang="en-US" sz="800" i="0" u="none" strike="noStrike" kern="1200" cap="none" spc="0" normalizeH="0" baseline="0" noProof="0" dirty="0">
              <a:ln>
                <a:noFill/>
              </a:ln>
              <a:solidFill>
                <a:schemeClr val="bg1"/>
              </a:solidFill>
              <a:effectLst/>
              <a:uLnTx/>
              <a:uFillTx/>
              <a:latin typeface="Tahoma"/>
              <a:ea typeface="Tahoma" panose="020B0604030504040204" pitchFamily="34" charset="0"/>
              <a:cs typeface="Tahoma" panose="020B0604030504040204" pitchFamily="34" charset="0"/>
            </a:endParaRPr>
          </a:p>
        </p:txBody>
      </p:sp>
      <p:sp>
        <p:nvSpPr>
          <p:cNvPr id="70" name="TextBox 63">
            <a:extLst>
              <a:ext uri="{FF2B5EF4-FFF2-40B4-BE49-F238E27FC236}">
                <a16:creationId xmlns:a16="http://schemas.microsoft.com/office/drawing/2014/main" id="{3A85D7D5-E2BB-46A7-870B-C7EDB6AB489E}"/>
              </a:ext>
            </a:extLst>
          </p:cNvPr>
          <p:cNvSpPr txBox="1"/>
          <p:nvPr/>
        </p:nvSpPr>
        <p:spPr>
          <a:xfrm>
            <a:off x="7038189" y="1017083"/>
            <a:ext cx="957237"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2017</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a:t>
            </a:r>
            <a:r>
              <a:rPr kumimoji="0" lang="ko-KR" sz="1000" i="0" u="none" strike="noStrike" cap="none" normalizeH="0" baseline="0" noProof="0" dirty="0">
                <a:ln>
                  <a:noFill/>
                </a:ln>
                <a:solidFill>
                  <a:srgbClr val="93EB20"/>
                </a:solidFill>
                <a:uLnTx/>
                <a:uFillTx/>
                <a:latin typeface="Arial" panose="020B0604020202020204" pitchFamily="34" charset="0"/>
                <a:ea typeface="Segoe UI" pitchFamily="34" charset="0"/>
                <a:cs typeface="Arial" panose="020B0604020202020204" pitchFamily="34" charset="0"/>
              </a:rPr>
              <a:t>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4</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cxnSp>
        <p:nvCxnSpPr>
          <p:cNvPr id="71" name="Straight Connector 70">
            <a:extLst>
              <a:ext uri="{FF2B5EF4-FFF2-40B4-BE49-F238E27FC236}">
                <a16:creationId xmlns:a16="http://schemas.microsoft.com/office/drawing/2014/main" id="{6AC5E6CA-F82E-47FB-963F-A95AD06D9266}"/>
              </a:ext>
            </a:extLst>
          </p:cNvPr>
          <p:cNvCxnSpPr/>
          <p:nvPr/>
        </p:nvCxnSpPr>
        <p:spPr>
          <a:xfrm>
            <a:off x="7535539" y="2746990"/>
            <a:ext cx="0" cy="1687112"/>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6C0EB7E0-5A6D-4EFF-B2C4-81E9F146A481}"/>
              </a:ext>
            </a:extLst>
          </p:cNvPr>
          <p:cNvSpPr/>
          <p:nvPr/>
        </p:nvSpPr>
        <p:spPr>
          <a:xfrm>
            <a:off x="7499539" y="2687612"/>
            <a:ext cx="72000" cy="72000"/>
          </a:xfrm>
          <a:prstGeom prst="ellipse">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id-ID" sz="11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4" name="Rounded Rectangle 4">
            <a:extLst>
              <a:ext uri="{FF2B5EF4-FFF2-40B4-BE49-F238E27FC236}">
                <a16:creationId xmlns:a16="http://schemas.microsoft.com/office/drawing/2014/main" id="{FE288F05-66AB-472D-9310-AF1534CF3431}"/>
              </a:ext>
            </a:extLst>
          </p:cNvPr>
          <p:cNvSpPr/>
          <p:nvPr/>
        </p:nvSpPr>
        <p:spPr>
          <a:xfrm>
            <a:off x="7703557" y="3191649"/>
            <a:ext cx="1174627" cy="1380169"/>
          </a:xfrm>
          <a:prstGeom prst="rect">
            <a:avLst/>
          </a:prstGeom>
          <a:noFill/>
        </p:spPr>
        <p:style>
          <a:lnRef idx="0">
            <a:scrgbClr r="0" g="0" b="0"/>
          </a:lnRef>
          <a:fillRef idx="0">
            <a:scrgbClr r="0" g="0" b="0"/>
          </a:fillRef>
          <a:effectRef idx="0">
            <a:scrgbClr r="0" g="0" b="0"/>
          </a:effectRef>
          <a:fontRef idx="minor">
            <a:schemeClr val="lt1"/>
          </a:fontRef>
        </p:style>
        <p:txBody>
          <a:bodyPr spcFirstLastPara="0" vert="horz" wrap="square" lIns="31433" tIns="31433" rIns="31433" bIns="31433" numCol="1" spcCol="953" anchor="t" anchorCtr="0">
            <a:noAutofit/>
          </a:bodyPr>
          <a:lstStyle>
            <a:defPPr>
              <a:defRPr lang="ru-R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88898" marR="0" lvl="0" indent="-8572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Tahoma"/>
                <a:ea typeface="+mn-ea"/>
                <a:cs typeface="+mn-cs"/>
              </a:rPr>
              <a:t>Veeam </a:t>
            </a:r>
            <a:r>
              <a:rPr kumimoji="0" lang="ko-KR" sz="675" i="0" u="none" strike="noStrike" cap="none" normalizeH="0" baseline="0" noProof="0" dirty="0" err="1">
                <a:ln>
                  <a:noFill/>
                </a:ln>
                <a:solidFill>
                  <a:schemeClr val="bg1"/>
                </a:solidFill>
                <a:uLnTx/>
                <a:uFillTx/>
                <a:latin typeface="Tahoma"/>
                <a:ea typeface="+mn-ea"/>
                <a:cs typeface="+mn-cs"/>
              </a:rPr>
              <a:t>Cloud</a:t>
            </a:r>
            <a:r>
              <a:rPr kumimoji="0" lang="ko-KR" sz="675" i="0" u="none" strike="noStrike" cap="none" normalizeH="0" baseline="0" noProof="0" dirty="0">
                <a:ln>
                  <a:noFill/>
                </a:ln>
                <a:solidFill>
                  <a:schemeClr val="bg1"/>
                </a:solidFill>
                <a:uLnTx/>
                <a:uFillTx/>
                <a:latin typeface="Tahoma"/>
                <a:ea typeface="+mn-ea"/>
                <a:cs typeface="+mn-cs"/>
              </a:rPr>
              <a:t> </a:t>
            </a:r>
            <a:r>
              <a:rPr kumimoji="0" lang="ko-KR" sz="675" i="0" u="none" strike="noStrike" cap="none" normalizeH="0" baseline="0" noProof="0" dirty="0" err="1">
                <a:ln>
                  <a:noFill/>
                </a:ln>
                <a:solidFill>
                  <a:schemeClr val="bg1"/>
                </a:solidFill>
                <a:uLnTx/>
                <a:uFillTx/>
                <a:latin typeface="Tahoma"/>
                <a:ea typeface="+mn-ea"/>
                <a:cs typeface="+mn-cs"/>
              </a:rPr>
              <a:t>Tier</a:t>
            </a:r>
            <a:r>
              <a:rPr kumimoji="0" lang="ko-KR" sz="675" i="0" u="none" strike="noStrike" cap="none" normalizeH="0" baseline="0" noProof="0" dirty="0">
                <a:ln>
                  <a:noFill/>
                </a:ln>
                <a:solidFill>
                  <a:schemeClr val="bg1"/>
                </a:solidFill>
                <a:uLnTx/>
                <a:uFillTx/>
                <a:latin typeface="Tahoma"/>
                <a:ea typeface="+mn-ea"/>
                <a:cs typeface="+mn-cs"/>
              </a:rPr>
              <a:t> </a:t>
            </a:r>
            <a:br>
              <a:rPr kumimoji="0" lang="ko-KR" sz="675" i="0" u="none" strike="noStrike" cap="none" normalizeH="0" baseline="0" noProof="0" dirty="0">
                <a:ln>
                  <a:noFill/>
                </a:ln>
                <a:solidFill>
                  <a:schemeClr val="bg1"/>
                </a:solidFill>
                <a:uLnTx/>
                <a:uFillTx/>
                <a:latin typeface="Tahoma"/>
                <a:ea typeface="+mn-ea"/>
                <a:cs typeface="+mn-cs"/>
              </a:rPr>
            </a:b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t>(</a:t>
            </a:r>
            <a:r>
              <a:rPr kumimoji="0" lang="ko-KR" altLang="en-US"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t>오브젝트</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t> 스토리지)</a:t>
            </a:r>
          </a:p>
          <a:p>
            <a:pPr marL="88898" marR="0" lvl="0" indent="-8572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Tahoma"/>
                <a:ea typeface="+mn-ea"/>
                <a:cs typeface="+mn-cs"/>
              </a:rPr>
              <a:t>Veeam </a:t>
            </a:r>
            <a:r>
              <a:rPr kumimoji="0" lang="ko-KR" sz="675" i="0" u="none" strike="noStrike" cap="none" normalizeH="0" baseline="0" noProof="0" dirty="0" err="1">
                <a:ln>
                  <a:noFill/>
                </a:ln>
                <a:solidFill>
                  <a:schemeClr val="bg1"/>
                </a:solidFill>
                <a:uLnTx/>
                <a:uFillTx/>
                <a:latin typeface="Tahoma"/>
                <a:ea typeface="+mn-ea"/>
                <a:cs typeface="+mn-cs"/>
              </a:rPr>
              <a:t>DataLabs™</a:t>
            </a:r>
            <a:r>
              <a:rPr kumimoji="0" lang="ko-KR" sz="675" i="0" u="none" strike="noStrike" cap="none" normalizeH="0" baseline="0" noProof="0" dirty="0" err="1">
                <a:ln>
                  <a:noFill/>
                </a:ln>
                <a:solidFill>
                  <a:schemeClr val="bg1"/>
                </a:solidFill>
                <a:uLnTx/>
                <a:uFillTx/>
                <a:latin typeface="Malgun Gothic" panose="020B0503020000020004" pitchFamily="34" charset="-127"/>
                <a:ea typeface="Malgun Gothic" panose="020B0503020000020004" pitchFamily="34" charset="-127"/>
              </a:rPr>
              <a:t>의</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t> 단계별 안전한 복구 기능</a:t>
            </a:r>
          </a:p>
          <a:p>
            <a:pPr marL="88898" marR="0" lvl="0" indent="-8572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t>지능형 진단</a:t>
            </a:r>
          </a:p>
          <a:p>
            <a:pPr marL="92073" marR="0" lvl="0" indent="-9207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0" u="none" strike="noStrike" cap="none" normalizeH="0" baseline="0" noProof="0" dirty="0" err="1">
                <a:ln>
                  <a:noFill/>
                </a:ln>
                <a:solidFill>
                  <a:schemeClr val="bg1"/>
                </a:solidFill>
                <a:uLnTx/>
                <a:uFillTx/>
                <a:latin typeface="Tahoma"/>
                <a:ea typeface="+mn-ea"/>
                <a:cs typeface="+mn-cs"/>
              </a:rPr>
              <a:t>Availability</a:t>
            </a:r>
            <a:r>
              <a:rPr kumimoji="0" lang="ko-KR" sz="675" i="0" u="none" strike="noStrike" cap="none" normalizeH="0" baseline="0" noProof="0" dirty="0">
                <a:ln>
                  <a:noFill/>
                </a:ln>
                <a:solidFill>
                  <a:schemeClr val="bg1"/>
                </a:solidFill>
                <a:uLnTx/>
                <a:uFillTx/>
                <a:latin typeface="Tahoma"/>
                <a:ea typeface="+mn-ea"/>
                <a:cs typeface="+mn-cs"/>
              </a:rPr>
              <a:t> </a:t>
            </a:r>
            <a:r>
              <a:rPr kumimoji="0" lang="ko-KR" sz="675" i="0" u="none" strike="noStrike" cap="none" normalizeH="0" baseline="0" noProof="0" dirty="0" err="1">
                <a:ln>
                  <a:noFill/>
                </a:ln>
                <a:solidFill>
                  <a:schemeClr val="bg1"/>
                </a:solidFill>
                <a:uLnTx/>
                <a:uFillTx/>
                <a:latin typeface="Tahoma"/>
                <a:ea typeface="+mn-ea"/>
                <a:cs typeface="+mn-cs"/>
              </a:rPr>
              <a:t>for</a:t>
            </a:r>
            <a:r>
              <a:rPr kumimoji="0" lang="ko-KR" sz="675" i="0" u="none" strike="noStrike" cap="none" normalizeH="0" baseline="0" noProof="0" dirty="0">
                <a:ln>
                  <a:noFill/>
                </a:ln>
                <a:solidFill>
                  <a:schemeClr val="bg1"/>
                </a:solidFill>
                <a:uLnTx/>
                <a:uFillTx/>
                <a:latin typeface="Tahoma"/>
                <a:ea typeface="+mn-ea"/>
                <a:cs typeface="+mn-cs"/>
              </a:rPr>
              <a:t> AWS</a:t>
            </a:r>
          </a:p>
          <a:p>
            <a:pPr marL="92073" marR="0" lvl="0" indent="-9207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r>
              <a:rPr kumimoji="0" lang="ko-KR" sz="675" i="1" u="none" strike="noStrike" cap="none" normalizeH="0" baseline="0" noProof="0" dirty="0">
                <a:ln>
                  <a:noFill/>
                </a:ln>
                <a:solidFill>
                  <a:schemeClr val="bg1"/>
                </a:solidFill>
                <a:uLnTx/>
                <a:uFillTx/>
                <a:latin typeface="Tahoma"/>
                <a:ea typeface="+mn-ea"/>
                <a:cs typeface="+mn-cs"/>
              </a:rPr>
              <a:t>AWS EC2</a:t>
            </a:r>
            <a:r>
              <a:rPr kumimoji="0" lang="ko-KR" sz="675" i="1"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t>로</a:t>
            </a:r>
            <a:r>
              <a:rPr kumimoji="0" lang="ko-KR" sz="675" i="0" u="none" strike="noStrike" cap="none" normalizeH="0" baseline="0" noProof="0" dirty="0">
                <a:ln>
                  <a:noFill/>
                </a:ln>
                <a:solidFill>
                  <a:schemeClr val="bg1"/>
                </a:solidFill>
                <a:uLnTx/>
                <a:uFillTx/>
                <a:latin typeface="Malgun Gothic" panose="020B0503020000020004" pitchFamily="34" charset="-127"/>
                <a:ea typeface="Malgun Gothic" panose="020B0503020000020004" pitchFamily="34" charset="-127"/>
              </a:rPr>
              <a:t> 직접 복구</a:t>
            </a:r>
          </a:p>
          <a:p>
            <a:pPr marL="92073" marR="0" lvl="0" indent="-92073" algn="l" defTabSz="366506" rtl="0" eaLnBrk="1" fontAlgn="auto" latinLnBrk="0" hangingPunct="1">
              <a:lnSpc>
                <a:spcPct val="90000"/>
              </a:lnSpc>
              <a:spcBef>
                <a:spcPct val="0"/>
              </a:spcBef>
              <a:spcAft>
                <a:spcPts val="375"/>
              </a:spcAft>
              <a:buClrTx/>
              <a:buSzTx/>
              <a:buFont typeface="Arial" panose="020B0604020202020204" pitchFamily="34" charset="0"/>
              <a:buChar char="•"/>
              <a:tabLst/>
              <a:defRPr/>
            </a:pPr>
            <a:endParaRPr kumimoji="0" lang="en-US" sz="800" i="0" u="none" strike="noStrike" kern="1200" cap="none" spc="0" normalizeH="0" baseline="0" noProof="0" dirty="0">
              <a:ln>
                <a:noFill/>
              </a:ln>
              <a:solidFill>
                <a:schemeClr val="bg1"/>
              </a:solidFill>
              <a:effectLst/>
              <a:uLnTx/>
              <a:uFillTx/>
              <a:latin typeface="Arial" panose="020B0604020202020204" pitchFamily="34" charset="0"/>
              <a:ea typeface="Tahoma" panose="020B060403050404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4DB12855-3E48-468F-A152-467CE265EA3B}"/>
              </a:ext>
            </a:extLst>
          </p:cNvPr>
          <p:cNvSpPr txBox="1"/>
          <p:nvPr/>
        </p:nvSpPr>
        <p:spPr>
          <a:xfrm>
            <a:off x="7622960" y="2958504"/>
            <a:ext cx="957237" cy="246183"/>
          </a:xfrm>
          <a:prstGeom prst="rect">
            <a:avLst/>
          </a:prstGeom>
          <a:noFill/>
        </p:spPr>
        <p:txBody>
          <a:bodyPr wrap="none" lIns="91402" tIns="45701" rIns="91402" bIns="45701"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2019</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년</a:t>
            </a:r>
            <a:r>
              <a:rPr kumimoji="0" lang="ko-KR" sz="1000" i="0" u="none" strike="noStrike" cap="none" normalizeH="0" baseline="0" noProof="0" dirty="0">
                <a:ln>
                  <a:noFill/>
                </a:ln>
                <a:solidFill>
                  <a:srgbClr val="93EB20"/>
                </a:solidFill>
                <a:uLnTx/>
                <a:uFillTx/>
                <a:latin typeface="Arial" panose="020B0604020202020204" pitchFamily="34" charset="0"/>
                <a:ea typeface="Segoe UI" pitchFamily="34" charset="0"/>
                <a:cs typeface="Arial" panose="020B0604020202020204" pitchFamily="34" charset="0"/>
              </a:rPr>
              <a:t> </a:t>
            </a:r>
            <a:r>
              <a:rPr kumimoji="0" lang="ko-KR" sz="1000" i="0" u="none" strike="noStrike" cap="none" normalizeH="0" baseline="0" noProof="0" dirty="0">
                <a:ln>
                  <a:noFill/>
                </a:ln>
                <a:solidFill>
                  <a:srgbClr val="93EB20"/>
                </a:solidFill>
                <a:uLnTx/>
                <a:uFillTx/>
                <a:latin typeface="+mj-lt"/>
                <a:ea typeface="Segoe UI" pitchFamily="34" charset="0"/>
                <a:cs typeface="Arial" panose="020B0604020202020204" pitchFamily="34" charset="0"/>
              </a:rPr>
              <a:t>1</a:t>
            </a:r>
            <a:r>
              <a:rPr kumimoji="0" lang="ko-KR" sz="1000" i="0" u="none" strike="noStrike" cap="none" normalizeH="0" baseline="0" noProof="0" dirty="0">
                <a:ln>
                  <a:noFill/>
                </a:ln>
                <a:solidFill>
                  <a:srgbClr val="93EB20"/>
                </a:solidFill>
                <a:uLnTx/>
                <a:uFillTx/>
                <a:latin typeface="Malgun Gothic" panose="020B0503020000020004" pitchFamily="34" charset="-127"/>
                <a:ea typeface="Malgun Gothic" panose="020B0503020000020004" pitchFamily="34" charset="-127"/>
                <a:cs typeface="Arial" panose="020B0604020202020204" pitchFamily="34" charset="0"/>
              </a:rPr>
              <a:t>분기</a:t>
            </a:r>
          </a:p>
        </p:txBody>
      </p:sp>
    </p:spTree>
    <p:extLst>
      <p:ext uri="{BB962C8B-B14F-4D97-AF65-F5344CB8AC3E}">
        <p14:creationId xmlns:p14="http://schemas.microsoft.com/office/powerpoint/2010/main" val="6945318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dirty="0"/>
              <a:t>하이브리드 클라우드에 최적화된 제품</a:t>
            </a:r>
            <a:endParaRPr lang="en-US" altLang="ko-KR" dirty="0"/>
          </a:p>
        </p:txBody>
      </p:sp>
      <p:sp>
        <p:nvSpPr>
          <p:cNvPr id="22" name="말풍선: 타원형 21">
            <a:extLst>
              <a:ext uri="{FF2B5EF4-FFF2-40B4-BE49-F238E27FC236}">
                <a16:creationId xmlns:a16="http://schemas.microsoft.com/office/drawing/2014/main" id="{65F5C684-FD48-4713-B9C4-707BF6F30039}"/>
              </a:ext>
            </a:extLst>
          </p:cNvPr>
          <p:cNvSpPr/>
          <p:nvPr/>
        </p:nvSpPr>
        <p:spPr>
          <a:xfrm>
            <a:off x="3846616" y="1539596"/>
            <a:ext cx="2319916" cy="1676333"/>
          </a:xfrm>
          <a:prstGeom prst="wedgeEllipseCallout">
            <a:avLst>
              <a:gd name="adj1" fmla="val 36324"/>
              <a:gd name="adj2" fmla="val 56757"/>
            </a:avLst>
          </a:prstGeom>
          <a:solidFill>
            <a:srgbClr val="00E29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이제는 하이브리드 클라우드 시대</a:t>
            </a:r>
            <a:r>
              <a:rPr kumimoji="0" lang="en-US" altLang="ko-KR"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a:t>
            </a:r>
            <a:endPar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endParaRPr>
          </a:p>
        </p:txBody>
      </p:sp>
      <p:sp>
        <p:nvSpPr>
          <p:cNvPr id="23" name="텍스트 개체 틀 6">
            <a:extLst>
              <a:ext uri="{FF2B5EF4-FFF2-40B4-BE49-F238E27FC236}">
                <a16:creationId xmlns:a16="http://schemas.microsoft.com/office/drawing/2014/main" id="{9AC9B0F4-DDAD-4E04-9EA7-0477EEFABAAA}"/>
              </a:ext>
            </a:extLst>
          </p:cNvPr>
          <p:cNvSpPr txBox="1">
            <a:spLocks/>
          </p:cNvSpPr>
          <p:nvPr/>
        </p:nvSpPr>
        <p:spPr>
          <a:xfrm>
            <a:off x="476410" y="4495160"/>
            <a:ext cx="8253288" cy="570978"/>
          </a:xfrm>
          <a:prstGeom prst="rect">
            <a:avLst/>
          </a:prstGeom>
        </p:spPr>
        <p:txBody>
          <a:bodyPr/>
          <a:lstStyle>
            <a:lvl1pPr marL="0" indent="0" algn="l" defTabSz="914400" rtl="0" eaLnBrk="1" latinLnBrk="1" hangingPunct="1">
              <a:lnSpc>
                <a:spcPct val="100000"/>
              </a:lnSpc>
              <a:spcBef>
                <a:spcPts val="0"/>
              </a:spcBef>
              <a:buFont typeface="Arial" panose="020B0604020202020204" pitchFamily="34" charset="0"/>
              <a:buNone/>
              <a:defRPr sz="10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451 Research, 69% of enterprises will have hybrid IT environments by 2019, </a:t>
            </a: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hlinkClick r:id="rId3">
                  <a:extLst>
                    <a:ext uri="{A12FA001-AC4F-418D-AE19-62706E023703}">
                      <ahyp:hlinkClr xmlns:ahyp="http://schemas.microsoft.com/office/drawing/2018/hyperlinkcolor" val="tx"/>
                    </a:ext>
                  </a:extLst>
                </a:hlinkClick>
              </a:rPr>
              <a:t>https://451research.com/images/Marketing/press_releases/Pre_Re-Invent_2018_press_release_final_11_22.pdf</a:t>
            </a:r>
            <a:endPar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kumimoji="0" lang="ko-KR" altLang="en-US"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24" name="직선 화살표 연결선 23">
            <a:extLst>
              <a:ext uri="{FF2B5EF4-FFF2-40B4-BE49-F238E27FC236}">
                <a16:creationId xmlns:a16="http://schemas.microsoft.com/office/drawing/2014/main" id="{BB85B339-C178-42F3-A5A0-4DC18916175A}"/>
              </a:ext>
            </a:extLst>
          </p:cNvPr>
          <p:cNvCxnSpPr>
            <a:cxnSpLocks/>
          </p:cNvCxnSpPr>
          <p:nvPr/>
        </p:nvCxnSpPr>
        <p:spPr>
          <a:xfrm>
            <a:off x="506638" y="3388720"/>
            <a:ext cx="72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8702203-44DA-4818-9E2B-62DD11A9E09F}"/>
              </a:ext>
            </a:extLst>
          </p:cNvPr>
          <p:cNvCxnSpPr>
            <a:cxnSpLocks/>
          </p:cNvCxnSpPr>
          <p:nvPr/>
        </p:nvCxnSpPr>
        <p:spPr>
          <a:xfrm>
            <a:off x="1239669" y="3388720"/>
            <a:ext cx="12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05F99DD-8E9E-4830-9EF8-CA7B0960C9F0}"/>
              </a:ext>
            </a:extLst>
          </p:cNvPr>
          <p:cNvCxnSpPr>
            <a:cxnSpLocks/>
          </p:cNvCxnSpPr>
          <p:nvPr/>
        </p:nvCxnSpPr>
        <p:spPr>
          <a:xfrm>
            <a:off x="1226638" y="3388720"/>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59711AAD-07B9-46D5-BC48-50CF92F239F9}"/>
              </a:ext>
            </a:extLst>
          </p:cNvPr>
          <p:cNvCxnSpPr>
            <a:cxnSpLocks/>
          </p:cNvCxnSpPr>
          <p:nvPr/>
        </p:nvCxnSpPr>
        <p:spPr>
          <a:xfrm>
            <a:off x="2499669" y="3434628"/>
            <a:ext cx="2400" cy="823785"/>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70FA4-834B-45BA-956F-6C5858621C53}"/>
              </a:ext>
            </a:extLst>
          </p:cNvPr>
          <p:cNvSpPr txBox="1"/>
          <p:nvPr/>
        </p:nvSpPr>
        <p:spPr>
          <a:xfrm>
            <a:off x="171357" y="3526961"/>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0" name="TextBox 49">
            <a:extLst>
              <a:ext uri="{FF2B5EF4-FFF2-40B4-BE49-F238E27FC236}">
                <a16:creationId xmlns:a16="http://schemas.microsoft.com/office/drawing/2014/main" id="{F37106D2-5227-473D-8432-C1A980C14F87}"/>
              </a:ext>
            </a:extLst>
          </p:cNvPr>
          <p:cNvSpPr txBox="1"/>
          <p:nvPr/>
        </p:nvSpPr>
        <p:spPr>
          <a:xfrm>
            <a:off x="979959" y="3573127"/>
            <a:ext cx="1314992" cy="40011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1" name="TextBox 50">
            <a:extLst>
              <a:ext uri="{FF2B5EF4-FFF2-40B4-BE49-F238E27FC236}">
                <a16:creationId xmlns:a16="http://schemas.microsoft.com/office/drawing/2014/main" id="{F10F2E40-6543-4641-A6F2-E4F831525BBC}"/>
              </a:ext>
            </a:extLst>
          </p:cNvPr>
          <p:cNvSpPr txBox="1"/>
          <p:nvPr/>
        </p:nvSpPr>
        <p:spPr>
          <a:xfrm>
            <a:off x="1586639" y="3619293"/>
            <a:ext cx="1314992" cy="307777"/>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x86</a:t>
            </a:r>
            <a:endPar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6" name="TextBox 55">
            <a:extLst>
              <a:ext uri="{FF2B5EF4-FFF2-40B4-BE49-F238E27FC236}">
                <a16:creationId xmlns:a16="http://schemas.microsoft.com/office/drawing/2014/main" id="{6C79CDB7-3457-4428-8A10-838DB9D51965}"/>
              </a:ext>
            </a:extLst>
          </p:cNvPr>
          <p:cNvSpPr txBox="1"/>
          <p:nvPr/>
        </p:nvSpPr>
        <p:spPr>
          <a:xfrm>
            <a:off x="38893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2000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7" name="TextBox 56">
            <a:extLst>
              <a:ext uri="{FF2B5EF4-FFF2-40B4-BE49-F238E27FC236}">
                <a16:creationId xmlns:a16="http://schemas.microsoft.com/office/drawing/2014/main" id="{4288849C-7F38-4BAB-80C9-FE20ED0C3306}"/>
              </a:ext>
            </a:extLst>
          </p:cNvPr>
          <p:cNvSpPr txBox="1"/>
          <p:nvPr/>
        </p:nvSpPr>
        <p:spPr>
          <a:xfrm>
            <a:off x="136333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2010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6" name="그룹 5">
            <a:extLst>
              <a:ext uri="{FF2B5EF4-FFF2-40B4-BE49-F238E27FC236}">
                <a16:creationId xmlns:a16="http://schemas.microsoft.com/office/drawing/2014/main" id="{18255E74-81CE-4FEE-B27D-6F280E345412}"/>
              </a:ext>
            </a:extLst>
          </p:cNvPr>
          <p:cNvGrpSpPr/>
          <p:nvPr/>
        </p:nvGrpSpPr>
        <p:grpSpPr>
          <a:xfrm>
            <a:off x="2057771" y="2732171"/>
            <a:ext cx="6611881" cy="1526242"/>
            <a:chOff x="2057771" y="2732171"/>
            <a:chExt cx="6611881" cy="1526242"/>
          </a:xfrm>
        </p:grpSpPr>
        <p:sp>
          <p:nvSpPr>
            <p:cNvPr id="52" name="TextBox 51">
              <a:extLst>
                <a:ext uri="{FF2B5EF4-FFF2-40B4-BE49-F238E27FC236}">
                  <a16:creationId xmlns:a16="http://schemas.microsoft.com/office/drawing/2014/main" id="{67DDE347-18F3-4C7D-B9AE-46EF5BA08457}"/>
                </a:ext>
              </a:extLst>
            </p:cNvPr>
            <p:cNvSpPr txBox="1"/>
            <p:nvPr/>
          </p:nvSpPr>
          <p:spPr>
            <a:xfrm>
              <a:off x="2057771" y="3650071"/>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5" name="그룹 4">
              <a:extLst>
                <a:ext uri="{FF2B5EF4-FFF2-40B4-BE49-F238E27FC236}">
                  <a16:creationId xmlns:a16="http://schemas.microsoft.com/office/drawing/2014/main" id="{8361A54B-C502-4B3E-9EDE-5D59EB5397BC}"/>
                </a:ext>
              </a:extLst>
            </p:cNvPr>
            <p:cNvGrpSpPr/>
            <p:nvPr/>
          </p:nvGrpSpPr>
          <p:grpSpPr>
            <a:xfrm>
              <a:off x="2516807" y="2732171"/>
              <a:ext cx="6152845" cy="1526242"/>
              <a:chOff x="2516807" y="2732171"/>
              <a:chExt cx="6152845" cy="1526242"/>
            </a:xfrm>
          </p:grpSpPr>
          <p:cxnSp>
            <p:nvCxnSpPr>
              <p:cNvPr id="26" name="직선 화살표 연결선 25">
                <a:extLst>
                  <a:ext uri="{FF2B5EF4-FFF2-40B4-BE49-F238E27FC236}">
                    <a16:creationId xmlns:a16="http://schemas.microsoft.com/office/drawing/2014/main" id="{1E4E648E-8200-420B-8CC9-6C73657BD143}"/>
                  </a:ext>
                </a:extLst>
              </p:cNvPr>
              <p:cNvCxnSpPr>
                <a:cxnSpLocks/>
              </p:cNvCxnSpPr>
              <p:nvPr/>
            </p:nvCxnSpPr>
            <p:spPr>
              <a:xfrm>
                <a:off x="2516807" y="3388720"/>
                <a:ext cx="21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0E29731A-D837-452E-9E2C-9A14EADD0796}"/>
                  </a:ext>
                </a:extLst>
              </p:cNvPr>
              <p:cNvCxnSpPr>
                <a:cxnSpLocks/>
              </p:cNvCxnSpPr>
              <p:nvPr/>
            </p:nvCxnSpPr>
            <p:spPr>
              <a:xfrm>
                <a:off x="4693230" y="3388720"/>
                <a:ext cx="39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029510F2-5CBF-46DA-BA73-1840C13B4F65}"/>
                  </a:ext>
                </a:extLst>
              </p:cNvPr>
              <p:cNvCxnSpPr>
                <a:cxnSpLocks/>
              </p:cNvCxnSpPr>
              <p:nvPr/>
            </p:nvCxnSpPr>
            <p:spPr>
              <a:xfrm>
                <a:off x="4676807" y="3388720"/>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728FC60-8ABD-407D-9228-EB1823F999A5}"/>
                  </a:ext>
                </a:extLst>
              </p:cNvPr>
              <p:cNvSpPr txBox="1"/>
              <p:nvPr/>
            </p:nvSpPr>
            <p:spPr>
              <a:xfrm>
                <a:off x="2755135" y="3603904"/>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54" name="TextBox 53">
                <a:extLst>
                  <a:ext uri="{FF2B5EF4-FFF2-40B4-BE49-F238E27FC236}">
                    <a16:creationId xmlns:a16="http://schemas.microsoft.com/office/drawing/2014/main" id="{EB4AED80-B46C-4012-9590-D2EF7A51CB56}"/>
                  </a:ext>
                </a:extLst>
              </p:cNvPr>
              <p:cNvSpPr txBox="1"/>
              <p:nvPr/>
            </p:nvSpPr>
            <p:spPr>
              <a:xfrm>
                <a:off x="3516561" y="3474540"/>
                <a:ext cx="1314992" cy="292388"/>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3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55" name="TextBox 54">
                <a:extLst>
                  <a:ext uri="{FF2B5EF4-FFF2-40B4-BE49-F238E27FC236}">
                    <a16:creationId xmlns:a16="http://schemas.microsoft.com/office/drawing/2014/main" id="{25C86DD0-CF3E-48ED-B227-93D9163AF35A}"/>
                  </a:ext>
                </a:extLst>
              </p:cNvPr>
              <p:cNvSpPr txBox="1"/>
              <p:nvPr/>
            </p:nvSpPr>
            <p:spPr>
              <a:xfrm>
                <a:off x="3524118" y="3842430"/>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sp>
            <p:nvSpPr>
              <p:cNvPr id="58" name="TextBox 57">
                <a:extLst>
                  <a:ext uri="{FF2B5EF4-FFF2-40B4-BE49-F238E27FC236}">
                    <a16:creationId xmlns:a16="http://schemas.microsoft.com/office/drawing/2014/main" id="{62E59FEF-7837-41AE-AE00-21BDBFA3BE9E}"/>
                  </a:ext>
                </a:extLst>
              </p:cNvPr>
              <p:cNvSpPr txBox="1"/>
              <p:nvPr/>
            </p:nvSpPr>
            <p:spPr>
              <a:xfrm>
                <a:off x="309805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2020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9" name="TextBox 58">
                <a:extLst>
                  <a:ext uri="{FF2B5EF4-FFF2-40B4-BE49-F238E27FC236}">
                    <a16:creationId xmlns:a16="http://schemas.microsoft.com/office/drawing/2014/main" id="{3F7D9149-BFD2-4CE9-84B5-0F114911ECE1}"/>
                  </a:ext>
                </a:extLst>
              </p:cNvPr>
              <p:cNvSpPr txBox="1"/>
              <p:nvPr/>
            </p:nvSpPr>
            <p:spPr>
              <a:xfrm>
                <a:off x="6113311"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2020 +</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60" name="TextBox 59">
                <a:extLst>
                  <a:ext uri="{FF2B5EF4-FFF2-40B4-BE49-F238E27FC236}">
                    <a16:creationId xmlns:a16="http://schemas.microsoft.com/office/drawing/2014/main" id="{247B8B13-4EC1-43AE-8A21-B7D7BD631F5E}"/>
                  </a:ext>
                </a:extLst>
              </p:cNvPr>
              <p:cNvSpPr txBox="1"/>
              <p:nvPr/>
            </p:nvSpPr>
            <p:spPr>
              <a:xfrm>
                <a:off x="4610408" y="3611461"/>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61" name="TextBox 60">
                <a:extLst>
                  <a:ext uri="{FF2B5EF4-FFF2-40B4-BE49-F238E27FC236}">
                    <a16:creationId xmlns:a16="http://schemas.microsoft.com/office/drawing/2014/main" id="{CB22F01F-A31B-46B0-A23A-728DD88826A1}"/>
                  </a:ext>
                </a:extLst>
              </p:cNvPr>
              <p:cNvSpPr txBox="1"/>
              <p:nvPr/>
            </p:nvSpPr>
            <p:spPr>
              <a:xfrm>
                <a:off x="5659001" y="3531883"/>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6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62" name="TextBox 61">
                <a:extLst>
                  <a:ext uri="{FF2B5EF4-FFF2-40B4-BE49-F238E27FC236}">
                    <a16:creationId xmlns:a16="http://schemas.microsoft.com/office/drawing/2014/main" id="{CF028806-1514-4176-B16C-9A33498668FB}"/>
                  </a:ext>
                </a:extLst>
              </p:cNvPr>
              <p:cNvSpPr txBox="1"/>
              <p:nvPr/>
            </p:nvSpPr>
            <p:spPr>
              <a:xfrm>
                <a:off x="7037438" y="3516494"/>
                <a:ext cx="1632214" cy="52322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grpSp>
      </p:grpSp>
      <p:grpSp>
        <p:nvGrpSpPr>
          <p:cNvPr id="3" name="그룹 2">
            <a:extLst>
              <a:ext uri="{FF2B5EF4-FFF2-40B4-BE49-F238E27FC236}">
                <a16:creationId xmlns:a16="http://schemas.microsoft.com/office/drawing/2014/main" id="{D8B891DB-3D80-4A37-97DB-BD0E078E5A02}"/>
              </a:ext>
            </a:extLst>
          </p:cNvPr>
          <p:cNvGrpSpPr/>
          <p:nvPr/>
        </p:nvGrpSpPr>
        <p:grpSpPr>
          <a:xfrm>
            <a:off x="304023" y="1635364"/>
            <a:ext cx="2210228" cy="1469311"/>
            <a:chOff x="304023" y="1635364"/>
            <a:chExt cx="2210228" cy="1469311"/>
          </a:xfrm>
        </p:grpSpPr>
        <p:grpSp>
          <p:nvGrpSpPr>
            <p:cNvPr id="68" name="그룹 67">
              <a:extLst>
                <a:ext uri="{FF2B5EF4-FFF2-40B4-BE49-F238E27FC236}">
                  <a16:creationId xmlns:a16="http://schemas.microsoft.com/office/drawing/2014/main" id="{C7E57D80-3BF2-4329-962B-967C9EE971E0}"/>
                </a:ext>
              </a:extLst>
            </p:cNvPr>
            <p:cNvGrpSpPr/>
            <p:nvPr/>
          </p:nvGrpSpPr>
          <p:grpSpPr>
            <a:xfrm>
              <a:off x="1677123" y="1635364"/>
              <a:ext cx="837128" cy="1469311"/>
              <a:chOff x="1241749" y="1659531"/>
              <a:chExt cx="837128" cy="1469311"/>
            </a:xfrm>
          </p:grpSpPr>
          <p:pic>
            <p:nvPicPr>
              <p:cNvPr id="73" name="Picture 6" descr="Image result for IBM">
                <a:extLst>
                  <a:ext uri="{FF2B5EF4-FFF2-40B4-BE49-F238E27FC236}">
                    <a16:creationId xmlns:a16="http://schemas.microsoft.com/office/drawing/2014/main" id="{C7CFCD4C-8429-4A2C-8C26-2243DA80A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749" y="2382529"/>
                <a:ext cx="716184" cy="286474"/>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직선 연결선 69">
                <a:extLst>
                  <a:ext uri="{FF2B5EF4-FFF2-40B4-BE49-F238E27FC236}">
                    <a16:creationId xmlns:a16="http://schemas.microsoft.com/office/drawing/2014/main" id="{7ED5F9B2-744B-4627-B7AD-C94D07B491E3}"/>
                  </a:ext>
                </a:extLst>
              </p:cNvPr>
              <p:cNvCxnSpPr>
                <a:cxnSpLocks/>
              </p:cNvCxnSpPr>
              <p:nvPr/>
            </p:nvCxnSpPr>
            <p:spPr>
              <a:xfrm>
                <a:off x="2078877" y="1659531"/>
                <a:ext cx="0" cy="1469311"/>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pic>
          <p:nvPicPr>
            <p:cNvPr id="1028" name="Picture 4" descr="Related image">
              <a:extLst>
                <a:ext uri="{FF2B5EF4-FFF2-40B4-BE49-F238E27FC236}">
                  <a16:creationId xmlns:a16="http://schemas.microsoft.com/office/drawing/2014/main" id="{7ABD23E5-D660-4D80-9CEB-6BF54B9D53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23" y="2048122"/>
              <a:ext cx="1578587" cy="9343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E6A489FD-3D1C-443F-B27E-75A32A122F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97" y="1739614"/>
              <a:ext cx="1442074" cy="240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그룹 3">
            <a:extLst>
              <a:ext uri="{FF2B5EF4-FFF2-40B4-BE49-F238E27FC236}">
                <a16:creationId xmlns:a16="http://schemas.microsoft.com/office/drawing/2014/main" id="{0A37E6EF-45BF-440B-AC86-F60F90DA013B}"/>
              </a:ext>
            </a:extLst>
          </p:cNvPr>
          <p:cNvGrpSpPr/>
          <p:nvPr/>
        </p:nvGrpSpPr>
        <p:grpSpPr>
          <a:xfrm>
            <a:off x="2693981" y="1546889"/>
            <a:ext cx="5642522" cy="1431775"/>
            <a:chOff x="2693981" y="1546889"/>
            <a:chExt cx="5642522" cy="1431775"/>
          </a:xfrm>
        </p:grpSpPr>
        <p:sp>
          <p:nvSpPr>
            <p:cNvPr id="67" name="TextBox 66">
              <a:extLst>
                <a:ext uri="{FF2B5EF4-FFF2-40B4-BE49-F238E27FC236}">
                  <a16:creationId xmlns:a16="http://schemas.microsoft.com/office/drawing/2014/main" id="{BF686D69-488B-4939-A71C-F2B8AB23341D}"/>
                </a:ext>
              </a:extLst>
            </p:cNvPr>
            <p:cNvSpPr txBox="1"/>
            <p:nvPr/>
          </p:nvSpPr>
          <p:spPr>
            <a:xfrm>
              <a:off x="7586613" y="2080873"/>
              <a:ext cx="749890" cy="715581"/>
            </a:xfrm>
            <a:prstGeom prst="rect">
              <a:avLst/>
            </a:prstGeom>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48</a:t>
              </a:r>
              <a:r>
                <a:rPr kumimoji="0" lang="ko-KR" altLang="en-US" sz="135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분기 연속 성장</a:t>
              </a:r>
            </a:p>
          </p:txBody>
        </p:sp>
        <p:pic>
          <p:nvPicPr>
            <p:cNvPr id="1026" name="Picture 2" descr="Related image">
              <a:extLst>
                <a:ext uri="{FF2B5EF4-FFF2-40B4-BE49-F238E27FC236}">
                  <a16:creationId xmlns:a16="http://schemas.microsoft.com/office/drawing/2014/main" id="{7EC22FE6-217B-4B63-A48A-6E1B31748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3311" y="1546889"/>
              <a:ext cx="2198056" cy="39534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2">
              <a:extLst>
                <a:ext uri="{FF2B5EF4-FFF2-40B4-BE49-F238E27FC236}">
                  <a16:creationId xmlns:a16="http://schemas.microsoft.com/office/drawing/2014/main" id="{3A21C018-4D26-4A4E-94DD-A222BE84D9EA}"/>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572601" y="1898664"/>
              <a:ext cx="1080000" cy="1080000"/>
            </a:xfrm>
            <a:prstGeom prst="rect">
              <a:avLst/>
            </a:prstGeom>
          </p:spPr>
        </p:pic>
        <p:pic>
          <p:nvPicPr>
            <p:cNvPr id="75" name="Picture 25">
              <a:extLst>
                <a:ext uri="{FF2B5EF4-FFF2-40B4-BE49-F238E27FC236}">
                  <a16:creationId xmlns:a16="http://schemas.microsoft.com/office/drawing/2014/main" id="{3FD4DE82-BE4C-45B3-A95E-3CD72428CE1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2693981" y="1883877"/>
              <a:ext cx="1080000" cy="1080000"/>
            </a:xfrm>
            <a:prstGeom prst="rect">
              <a:avLst/>
            </a:prstGeom>
          </p:spPr>
        </p:pic>
      </p:gr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하이브리드 클라우드 환경의 </a:t>
            </a:r>
            <a:r>
              <a:rPr lang="en-US" altLang="ko-KR" sz="1400" b="1" dirty="0">
                <a:solidFill>
                  <a:schemeClr val="bg1"/>
                </a:solidFill>
                <a:latin typeface="맑은 고딕" panose="020B0503020000020004" pitchFamily="50" charset="-127"/>
                <a:ea typeface="맑은 고딕" panose="020B0503020000020004" pitchFamily="50" charset="-127"/>
              </a:rPr>
              <a:t>OS/DB </a:t>
            </a:r>
            <a:r>
              <a:rPr lang="ko-KR" altLang="en-US" sz="1400" b="1" dirty="0">
                <a:solidFill>
                  <a:schemeClr val="bg1"/>
                </a:solidFill>
                <a:latin typeface="맑은 고딕" panose="020B0503020000020004" pitchFamily="50" charset="-127"/>
                <a:ea typeface="맑은 고딕" panose="020B0503020000020004" pitchFamily="50" charset="-127"/>
              </a:rPr>
              <a:t>단일 제품으로 보호</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가상화 및 클라우드로 손쉬운 전환</a:t>
            </a:r>
            <a:r>
              <a:rPr lang="en-US" altLang="ko-KR" sz="1400" b="1" dirty="0">
                <a:solidFill>
                  <a:schemeClr val="bg1"/>
                </a:solidFill>
                <a:latin typeface="맑은 고딕" panose="020B0503020000020004" pitchFamily="50" charset="-127"/>
                <a:ea typeface="맑은 고딕" panose="020B0503020000020004" pitchFamily="50" charset="-127"/>
              </a:rPr>
              <a:t>,</a:t>
            </a:r>
          </a:p>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백업 시간 단축 및 복구 시간 최소화로 </a:t>
            </a:r>
            <a:r>
              <a:rPr lang="ko-KR" altLang="en-US" sz="1400" b="1" dirty="0">
                <a:solidFill>
                  <a:srgbClr val="00E296"/>
                </a:solidFill>
                <a:latin typeface="맑은 고딕" panose="020B0503020000020004" pitchFamily="50" charset="-127"/>
                <a:ea typeface="맑은 고딕" panose="020B0503020000020004" pitchFamily="50" charset="-127"/>
              </a:rPr>
              <a:t>고객의 업무 연속성 보장</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58800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FDA70751-9B90-4D33-978C-4E8DD865B87C}"/>
              </a:ext>
            </a:extLst>
          </p:cNvPr>
          <p:cNvGrpSpPr/>
          <p:nvPr/>
        </p:nvGrpSpPr>
        <p:grpSpPr>
          <a:xfrm>
            <a:off x="3104234" y="11027"/>
            <a:ext cx="3093220" cy="1452540"/>
            <a:chOff x="3104234" y="11027"/>
            <a:chExt cx="3093220" cy="1452540"/>
          </a:xfrm>
        </p:grpSpPr>
        <p:pic>
          <p:nvPicPr>
            <p:cNvPr id="5" name="Picture 6">
              <a:extLst>
                <a:ext uri="{FF2B5EF4-FFF2-40B4-BE49-F238E27FC236}">
                  <a16:creationId xmlns:a16="http://schemas.microsoft.com/office/drawing/2014/main" id="{60836974-F7C0-47EC-91B6-99D6FC31F278}"/>
                </a:ext>
              </a:extLst>
            </p:cNvPr>
            <p:cNvPicPr preferRelativeResize="0">
              <a:picLocks/>
            </p:cNvPicPr>
            <p:nvPr/>
          </p:nvPicPr>
          <p:blipFill>
            <a:blip r:embed="rId2" cstate="hqprint">
              <a:extLst>
                <a:ext uri="{28A0092B-C50C-407E-A947-70E740481C1C}">
                  <a14:useLocalDpi xmlns:a14="http://schemas.microsoft.com/office/drawing/2010/main"/>
                </a:ext>
              </a:extLst>
            </a:blip>
            <a:stretch>
              <a:fillRect/>
            </a:stretch>
          </p:blipFill>
          <p:spPr>
            <a:xfrm>
              <a:off x="3104234" y="11027"/>
              <a:ext cx="1436400" cy="1452540"/>
            </a:xfrm>
            <a:prstGeom prst="rect">
              <a:avLst/>
            </a:prstGeom>
          </p:spPr>
        </p:pic>
        <p:sp>
          <p:nvSpPr>
            <p:cNvPr id="6" name="TextBox 5">
              <a:extLst>
                <a:ext uri="{FF2B5EF4-FFF2-40B4-BE49-F238E27FC236}">
                  <a16:creationId xmlns:a16="http://schemas.microsoft.com/office/drawing/2014/main" id="{881CF7A2-F771-4570-AFD8-E62D9D77C219}"/>
                </a:ext>
              </a:extLst>
            </p:cNvPr>
            <p:cNvSpPr txBox="1"/>
            <p:nvPr/>
          </p:nvSpPr>
          <p:spPr>
            <a:xfrm>
              <a:off x="4366504" y="383536"/>
              <a:ext cx="1830950" cy="830997"/>
            </a:xfrm>
            <a:prstGeom prst="rect">
              <a:avLst/>
            </a:prstGeom>
            <a:noFill/>
          </p:spPr>
          <p:txBody>
            <a:bodyPr wrap="none" rtlCol="0">
              <a:spAutoFit/>
            </a:bodyPr>
            <a:lstStyle/>
            <a:p>
              <a:pPr lvl="0"/>
              <a:r>
                <a:rPr lang="ko-KR" altLang="en-US" sz="1200" b="1" dirty="0">
                  <a:solidFill>
                    <a:srgbClr val="00B336"/>
                  </a:solidFill>
                </a:rPr>
                <a:t>가상화</a:t>
              </a:r>
              <a:endParaRPr lang="en-US" sz="1200" b="1" dirty="0">
                <a:solidFill>
                  <a:srgbClr val="00B336"/>
                </a:solidFill>
              </a:endParaRPr>
            </a:p>
            <a:p>
              <a:r>
                <a:rPr lang="ko-KR" altLang="en-US" sz="1200" dirty="0">
                  <a:solidFill>
                    <a:schemeClr val="tx1">
                      <a:lumMod val="65000"/>
                      <a:lumOff val="35000"/>
                    </a:schemeClr>
                  </a:solidFill>
                </a:rPr>
                <a:t>에이전트리스 백업</a:t>
              </a:r>
              <a:r>
                <a:rPr lang="en-US" altLang="ko-KR" sz="1200" dirty="0">
                  <a:solidFill>
                    <a:schemeClr val="tx1">
                      <a:lumMod val="65000"/>
                      <a:lumOff val="35000"/>
                    </a:schemeClr>
                  </a:solidFill>
                </a:rPr>
                <a:t>/</a:t>
              </a:r>
              <a:r>
                <a:rPr lang="ko-KR" altLang="en-US" sz="1200" dirty="0">
                  <a:solidFill>
                    <a:schemeClr val="tx1">
                      <a:lumMod val="65000"/>
                      <a:lumOff val="35000"/>
                    </a:schemeClr>
                  </a:solidFill>
                </a:rPr>
                <a:t>복구</a:t>
              </a:r>
              <a:endParaRPr lang="en-US" altLang="ko-KR" sz="1200" dirty="0">
                <a:solidFill>
                  <a:schemeClr val="tx1">
                    <a:lumMod val="65000"/>
                    <a:lumOff val="35000"/>
                  </a:schemeClr>
                </a:solidFill>
              </a:endParaRPr>
            </a:p>
            <a:p>
              <a:r>
                <a:rPr lang="en-US" sz="1200" dirty="0">
                  <a:solidFill>
                    <a:schemeClr val="tx1">
                      <a:lumMod val="65000"/>
                      <a:lumOff val="35000"/>
                    </a:schemeClr>
                  </a:solidFill>
                </a:rPr>
                <a:t>APP/DB </a:t>
              </a:r>
              <a:r>
                <a:rPr lang="ko-KR" altLang="en-US" sz="1200" dirty="0">
                  <a:solidFill>
                    <a:schemeClr val="tx1">
                      <a:lumMod val="65000"/>
                      <a:lumOff val="35000"/>
                    </a:schemeClr>
                  </a:solidFill>
                </a:rPr>
                <a:t>자동 인지</a:t>
              </a:r>
              <a:endParaRPr lang="en-US" altLang="ko-KR" sz="1200" dirty="0">
                <a:solidFill>
                  <a:schemeClr val="tx1">
                    <a:lumMod val="65000"/>
                    <a:lumOff val="35000"/>
                  </a:schemeClr>
                </a:solidFill>
              </a:endParaRPr>
            </a:p>
            <a:p>
              <a:r>
                <a:rPr lang="en-US" sz="1200" dirty="0">
                  <a:solidFill>
                    <a:schemeClr val="tx1">
                      <a:lumMod val="65000"/>
                      <a:lumOff val="35000"/>
                    </a:schemeClr>
                  </a:solidFill>
                </a:rPr>
                <a:t>VM </a:t>
              </a:r>
              <a:r>
                <a:rPr lang="ko-KR" altLang="en-US" sz="1200" dirty="0">
                  <a:solidFill>
                    <a:schemeClr val="tx1">
                      <a:lumMod val="65000"/>
                      <a:lumOff val="35000"/>
                    </a:schemeClr>
                  </a:solidFill>
                </a:rPr>
                <a:t>즉시 서비스</a:t>
              </a:r>
              <a:endParaRPr lang="en-US" sz="1200" dirty="0">
                <a:solidFill>
                  <a:srgbClr val="00B336"/>
                </a:solidFill>
              </a:endParaRPr>
            </a:p>
          </p:txBody>
        </p:sp>
      </p:grpSp>
      <p:grpSp>
        <p:nvGrpSpPr>
          <p:cNvPr id="25" name="그룹 24">
            <a:extLst>
              <a:ext uri="{FF2B5EF4-FFF2-40B4-BE49-F238E27FC236}">
                <a16:creationId xmlns:a16="http://schemas.microsoft.com/office/drawing/2014/main" id="{5061A33E-673C-43D2-9CC8-CBC004CD126E}"/>
              </a:ext>
            </a:extLst>
          </p:cNvPr>
          <p:cNvGrpSpPr/>
          <p:nvPr/>
        </p:nvGrpSpPr>
        <p:grpSpPr>
          <a:xfrm>
            <a:off x="3356447" y="3171847"/>
            <a:ext cx="2836391" cy="1452541"/>
            <a:chOff x="3356447" y="3171847"/>
            <a:chExt cx="2836391" cy="1452541"/>
          </a:xfrm>
        </p:grpSpPr>
        <p:pic>
          <p:nvPicPr>
            <p:cNvPr id="10" name="Picture 13">
              <a:extLst>
                <a:ext uri="{FF2B5EF4-FFF2-40B4-BE49-F238E27FC236}">
                  <a16:creationId xmlns:a16="http://schemas.microsoft.com/office/drawing/2014/main" id="{36BF8238-6109-4B81-92F1-DD10880D641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56447" y="3171847"/>
              <a:ext cx="1050894" cy="1452541"/>
            </a:xfrm>
            <a:prstGeom prst="rect">
              <a:avLst/>
            </a:prstGeom>
          </p:spPr>
        </p:pic>
        <p:sp>
          <p:nvSpPr>
            <p:cNvPr id="11" name="TextBox 10">
              <a:extLst>
                <a:ext uri="{FF2B5EF4-FFF2-40B4-BE49-F238E27FC236}">
                  <a16:creationId xmlns:a16="http://schemas.microsoft.com/office/drawing/2014/main" id="{82282967-ADFB-48C6-BEC2-7C2A08C6AD08}"/>
                </a:ext>
              </a:extLst>
            </p:cNvPr>
            <p:cNvSpPr txBox="1"/>
            <p:nvPr/>
          </p:nvSpPr>
          <p:spPr>
            <a:xfrm>
              <a:off x="4366504" y="3546119"/>
              <a:ext cx="1826334" cy="461665"/>
            </a:xfrm>
            <a:prstGeom prst="rect">
              <a:avLst/>
            </a:prstGeom>
            <a:noFill/>
          </p:spPr>
          <p:txBody>
            <a:bodyPr wrap="square" rtlCol="0">
              <a:noAutofit/>
            </a:bodyPr>
            <a:lstStyle/>
            <a:p>
              <a:pPr lvl="0"/>
              <a:r>
                <a:rPr lang="ko-KR" altLang="en-US" sz="1200" b="1" dirty="0">
                  <a:solidFill>
                    <a:srgbClr val="00B336"/>
                  </a:solidFill>
                </a:rPr>
                <a:t>데이터 불변성</a:t>
              </a:r>
              <a:endParaRPr lang="en-US" sz="1200" b="1" dirty="0">
                <a:solidFill>
                  <a:srgbClr val="00B336"/>
                </a:solidFill>
              </a:endParaRPr>
            </a:p>
            <a:p>
              <a:r>
                <a:rPr lang="ko-KR" altLang="en-US" sz="1200" dirty="0" err="1">
                  <a:solidFill>
                    <a:schemeClr val="tx1">
                      <a:lumMod val="65000"/>
                      <a:lumOff val="35000"/>
                    </a:schemeClr>
                  </a:solidFill>
                </a:rPr>
                <a:t>랜섬웨어로부터</a:t>
              </a:r>
              <a:r>
                <a:rPr lang="ko-KR" altLang="en-US" sz="1200" dirty="0">
                  <a:solidFill>
                    <a:schemeClr val="tx1">
                      <a:lumMod val="65000"/>
                      <a:lumOff val="35000"/>
                    </a:schemeClr>
                  </a:solidFill>
                </a:rPr>
                <a:t> </a:t>
              </a:r>
              <a:r>
                <a:rPr lang="en-US" altLang="ko-KR" sz="1200" dirty="0">
                  <a:solidFill>
                    <a:schemeClr val="tx1">
                      <a:lumMod val="65000"/>
                      <a:lumOff val="35000"/>
                    </a:schemeClr>
                  </a:solidFill>
                </a:rPr>
                <a:t>100% </a:t>
              </a:r>
              <a:r>
                <a:rPr lang="ko-KR" altLang="en-US" sz="1200" dirty="0">
                  <a:solidFill>
                    <a:schemeClr val="tx1">
                      <a:lumMod val="65000"/>
                      <a:lumOff val="35000"/>
                    </a:schemeClr>
                  </a:solidFill>
                </a:rPr>
                <a:t>데이터 보호</a:t>
              </a:r>
              <a:r>
                <a:rPr lang="en-US" altLang="ko-KR" sz="1200" dirty="0">
                  <a:solidFill>
                    <a:schemeClr val="tx1">
                      <a:lumMod val="65000"/>
                      <a:lumOff val="35000"/>
                    </a:schemeClr>
                  </a:solidFill>
                </a:rPr>
                <a:t> </a:t>
              </a:r>
              <a:endParaRPr lang="en-US" sz="1200" dirty="0">
                <a:solidFill>
                  <a:srgbClr val="00B336"/>
                </a:solidFill>
              </a:endParaRPr>
            </a:p>
          </p:txBody>
        </p:sp>
      </p:grpSp>
      <p:grpSp>
        <p:nvGrpSpPr>
          <p:cNvPr id="7" name="그룹 6">
            <a:extLst>
              <a:ext uri="{FF2B5EF4-FFF2-40B4-BE49-F238E27FC236}">
                <a16:creationId xmlns:a16="http://schemas.microsoft.com/office/drawing/2014/main" id="{DF342CAE-2C80-4B82-A863-009557184BCF}"/>
              </a:ext>
            </a:extLst>
          </p:cNvPr>
          <p:cNvGrpSpPr/>
          <p:nvPr/>
        </p:nvGrpSpPr>
        <p:grpSpPr>
          <a:xfrm>
            <a:off x="6345145" y="226026"/>
            <a:ext cx="2715317" cy="1212158"/>
            <a:chOff x="6345145" y="226026"/>
            <a:chExt cx="2715317" cy="1212158"/>
          </a:xfrm>
        </p:grpSpPr>
        <p:sp>
          <p:nvSpPr>
            <p:cNvPr id="8" name="TextBox 7">
              <a:extLst>
                <a:ext uri="{FF2B5EF4-FFF2-40B4-BE49-F238E27FC236}">
                  <a16:creationId xmlns:a16="http://schemas.microsoft.com/office/drawing/2014/main" id="{65A17765-7B83-4B72-8E14-A1662FE44CE0}"/>
                </a:ext>
              </a:extLst>
            </p:cNvPr>
            <p:cNvSpPr txBox="1"/>
            <p:nvPr/>
          </p:nvSpPr>
          <p:spPr>
            <a:xfrm>
              <a:off x="7317677" y="474444"/>
              <a:ext cx="1742785" cy="646331"/>
            </a:xfrm>
            <a:prstGeom prst="rect">
              <a:avLst/>
            </a:prstGeom>
            <a:noFill/>
          </p:spPr>
          <p:txBody>
            <a:bodyPr wrap="none" rtlCol="0">
              <a:spAutoFit/>
            </a:bodyPr>
            <a:lstStyle/>
            <a:p>
              <a:pPr lvl="0"/>
              <a:r>
                <a:rPr lang="ko-KR" altLang="en-US" sz="1200" b="1" dirty="0">
                  <a:solidFill>
                    <a:srgbClr val="00B336"/>
                  </a:solidFill>
                </a:rPr>
                <a:t>모니터링</a:t>
              </a:r>
              <a:endParaRPr lang="en-US" sz="1200" b="1" dirty="0">
                <a:solidFill>
                  <a:srgbClr val="00B336"/>
                </a:solidFill>
              </a:endParaRPr>
            </a:p>
            <a:p>
              <a:r>
                <a:rPr lang="ko-KR" altLang="en-US" sz="1200" dirty="0">
                  <a:solidFill>
                    <a:schemeClr val="tx1">
                      <a:lumMod val="65000"/>
                      <a:lumOff val="35000"/>
                    </a:schemeClr>
                  </a:solidFill>
                </a:rPr>
                <a:t>가상화 </a:t>
              </a:r>
              <a:r>
                <a:rPr lang="en-US" altLang="ko-KR" sz="1000" dirty="0">
                  <a:solidFill>
                    <a:schemeClr val="tx1">
                      <a:lumMod val="65000"/>
                      <a:lumOff val="35000"/>
                    </a:schemeClr>
                  </a:solidFill>
                </a:rPr>
                <a:t>(</a:t>
              </a:r>
              <a:r>
                <a:rPr lang="en-US" altLang="ko-KR" sz="1000" dirty="0" err="1">
                  <a:solidFill>
                    <a:schemeClr val="tx1">
                      <a:lumMod val="65000"/>
                      <a:lumOff val="35000"/>
                    </a:schemeClr>
                  </a:solidFill>
                </a:rPr>
                <a:t>VMware,Hyper</a:t>
              </a:r>
              <a:r>
                <a:rPr lang="en-US" altLang="ko-KR" sz="1000" dirty="0">
                  <a:solidFill>
                    <a:schemeClr val="tx1">
                      <a:lumMod val="65000"/>
                      <a:lumOff val="35000"/>
                    </a:schemeClr>
                  </a:solidFill>
                </a:rPr>
                <a:t>-V)</a:t>
              </a:r>
            </a:p>
            <a:p>
              <a:r>
                <a:rPr lang="ko-KR" altLang="en-US" sz="1200" dirty="0">
                  <a:solidFill>
                    <a:schemeClr val="tx1">
                      <a:lumMod val="65000"/>
                      <a:lumOff val="35000"/>
                    </a:schemeClr>
                  </a:solidFill>
                </a:rPr>
                <a:t>백업 환경</a:t>
              </a:r>
              <a:endParaRPr lang="en-US" sz="1200" dirty="0">
                <a:solidFill>
                  <a:srgbClr val="00B336"/>
                </a:solidFill>
              </a:endParaRPr>
            </a:p>
          </p:txBody>
        </p:sp>
        <p:pic>
          <p:nvPicPr>
            <p:cNvPr id="12" name="Picture 3">
              <a:extLst>
                <a:ext uri="{FF2B5EF4-FFF2-40B4-BE49-F238E27FC236}">
                  <a16:creationId xmlns:a16="http://schemas.microsoft.com/office/drawing/2014/main" id="{B4E654BA-8315-421C-B25C-835F8B4B6B3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345145" y="226026"/>
              <a:ext cx="876980" cy="1212158"/>
            </a:xfrm>
            <a:prstGeom prst="rect">
              <a:avLst/>
            </a:prstGeom>
          </p:spPr>
        </p:pic>
      </p:grpSp>
      <p:grpSp>
        <p:nvGrpSpPr>
          <p:cNvPr id="26" name="그룹 25">
            <a:extLst>
              <a:ext uri="{FF2B5EF4-FFF2-40B4-BE49-F238E27FC236}">
                <a16:creationId xmlns:a16="http://schemas.microsoft.com/office/drawing/2014/main" id="{54B6F57C-E0F4-4611-BF09-0DAEB892E6BC}"/>
              </a:ext>
            </a:extLst>
          </p:cNvPr>
          <p:cNvGrpSpPr/>
          <p:nvPr/>
        </p:nvGrpSpPr>
        <p:grpSpPr>
          <a:xfrm>
            <a:off x="3143616" y="1687105"/>
            <a:ext cx="3049222" cy="1146816"/>
            <a:chOff x="3143616" y="1687105"/>
            <a:chExt cx="3049222" cy="1146816"/>
          </a:xfrm>
        </p:grpSpPr>
        <p:grpSp>
          <p:nvGrpSpPr>
            <p:cNvPr id="17" name="그룹 16">
              <a:extLst>
                <a:ext uri="{FF2B5EF4-FFF2-40B4-BE49-F238E27FC236}">
                  <a16:creationId xmlns:a16="http://schemas.microsoft.com/office/drawing/2014/main" id="{565A2DF1-3B18-40B5-ACD5-EBEB638C8634}"/>
                </a:ext>
              </a:extLst>
            </p:cNvPr>
            <p:cNvGrpSpPr/>
            <p:nvPr/>
          </p:nvGrpSpPr>
          <p:grpSpPr>
            <a:xfrm>
              <a:off x="3143616" y="1687105"/>
              <a:ext cx="1321059" cy="1146816"/>
              <a:chOff x="3250941" y="1578097"/>
              <a:chExt cx="1446712" cy="1253529"/>
            </a:xfrm>
          </p:grpSpPr>
          <p:pic>
            <p:nvPicPr>
              <p:cNvPr id="13" name="Picture 5">
                <a:extLst>
                  <a:ext uri="{FF2B5EF4-FFF2-40B4-BE49-F238E27FC236}">
                    <a16:creationId xmlns:a16="http://schemas.microsoft.com/office/drawing/2014/main" id="{C1D244A5-20B4-4B66-912B-F0E53E81EEA2}"/>
                  </a:ext>
                </a:extLst>
              </p:cNvPr>
              <p:cNvPicPr preferRelativeResize="0">
                <a:picLocks/>
              </p:cNvPicPr>
              <p:nvPr/>
            </p:nvPicPr>
            <p:blipFill>
              <a:blip r:embed="rId5" cstate="hqprint">
                <a:extLst>
                  <a:ext uri="{28A0092B-C50C-407E-A947-70E740481C1C}">
                    <a14:useLocalDpi xmlns:a14="http://schemas.microsoft.com/office/drawing/2010/main"/>
                  </a:ext>
                </a:extLst>
              </a:blip>
              <a:stretch>
                <a:fillRect/>
              </a:stretch>
            </p:blipFill>
            <p:spPr>
              <a:xfrm>
                <a:off x="3250941" y="1578097"/>
                <a:ext cx="1080000" cy="1080000"/>
              </a:xfrm>
              <a:prstGeom prst="rect">
                <a:avLst/>
              </a:prstGeom>
            </p:spPr>
          </p:pic>
          <p:pic>
            <p:nvPicPr>
              <p:cNvPr id="16" name="그림 15">
                <a:extLst>
                  <a:ext uri="{FF2B5EF4-FFF2-40B4-BE49-F238E27FC236}">
                    <a16:creationId xmlns:a16="http://schemas.microsoft.com/office/drawing/2014/main" id="{1BA4B158-F8BC-4EEE-9EBF-69AC654B3FE6}"/>
                  </a:ext>
                </a:extLst>
              </p:cNvPr>
              <p:cNvPicPr>
                <a:picLocks noChangeAspect="1"/>
              </p:cNvPicPr>
              <p:nvPr/>
            </p:nvPicPr>
            <p:blipFill>
              <a:blip r:embed="rId6"/>
              <a:stretch>
                <a:fillRect/>
              </a:stretch>
            </p:blipFill>
            <p:spPr>
              <a:xfrm>
                <a:off x="3964228" y="2060101"/>
                <a:ext cx="733425" cy="771525"/>
              </a:xfrm>
              <a:prstGeom prst="rect">
                <a:avLst/>
              </a:prstGeom>
            </p:spPr>
          </p:pic>
        </p:grpSp>
        <p:sp>
          <p:nvSpPr>
            <p:cNvPr id="15" name="TextBox 14">
              <a:extLst>
                <a:ext uri="{FF2B5EF4-FFF2-40B4-BE49-F238E27FC236}">
                  <a16:creationId xmlns:a16="http://schemas.microsoft.com/office/drawing/2014/main" id="{D5CB6252-F0E1-4FCC-8799-C1FE3CFA1F6E}"/>
                </a:ext>
              </a:extLst>
            </p:cNvPr>
            <p:cNvSpPr txBox="1"/>
            <p:nvPr/>
          </p:nvSpPr>
          <p:spPr>
            <a:xfrm>
              <a:off x="4389298" y="1966348"/>
              <a:ext cx="1803540" cy="830997"/>
            </a:xfrm>
            <a:prstGeom prst="rect">
              <a:avLst/>
            </a:prstGeom>
            <a:noFill/>
          </p:spPr>
          <p:txBody>
            <a:bodyPr wrap="square" rtlCol="0">
              <a:spAutoFit/>
            </a:bodyPr>
            <a:lstStyle/>
            <a:p>
              <a:pPr lvl="0"/>
              <a:r>
                <a:rPr lang="ko-KR" altLang="en-US" sz="1200" b="1" dirty="0">
                  <a:solidFill>
                    <a:srgbClr val="00B336"/>
                  </a:solidFill>
                </a:rPr>
                <a:t>물리서버</a:t>
              </a:r>
              <a:r>
                <a:rPr lang="en-US" altLang="ko-KR" sz="1000" b="1" dirty="0">
                  <a:solidFill>
                    <a:srgbClr val="00B336"/>
                  </a:solidFill>
                </a:rPr>
                <a:t>(Window, Linux)</a:t>
              </a:r>
              <a:endParaRPr lang="en-US" sz="1200" b="1" dirty="0">
                <a:solidFill>
                  <a:srgbClr val="00B336"/>
                </a:solidFill>
              </a:endParaRPr>
            </a:p>
            <a:p>
              <a:r>
                <a:rPr lang="ko-KR" altLang="en-US" sz="1200" dirty="0">
                  <a:solidFill>
                    <a:schemeClr val="tx1">
                      <a:lumMod val="65000"/>
                      <a:lumOff val="35000"/>
                    </a:schemeClr>
                  </a:solidFill>
                </a:rPr>
                <a:t>이미지기반 </a:t>
              </a:r>
              <a:r>
                <a:rPr lang="en-US" altLang="ko-KR" sz="1200" dirty="0">
                  <a:solidFill>
                    <a:schemeClr val="tx1">
                      <a:lumMod val="65000"/>
                      <a:lumOff val="35000"/>
                    </a:schemeClr>
                  </a:solidFill>
                </a:rPr>
                <a:t>OS/DB</a:t>
              </a:r>
              <a:r>
                <a:rPr lang="ko-KR" altLang="en-US" sz="1200" dirty="0">
                  <a:solidFill>
                    <a:schemeClr val="tx1">
                      <a:lumMod val="65000"/>
                      <a:lumOff val="35000"/>
                    </a:schemeClr>
                  </a:solidFill>
                </a:rPr>
                <a:t> 백업</a:t>
              </a:r>
              <a:endParaRPr lang="en-US" altLang="ko-KR" sz="1200" dirty="0">
                <a:solidFill>
                  <a:schemeClr val="tx1">
                    <a:lumMod val="65000"/>
                    <a:lumOff val="35000"/>
                  </a:schemeClr>
                </a:solidFill>
              </a:endParaRPr>
            </a:p>
            <a:p>
              <a:r>
                <a:rPr lang="en-US" sz="1200" dirty="0">
                  <a:solidFill>
                    <a:schemeClr val="tx1">
                      <a:lumMod val="65000"/>
                      <a:lumOff val="35000"/>
                    </a:schemeClr>
                  </a:solidFill>
                </a:rPr>
                <a:t>APP/DB </a:t>
              </a:r>
              <a:r>
                <a:rPr lang="ko-KR" altLang="en-US" sz="1200" dirty="0">
                  <a:solidFill>
                    <a:schemeClr val="tx1">
                      <a:lumMod val="65000"/>
                      <a:lumOff val="35000"/>
                    </a:schemeClr>
                  </a:solidFill>
                </a:rPr>
                <a:t>자동 인지</a:t>
              </a:r>
              <a:endParaRPr lang="en-US" altLang="ko-KR" sz="1200" dirty="0">
                <a:solidFill>
                  <a:schemeClr val="tx1">
                    <a:lumMod val="65000"/>
                    <a:lumOff val="35000"/>
                  </a:schemeClr>
                </a:solidFill>
              </a:endParaRPr>
            </a:p>
            <a:p>
              <a:r>
                <a:rPr lang="en-US" sz="1200" dirty="0">
                  <a:solidFill>
                    <a:schemeClr val="tx1">
                      <a:lumMod val="65000"/>
                      <a:lumOff val="35000"/>
                    </a:schemeClr>
                  </a:solidFill>
                </a:rPr>
                <a:t>VM</a:t>
              </a:r>
              <a:r>
                <a:rPr lang="ko-KR" altLang="en-US" sz="1200" dirty="0">
                  <a:solidFill>
                    <a:schemeClr val="tx1">
                      <a:lumMod val="65000"/>
                      <a:lumOff val="35000"/>
                    </a:schemeClr>
                  </a:solidFill>
                </a:rPr>
                <a:t>으로 즉시 서비스</a:t>
              </a:r>
              <a:endParaRPr lang="en-US" sz="1200" dirty="0">
                <a:solidFill>
                  <a:srgbClr val="00B336"/>
                </a:solidFill>
              </a:endParaRPr>
            </a:p>
          </p:txBody>
        </p:sp>
      </p:grpSp>
      <p:grpSp>
        <p:nvGrpSpPr>
          <p:cNvPr id="14" name="그룹 13">
            <a:extLst>
              <a:ext uri="{FF2B5EF4-FFF2-40B4-BE49-F238E27FC236}">
                <a16:creationId xmlns:a16="http://schemas.microsoft.com/office/drawing/2014/main" id="{86AFB353-2C0E-40CC-A0AD-8D038371E2B1}"/>
              </a:ext>
            </a:extLst>
          </p:cNvPr>
          <p:cNvGrpSpPr/>
          <p:nvPr/>
        </p:nvGrpSpPr>
        <p:grpSpPr>
          <a:xfrm>
            <a:off x="6192838" y="1830974"/>
            <a:ext cx="2742590" cy="1098704"/>
            <a:chOff x="6192838" y="1830974"/>
            <a:chExt cx="2742590" cy="1098704"/>
          </a:xfrm>
        </p:grpSpPr>
        <p:pic>
          <p:nvPicPr>
            <p:cNvPr id="18" name="Picture 25">
              <a:extLst>
                <a:ext uri="{FF2B5EF4-FFF2-40B4-BE49-F238E27FC236}">
                  <a16:creationId xmlns:a16="http://schemas.microsoft.com/office/drawing/2014/main" id="{EDD3B1B1-903C-4844-932B-86464905C62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192838" y="1830974"/>
              <a:ext cx="669676" cy="925623"/>
            </a:xfrm>
            <a:prstGeom prst="rect">
              <a:avLst/>
            </a:prstGeom>
          </p:spPr>
        </p:pic>
        <p:pic>
          <p:nvPicPr>
            <p:cNvPr id="19" name="Picture 7">
              <a:extLst>
                <a:ext uri="{FF2B5EF4-FFF2-40B4-BE49-F238E27FC236}">
                  <a16:creationId xmlns:a16="http://schemas.microsoft.com/office/drawing/2014/main" id="{5A47F42D-CBB7-4CD8-B1EA-CCAB6C87C82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79983" y="2004054"/>
              <a:ext cx="669676" cy="925624"/>
            </a:xfrm>
            <a:prstGeom prst="rect">
              <a:avLst/>
            </a:prstGeom>
          </p:spPr>
        </p:pic>
        <p:sp>
          <p:nvSpPr>
            <p:cNvPr id="20" name="TextBox 19">
              <a:extLst>
                <a:ext uri="{FF2B5EF4-FFF2-40B4-BE49-F238E27FC236}">
                  <a16:creationId xmlns:a16="http://schemas.microsoft.com/office/drawing/2014/main" id="{E25AD20A-3B04-488B-8690-57A9185B2629}"/>
                </a:ext>
              </a:extLst>
            </p:cNvPr>
            <p:cNvSpPr txBox="1"/>
            <p:nvPr/>
          </p:nvSpPr>
          <p:spPr>
            <a:xfrm>
              <a:off x="7317677" y="2032046"/>
              <a:ext cx="1617751" cy="646331"/>
            </a:xfrm>
            <a:prstGeom prst="rect">
              <a:avLst/>
            </a:prstGeom>
            <a:noFill/>
          </p:spPr>
          <p:txBody>
            <a:bodyPr wrap="none" rtlCol="0">
              <a:spAutoFit/>
            </a:bodyPr>
            <a:lstStyle/>
            <a:p>
              <a:pPr lvl="0"/>
              <a:r>
                <a:rPr lang="ko-KR" altLang="en-US" sz="1200" b="1" dirty="0">
                  <a:solidFill>
                    <a:srgbClr val="00B336"/>
                  </a:solidFill>
                </a:rPr>
                <a:t>퍼블릭 클라우드</a:t>
              </a:r>
              <a:endParaRPr lang="en-US" sz="1200" b="1" dirty="0">
                <a:solidFill>
                  <a:srgbClr val="00B336"/>
                </a:solidFill>
              </a:endParaRPr>
            </a:p>
            <a:p>
              <a:r>
                <a:rPr lang="ko-KR" altLang="en-US" sz="1200" dirty="0">
                  <a:solidFill>
                    <a:schemeClr val="tx1">
                      <a:lumMod val="65000"/>
                      <a:lumOff val="35000"/>
                    </a:schemeClr>
                  </a:solidFill>
                </a:rPr>
                <a:t>손쉬운 마이그레이션</a:t>
              </a:r>
              <a:endParaRPr lang="en-US" altLang="ko-KR" sz="1200" dirty="0">
                <a:solidFill>
                  <a:schemeClr val="tx1">
                    <a:lumMod val="65000"/>
                    <a:lumOff val="35000"/>
                  </a:schemeClr>
                </a:solidFill>
              </a:endParaRPr>
            </a:p>
            <a:p>
              <a:r>
                <a:rPr lang="ko-KR" altLang="en-US" sz="1200" dirty="0">
                  <a:solidFill>
                    <a:schemeClr val="tx1">
                      <a:lumMod val="65000"/>
                      <a:lumOff val="35000"/>
                    </a:schemeClr>
                  </a:solidFill>
                </a:rPr>
                <a:t>백업</a:t>
              </a:r>
              <a:r>
                <a:rPr lang="en-US" altLang="ko-KR" sz="1200" dirty="0">
                  <a:solidFill>
                    <a:schemeClr val="tx1">
                      <a:lumMod val="65000"/>
                      <a:lumOff val="35000"/>
                    </a:schemeClr>
                  </a:solidFill>
                </a:rPr>
                <a:t>/DR </a:t>
              </a:r>
              <a:r>
                <a:rPr lang="ko-KR" altLang="en-US" sz="1200" dirty="0">
                  <a:solidFill>
                    <a:schemeClr val="tx1">
                      <a:lumMod val="65000"/>
                      <a:lumOff val="35000"/>
                    </a:schemeClr>
                  </a:solidFill>
                </a:rPr>
                <a:t>구성</a:t>
              </a:r>
              <a:endParaRPr lang="en-US" sz="1200" dirty="0">
                <a:solidFill>
                  <a:srgbClr val="00B336"/>
                </a:solidFill>
              </a:endParaRPr>
            </a:p>
          </p:txBody>
        </p:sp>
      </p:grpSp>
      <p:grpSp>
        <p:nvGrpSpPr>
          <p:cNvPr id="24" name="그룹 23">
            <a:extLst>
              <a:ext uri="{FF2B5EF4-FFF2-40B4-BE49-F238E27FC236}">
                <a16:creationId xmlns:a16="http://schemas.microsoft.com/office/drawing/2014/main" id="{4DABE1FD-9C47-465E-9F4D-22DA30DF15A5}"/>
              </a:ext>
            </a:extLst>
          </p:cNvPr>
          <p:cNvGrpSpPr/>
          <p:nvPr/>
        </p:nvGrpSpPr>
        <p:grpSpPr>
          <a:xfrm>
            <a:off x="6265864" y="3108462"/>
            <a:ext cx="2828518" cy="1453811"/>
            <a:chOff x="6265864" y="3108462"/>
            <a:chExt cx="2828518" cy="1453811"/>
          </a:xfrm>
        </p:grpSpPr>
        <p:pic>
          <p:nvPicPr>
            <p:cNvPr id="21" name="Picture 15">
              <a:extLst>
                <a:ext uri="{FF2B5EF4-FFF2-40B4-BE49-F238E27FC236}">
                  <a16:creationId xmlns:a16="http://schemas.microsoft.com/office/drawing/2014/main" id="{6916D06C-4BC4-4B6E-9392-FB33562428D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265864" y="3108462"/>
              <a:ext cx="1051813" cy="1453811"/>
            </a:xfrm>
            <a:prstGeom prst="rect">
              <a:avLst/>
            </a:prstGeom>
          </p:spPr>
        </p:pic>
        <p:sp>
          <p:nvSpPr>
            <p:cNvPr id="22" name="TextBox 21">
              <a:extLst>
                <a:ext uri="{FF2B5EF4-FFF2-40B4-BE49-F238E27FC236}">
                  <a16:creationId xmlns:a16="http://schemas.microsoft.com/office/drawing/2014/main" id="{321EACEC-A6AC-4930-8577-1CBBB3229624}"/>
                </a:ext>
              </a:extLst>
            </p:cNvPr>
            <p:cNvSpPr txBox="1"/>
            <p:nvPr/>
          </p:nvSpPr>
          <p:spPr>
            <a:xfrm>
              <a:off x="7317677" y="3503928"/>
              <a:ext cx="1776705" cy="830997"/>
            </a:xfrm>
            <a:prstGeom prst="rect">
              <a:avLst/>
            </a:prstGeom>
            <a:noFill/>
          </p:spPr>
          <p:txBody>
            <a:bodyPr wrap="none" rtlCol="0">
              <a:spAutoFit/>
            </a:bodyPr>
            <a:lstStyle/>
            <a:p>
              <a:pPr lvl="0"/>
              <a:r>
                <a:rPr lang="en-US" altLang="ko-KR" sz="1200" b="1" dirty="0">
                  <a:solidFill>
                    <a:srgbClr val="00B336"/>
                  </a:solidFill>
                </a:rPr>
                <a:t>NAS </a:t>
              </a:r>
              <a:r>
                <a:rPr lang="ko-KR" altLang="en-US" sz="1200" b="1" dirty="0">
                  <a:solidFill>
                    <a:srgbClr val="00B336"/>
                  </a:solidFill>
                </a:rPr>
                <a:t>백업</a:t>
              </a:r>
              <a:endParaRPr lang="en-US" sz="1200" b="1" dirty="0">
                <a:solidFill>
                  <a:srgbClr val="00B336"/>
                </a:solidFill>
              </a:endParaRPr>
            </a:p>
            <a:p>
              <a:r>
                <a:rPr lang="ko-KR" altLang="en-US" sz="1200" dirty="0">
                  <a:solidFill>
                    <a:schemeClr val="tx1">
                      <a:lumMod val="65000"/>
                      <a:lumOff val="35000"/>
                    </a:schemeClr>
                  </a:solidFill>
                </a:rPr>
                <a:t>고속의 백업</a:t>
              </a:r>
              <a:r>
                <a:rPr lang="en-US" altLang="ko-KR" sz="1200" dirty="0">
                  <a:solidFill>
                    <a:schemeClr val="tx1">
                      <a:lumMod val="65000"/>
                      <a:lumOff val="35000"/>
                    </a:schemeClr>
                  </a:solidFill>
                </a:rPr>
                <a:t>(NFS, SMB)</a:t>
              </a:r>
            </a:p>
            <a:p>
              <a:r>
                <a:rPr lang="ko-KR" altLang="en-US" sz="1200" dirty="0">
                  <a:solidFill>
                    <a:schemeClr val="tx1">
                      <a:lumMod val="65000"/>
                      <a:lumOff val="35000"/>
                    </a:schemeClr>
                  </a:solidFill>
                </a:rPr>
                <a:t>스캔 타임 최소화</a:t>
              </a:r>
              <a:endParaRPr lang="en-US" altLang="ko-KR" sz="1200" dirty="0">
                <a:solidFill>
                  <a:schemeClr val="tx1">
                    <a:lumMod val="65000"/>
                    <a:lumOff val="35000"/>
                  </a:schemeClr>
                </a:solidFill>
              </a:endParaRPr>
            </a:p>
            <a:p>
              <a:r>
                <a:rPr lang="en-US" sz="1200" dirty="0">
                  <a:solidFill>
                    <a:schemeClr val="tx1">
                      <a:lumMod val="65000"/>
                      <a:lumOff val="35000"/>
                    </a:schemeClr>
                  </a:solidFill>
                </a:rPr>
                <a:t>NDMP </a:t>
              </a:r>
              <a:r>
                <a:rPr lang="ko-KR" altLang="en-US" sz="1200" dirty="0" err="1">
                  <a:solidFill>
                    <a:schemeClr val="tx1">
                      <a:lumMod val="65000"/>
                      <a:lumOff val="35000"/>
                    </a:schemeClr>
                  </a:solidFill>
                </a:rPr>
                <a:t>미사용</a:t>
              </a:r>
              <a:endParaRPr lang="en-US" sz="1200" dirty="0">
                <a:solidFill>
                  <a:srgbClr val="00B336"/>
                </a:solidFill>
              </a:endParaRPr>
            </a:p>
          </p:txBody>
        </p:sp>
      </p:grpSp>
      <p:sp>
        <p:nvSpPr>
          <p:cNvPr id="9" name="Rectangle 4">
            <a:extLst>
              <a:ext uri="{FF2B5EF4-FFF2-40B4-BE49-F238E27FC236}">
                <a16:creationId xmlns:a16="http://schemas.microsoft.com/office/drawing/2014/main" id="{D4764F1A-6024-4E9B-BBE0-21BEAD82129C}"/>
              </a:ext>
            </a:extLst>
          </p:cNvPr>
          <p:cNvSpPr/>
          <p:nvPr/>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텍스트 개체 틀 1">
            <a:extLst>
              <a:ext uri="{FF2B5EF4-FFF2-40B4-BE49-F238E27FC236}">
                <a16:creationId xmlns:a16="http://schemas.microsoft.com/office/drawing/2014/main" id="{A7439557-1DAB-4C9F-9DF9-88CBB2473F28}"/>
              </a:ext>
            </a:extLst>
          </p:cNvPr>
          <p:cNvSpPr>
            <a:spLocks noGrp="1"/>
          </p:cNvSpPr>
          <p:nvPr>
            <p:ph type="body" sz="quarter" idx="10"/>
          </p:nvPr>
        </p:nvSpPr>
        <p:spPr>
          <a:xfrm>
            <a:off x="358776" y="2059470"/>
            <a:ext cx="2594977" cy="2559556"/>
          </a:xfrm>
        </p:spPr>
        <p:txBody>
          <a:bodyPr/>
          <a:lstStyle/>
          <a:p>
            <a:pPr marL="342900" indent="-342900">
              <a:buFont typeface="Arial" panose="020B0604020202020204" pitchFamily="34" charset="0"/>
              <a:buChar char="•"/>
            </a:pPr>
            <a:r>
              <a:rPr lang="ko-KR" altLang="en-US" dirty="0"/>
              <a:t>글로벌 가상화 백업 시장 </a:t>
            </a:r>
            <a:r>
              <a:rPr lang="en-US" altLang="ko-KR" dirty="0">
                <a:solidFill>
                  <a:srgbClr val="00E296"/>
                </a:solidFill>
              </a:rPr>
              <a:t>1</a:t>
            </a:r>
            <a:r>
              <a:rPr lang="ko-KR" altLang="en-US" dirty="0">
                <a:solidFill>
                  <a:srgbClr val="00E296"/>
                </a:solidFill>
              </a:rPr>
              <a:t>위</a:t>
            </a:r>
            <a:r>
              <a:rPr lang="en-US" altLang="ko-KR" baseline="30000" dirty="0">
                <a:solidFill>
                  <a:srgbClr val="00E296"/>
                </a:solidFill>
              </a:rPr>
              <a:t>1</a:t>
            </a:r>
          </a:p>
          <a:p>
            <a:pPr marL="342900" indent="-342900">
              <a:buFont typeface="Arial" panose="020B0604020202020204" pitchFamily="34" charset="0"/>
              <a:buChar char="•"/>
            </a:pPr>
            <a:endParaRPr lang="en-US" altLang="ko-KR" baseline="30000" dirty="0">
              <a:solidFill>
                <a:srgbClr val="00E296"/>
              </a:solidFill>
            </a:endParaRPr>
          </a:p>
          <a:p>
            <a:pPr marL="342900" indent="-342900">
              <a:buFont typeface="Arial" panose="020B0604020202020204" pitchFamily="34" charset="0"/>
              <a:buChar char="•"/>
            </a:pPr>
            <a:r>
              <a:rPr lang="ko-KR" altLang="en-US" dirty="0"/>
              <a:t>유럽 백업 시장 </a:t>
            </a:r>
            <a:r>
              <a:rPr lang="en-US" altLang="ko-KR" dirty="0">
                <a:solidFill>
                  <a:srgbClr val="00E296"/>
                </a:solidFill>
              </a:rPr>
              <a:t>1</a:t>
            </a:r>
            <a:r>
              <a:rPr lang="ko-KR" altLang="en-US" dirty="0">
                <a:solidFill>
                  <a:srgbClr val="00E296"/>
                </a:solidFill>
              </a:rPr>
              <a:t>위</a:t>
            </a:r>
            <a:r>
              <a:rPr lang="en-US" altLang="ko-KR" baseline="30000" dirty="0">
                <a:solidFill>
                  <a:srgbClr val="00E296"/>
                </a:solidFill>
              </a:rPr>
              <a:t>2</a:t>
            </a:r>
          </a:p>
          <a:p>
            <a:pPr marL="342900" indent="-342900">
              <a:buFont typeface="Arial" panose="020B0604020202020204" pitchFamily="34" charset="0"/>
              <a:buChar char="•"/>
            </a:pPr>
            <a:endParaRPr lang="en-US" altLang="ko-KR" baseline="30000" dirty="0">
              <a:solidFill>
                <a:srgbClr val="00E296"/>
              </a:solidFill>
            </a:endParaRPr>
          </a:p>
          <a:p>
            <a:pPr marL="342900" indent="-342900">
              <a:buFont typeface="Arial" panose="020B0604020202020204" pitchFamily="34" charset="0"/>
              <a:buChar char="•"/>
            </a:pPr>
            <a:r>
              <a:rPr lang="ko-KR" altLang="en-US" dirty="0"/>
              <a:t>글로벌 백업 시장</a:t>
            </a:r>
            <a:r>
              <a:rPr lang="ko-KR" altLang="en-US" dirty="0">
                <a:solidFill>
                  <a:srgbClr val="00E296"/>
                </a:solidFill>
              </a:rPr>
              <a:t> </a:t>
            </a:r>
            <a:r>
              <a:rPr lang="en-US" altLang="ko-KR" dirty="0">
                <a:solidFill>
                  <a:srgbClr val="00E296"/>
                </a:solidFill>
              </a:rPr>
              <a:t>3</a:t>
            </a:r>
            <a:r>
              <a:rPr lang="en-US" altLang="ko-KR" baseline="30000" dirty="0">
                <a:solidFill>
                  <a:srgbClr val="00E296"/>
                </a:solidFill>
              </a:rPr>
              <a:t>3</a:t>
            </a:r>
            <a:endParaRPr lang="ko-KR" altLang="en-US" baseline="30000" dirty="0"/>
          </a:p>
        </p:txBody>
      </p:sp>
      <p:sp>
        <p:nvSpPr>
          <p:cNvPr id="3" name="제목 2">
            <a:extLst>
              <a:ext uri="{FF2B5EF4-FFF2-40B4-BE49-F238E27FC236}">
                <a16:creationId xmlns:a16="http://schemas.microsoft.com/office/drawing/2014/main" id="{C80CC818-B9EC-4A07-BA91-3FAFE1C17772}"/>
              </a:ext>
            </a:extLst>
          </p:cNvPr>
          <p:cNvSpPr>
            <a:spLocks noGrp="1"/>
          </p:cNvSpPr>
          <p:nvPr>
            <p:ph type="title"/>
          </p:nvPr>
        </p:nvSpPr>
        <p:spPr>
          <a:xfrm>
            <a:off x="133164" y="380358"/>
            <a:ext cx="2980902" cy="1231106"/>
          </a:xfrm>
        </p:spPr>
        <p:txBody>
          <a:bodyPr/>
          <a:lstStyle/>
          <a:p>
            <a:pPr algn="ctr"/>
            <a:r>
              <a:rPr lang="ko-KR" altLang="en-US" sz="2800" b="1" dirty="0"/>
              <a:t>주요 하이라이트</a:t>
            </a:r>
            <a:br>
              <a:rPr lang="en-US" altLang="ko-KR" sz="2800" b="1" dirty="0"/>
            </a:br>
            <a:br>
              <a:rPr lang="en-US" altLang="ko-KR" sz="2800" b="1" dirty="0"/>
            </a:br>
            <a:r>
              <a:rPr lang="en-US" altLang="ko-KR" sz="2400" b="1" dirty="0">
                <a:solidFill>
                  <a:srgbClr val="00E296"/>
                </a:solidFill>
              </a:rPr>
              <a:t>RTPO</a:t>
            </a:r>
            <a:r>
              <a:rPr lang="ko-KR" altLang="en-US" sz="2400" b="1" dirty="0">
                <a:solidFill>
                  <a:srgbClr val="00E296"/>
                </a:solidFill>
              </a:rPr>
              <a:t> </a:t>
            </a:r>
            <a:r>
              <a:rPr lang="en-US" altLang="ko-KR" sz="2400" b="1" dirty="0">
                <a:solidFill>
                  <a:srgbClr val="00E296"/>
                </a:solidFill>
              </a:rPr>
              <a:t>15</a:t>
            </a:r>
            <a:r>
              <a:rPr lang="ko-KR" altLang="en-US" sz="2400" b="1" dirty="0">
                <a:solidFill>
                  <a:srgbClr val="00E296"/>
                </a:solidFill>
              </a:rPr>
              <a:t>분 이내</a:t>
            </a:r>
            <a:endParaRPr lang="ko-KR" altLang="en-US" sz="2800" b="1" dirty="0">
              <a:solidFill>
                <a:srgbClr val="00E296"/>
              </a:solidFill>
            </a:endParaRPr>
          </a:p>
        </p:txBody>
      </p:sp>
      <p:sp>
        <p:nvSpPr>
          <p:cNvPr id="23" name="텍스트 개체 틀 1">
            <a:extLst>
              <a:ext uri="{FF2B5EF4-FFF2-40B4-BE49-F238E27FC236}">
                <a16:creationId xmlns:a16="http://schemas.microsoft.com/office/drawing/2014/main" id="{2FA17C1D-BC3A-4D13-B3EF-ACB831ECB23B}"/>
              </a:ext>
            </a:extLst>
          </p:cNvPr>
          <p:cNvSpPr txBox="1">
            <a:spLocks/>
          </p:cNvSpPr>
          <p:nvPr/>
        </p:nvSpPr>
        <p:spPr>
          <a:xfrm>
            <a:off x="468313" y="4606663"/>
            <a:ext cx="8218487" cy="430887"/>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75000"/>
                    <a:lumOff val="2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mj-lt"/>
              <a:buAutoNum type="arabicPeriod"/>
            </a:pPr>
            <a:r>
              <a:rPr lang="en-US" altLang="ko-KR" sz="700" dirty="0">
                <a:solidFill>
                  <a:schemeClr val="tx1"/>
                </a:solidFill>
              </a:rPr>
              <a:t>Veeam is now the clear market leader, </a:t>
            </a:r>
            <a:r>
              <a:rPr lang="en-US" altLang="ko-KR" sz="700" u="sng" dirty="0">
                <a:solidFill>
                  <a:schemeClr val="tx1"/>
                </a:solidFill>
                <a:hlinkClick r:id="rId10">
                  <a:extLst>
                    <a:ext uri="{A12FA001-AC4F-418D-AE19-62706E023703}">
                      <ahyp:hlinkClr xmlns:ahyp="http://schemas.microsoft.com/office/drawing/2018/hyperlinkcolor" val="tx"/>
                    </a:ext>
                  </a:extLst>
                </a:hlinkClick>
              </a:rPr>
              <a:t>Veeamhttps://go.veeam.com/industry-highlights</a:t>
            </a:r>
            <a:endParaRPr lang="en-US" altLang="ko-KR" sz="700" u="sng" dirty="0">
              <a:solidFill>
                <a:schemeClr val="tx1"/>
              </a:solidFill>
            </a:endParaRPr>
          </a:p>
          <a:p>
            <a:pPr>
              <a:buFont typeface="+mj-lt"/>
              <a:buAutoNum type="arabicPeriod"/>
            </a:pPr>
            <a:r>
              <a:rPr lang="en-US" altLang="ko-KR" sz="700" dirty="0">
                <a:solidFill>
                  <a:schemeClr val="tx1"/>
                </a:solidFill>
              </a:rPr>
              <a:t>IDC Report: Veeam is #1 in EMEA by revenue and unmatched 20.8% market share and YoY growth, </a:t>
            </a:r>
            <a:r>
              <a:rPr lang="en-US" altLang="ko-KR" sz="700" dirty="0">
                <a:solidFill>
                  <a:schemeClr val="tx1"/>
                </a:solidFill>
                <a:hlinkClick r:id="rId11">
                  <a:extLst>
                    <a:ext uri="{A12FA001-AC4F-418D-AE19-62706E023703}">
                      <ahyp:hlinkClr xmlns:ahyp="http://schemas.microsoft.com/office/drawing/2018/hyperlinkcolor" val="tx"/>
                    </a:ext>
                  </a:extLst>
                </a:hlinkClick>
              </a:rPr>
              <a:t>https://www.veeam.com/wp-idc-semiannual-software-tracker-report-emea.html</a:t>
            </a:r>
            <a:endParaRPr lang="en-US" altLang="ko-KR" sz="700" dirty="0">
              <a:solidFill>
                <a:schemeClr val="tx1"/>
              </a:solidFill>
            </a:endParaRPr>
          </a:p>
          <a:p>
            <a:pPr>
              <a:buFont typeface="+mj-lt"/>
              <a:buAutoNum type="arabicPeriod"/>
            </a:pPr>
            <a:r>
              <a:rPr lang="en-US" altLang="ko-KR" sz="700" dirty="0">
                <a:solidFill>
                  <a:schemeClr val="tx1"/>
                </a:solidFill>
              </a:rPr>
              <a:t>Veeam Achieves Market-Leading Revenue Growth in 2H 2017, </a:t>
            </a:r>
            <a:r>
              <a:rPr lang="en-US" altLang="ko-KR" sz="700" dirty="0">
                <a:solidFill>
                  <a:schemeClr val="tx1"/>
                </a:solidFill>
                <a:hlinkClick r:id="rId12">
                  <a:extLst>
                    <a:ext uri="{A12FA001-AC4F-418D-AE19-62706E023703}">
                      <ahyp:hlinkClr xmlns:ahyp="http://schemas.microsoft.com/office/drawing/2018/hyperlinkcolor" val="tx"/>
                    </a:ext>
                  </a:extLst>
                </a:hlinkClick>
              </a:rPr>
              <a:t>https://www.veeam.com/executive-blog/idc-report-2017-market-share-growth.html</a:t>
            </a:r>
            <a:endParaRPr lang="en-US" altLang="ko-KR" sz="700" dirty="0">
              <a:solidFill>
                <a:schemeClr val="tx1"/>
              </a:solidFill>
            </a:endParaRPr>
          </a:p>
        </p:txBody>
      </p:sp>
    </p:spTree>
    <p:extLst>
      <p:ext uri="{BB962C8B-B14F-4D97-AF65-F5344CB8AC3E}">
        <p14:creationId xmlns:p14="http://schemas.microsoft.com/office/powerpoint/2010/main" val="380078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childTnLst>
                          </p:cTn>
                        </p:par>
                        <p:par>
                          <p:cTn id="33" fill="hold">
                            <p:stCondLst>
                              <p:cond delay="40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dirty="0"/>
              <a:t>신뢰할 수 있는 선도 기업</a:t>
            </a:r>
            <a:endParaRPr lang="en-US" altLang="ko-KR" dirty="0"/>
          </a:p>
        </p:txBody>
      </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ctr" defTabSz="686030" rtl="0" eaLnBrk="1" fontAlgn="auto" latinLnBrk="0" hangingPunct="1">
              <a:lnSpc>
                <a:spcPct val="100000"/>
              </a:lnSpc>
              <a:spcBef>
                <a:spcPts val="0"/>
              </a:spcBef>
              <a:spcAft>
                <a:spcPts val="0"/>
              </a:spcAft>
              <a:buClrTx/>
              <a:buSzPct val="90000"/>
              <a:buFont typeface="Arial" pitchFamily="34" charset="0"/>
              <a:buNone/>
              <a:tabLst/>
              <a:defRPr/>
            </a:pP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빔 소프트웨어는 </a:t>
            </a: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유럽시장 </a:t>
            </a:r>
            <a:r>
              <a:rPr kumimoji="0" lang="en-US" altLang="ko-KR"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1</a:t>
            </a: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위</a:t>
            </a:r>
            <a:r>
              <a:rPr kumimoji="0" lang="en-US" altLang="ko-KR" sz="1400" b="1" i="0" u="none" strike="noStrike" kern="1200" cap="none" spc="0" normalizeH="0" baseline="3000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1</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 </a:t>
            </a: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전세계 </a:t>
            </a:r>
            <a:r>
              <a:rPr kumimoji="0" lang="en-US" altLang="ko-KR"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3</a:t>
            </a: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위</a:t>
            </a:r>
            <a:r>
              <a:rPr kumimoji="0" lang="en-US" altLang="ko-KR" sz="1400" b="1" i="0" u="none" strike="noStrike" kern="1200" cap="none" spc="0" normalizeH="0" baseline="3000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2</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의 백업 및 복구 데이터 관리 솔루션</a:t>
            </a:r>
            <a:endPar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endParaRPr>
          </a:p>
        </p:txBody>
      </p:sp>
      <p:sp>
        <p:nvSpPr>
          <p:cNvPr id="81" name="텍스트 개체 틀 6">
            <a:extLst>
              <a:ext uri="{FF2B5EF4-FFF2-40B4-BE49-F238E27FC236}">
                <a16:creationId xmlns:a16="http://schemas.microsoft.com/office/drawing/2014/main" id="{C93F3BA2-E1F0-4F4D-8DB9-CDCEC214C91D}"/>
              </a:ext>
            </a:extLst>
          </p:cNvPr>
          <p:cNvSpPr txBox="1">
            <a:spLocks/>
          </p:cNvSpPr>
          <p:nvPr/>
        </p:nvSpPr>
        <p:spPr>
          <a:xfrm>
            <a:off x="461962" y="4373104"/>
            <a:ext cx="8229601" cy="527238"/>
          </a:xfrm>
          <a:prstGeom prst="rect">
            <a:avLst/>
          </a:prstGeom>
        </p:spPr>
        <p:txBody>
          <a:bodyPr/>
          <a:lstStyle>
            <a:lvl1pPr marL="0" indent="0" algn="l" defTabSz="914400" rtl="0" eaLnBrk="1" latinLnBrk="1" hangingPunct="1">
              <a:lnSpc>
                <a:spcPct val="100000"/>
              </a:lnSpc>
              <a:spcBef>
                <a:spcPts val="0"/>
              </a:spcBef>
              <a:buFont typeface="Arial" panose="020B0604020202020204" pitchFamily="34" charset="0"/>
              <a:buNone/>
              <a:defRPr sz="10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00000"/>
              </a:lnSpc>
              <a:spcBef>
                <a:spcPts val="0"/>
              </a:spcBef>
              <a:spcAft>
                <a:spcPts val="0"/>
              </a:spcAft>
              <a:buClrTx/>
              <a:buSzTx/>
              <a:buFont typeface="+mj-lt"/>
              <a:buAutoNum type="arabicPeriod"/>
              <a:tabLst/>
              <a:defRPr/>
            </a:pPr>
            <a:r>
              <a:rPr kumimoji="0" lang="en-US" altLang="ko-KR" sz="1000" b="0" i="0" u="none" strike="noStrike" kern="1200" cap="none" spc="0" normalizeH="0" baseline="0" noProof="0" dirty="0">
                <a:ln>
                  <a:noFill/>
                </a:ln>
                <a:solidFill>
                  <a:srgbClr val="FFFFFF"/>
                </a:solidFill>
                <a:effectLst/>
                <a:uLnTx/>
                <a:uFillTx/>
                <a:latin typeface="Arial"/>
                <a:ea typeface="맑은 고딕"/>
                <a:cs typeface="Arial" panose="020B0604020202020204" pitchFamily="34" charset="0"/>
              </a:rPr>
              <a:t>Source: IDC, Semi-Annual Software Tracker, 2020H1 Note: EMEA data only</a:t>
            </a:r>
          </a:p>
          <a:p>
            <a:pPr marL="228600" marR="0" lvl="0" indent="-228600" algn="l" defTabSz="914400" rtl="0" eaLnBrk="1" fontAlgn="auto" latinLnBrk="1" hangingPunct="1">
              <a:lnSpc>
                <a:spcPct val="100000"/>
              </a:lnSpc>
              <a:spcBef>
                <a:spcPts val="0"/>
              </a:spcBef>
              <a:spcAft>
                <a:spcPts val="0"/>
              </a:spcAft>
              <a:buClrTx/>
              <a:buSzTx/>
              <a:buFont typeface="+mj-lt"/>
              <a:buAutoNum type="arabicPeriod"/>
              <a:tabLst/>
              <a:defRPr/>
            </a:pPr>
            <a:r>
              <a:rPr kumimoji="0" lang="en-US" altLang="ko-KR" sz="1000" b="0" i="0" u="none" strike="noStrike" kern="1200" cap="none" spc="0" normalizeH="0" baseline="0" noProof="0" dirty="0">
                <a:ln>
                  <a:noFill/>
                </a:ln>
                <a:solidFill>
                  <a:srgbClr val="FFFFFF"/>
                </a:solidFill>
                <a:effectLst/>
                <a:uLnTx/>
                <a:uFillTx/>
                <a:latin typeface="Arial" panose="020B0604020202020204" pitchFamily="34" charset="0"/>
                <a:ea typeface="맑은 고딕"/>
                <a:cs typeface="Arial" panose="020B0604020202020204" pitchFamily="34" charset="0"/>
              </a:rPr>
              <a:t>Market Share: Enterprise  Infrastructure Software, Worldwide, 2018”, April 2019</a:t>
            </a:r>
          </a:p>
        </p:txBody>
      </p:sp>
      <p:grpSp>
        <p:nvGrpSpPr>
          <p:cNvPr id="7" name="그룹 6">
            <a:extLst>
              <a:ext uri="{FF2B5EF4-FFF2-40B4-BE49-F238E27FC236}">
                <a16:creationId xmlns:a16="http://schemas.microsoft.com/office/drawing/2014/main" id="{BD26F73D-0AE3-451A-B846-890AAD0DC79F}"/>
              </a:ext>
            </a:extLst>
          </p:cNvPr>
          <p:cNvGrpSpPr/>
          <p:nvPr/>
        </p:nvGrpSpPr>
        <p:grpSpPr>
          <a:xfrm>
            <a:off x="5081193" y="1441509"/>
            <a:ext cx="3006877" cy="2816331"/>
            <a:chOff x="5804981" y="1861323"/>
            <a:chExt cx="2422644" cy="2387373"/>
          </a:xfrm>
        </p:grpSpPr>
        <p:sp>
          <p:nvSpPr>
            <p:cNvPr id="85" name="object 13">
              <a:extLst>
                <a:ext uri="{FF2B5EF4-FFF2-40B4-BE49-F238E27FC236}">
                  <a16:creationId xmlns:a16="http://schemas.microsoft.com/office/drawing/2014/main" id="{52F2ECAC-D129-403A-B15D-EC19C29B65C2}"/>
                </a:ext>
              </a:extLst>
            </p:cNvPr>
            <p:cNvSpPr/>
            <p:nvPr/>
          </p:nvSpPr>
          <p:spPr>
            <a:xfrm>
              <a:off x="7063252" y="1861323"/>
              <a:ext cx="1157205" cy="1127611"/>
            </a:xfrm>
            <a:custGeom>
              <a:avLst/>
              <a:gdLst/>
              <a:ahLst/>
              <a:cxnLst/>
              <a:rect l="l" t="t" r="r" b="b"/>
              <a:pathLst>
                <a:path w="1619885" h="1539875">
                  <a:moveTo>
                    <a:pt x="0" y="0"/>
                  </a:moveTo>
                  <a:lnTo>
                    <a:pt x="0" y="815085"/>
                  </a:lnTo>
                  <a:lnTo>
                    <a:pt x="47595" y="816458"/>
                  </a:lnTo>
                  <a:lnTo>
                    <a:pt x="94520" y="820528"/>
                  </a:lnTo>
                  <a:lnTo>
                    <a:pt x="140694" y="827224"/>
                  </a:lnTo>
                  <a:lnTo>
                    <a:pt x="186036" y="836472"/>
                  </a:lnTo>
                  <a:lnTo>
                    <a:pt x="230467" y="848201"/>
                  </a:lnTo>
                  <a:lnTo>
                    <a:pt x="273904" y="862339"/>
                  </a:lnTo>
                  <a:lnTo>
                    <a:pt x="316267" y="878814"/>
                  </a:lnTo>
                  <a:lnTo>
                    <a:pt x="357477" y="897552"/>
                  </a:lnTo>
                  <a:lnTo>
                    <a:pt x="397451" y="918483"/>
                  </a:lnTo>
                  <a:lnTo>
                    <a:pt x="436110" y="941533"/>
                  </a:lnTo>
                  <a:lnTo>
                    <a:pt x="473372" y="966632"/>
                  </a:lnTo>
                  <a:lnTo>
                    <a:pt x="509157" y="993706"/>
                  </a:lnTo>
                  <a:lnTo>
                    <a:pt x="543385" y="1022683"/>
                  </a:lnTo>
                  <a:lnTo>
                    <a:pt x="575974" y="1053491"/>
                  </a:lnTo>
                  <a:lnTo>
                    <a:pt x="606844" y="1086059"/>
                  </a:lnTo>
                  <a:lnTo>
                    <a:pt x="635914" y="1120313"/>
                  </a:lnTo>
                  <a:lnTo>
                    <a:pt x="663104" y="1156182"/>
                  </a:lnTo>
                  <a:lnTo>
                    <a:pt x="688333" y="1193593"/>
                  </a:lnTo>
                  <a:lnTo>
                    <a:pt x="711519" y="1232474"/>
                  </a:lnTo>
                  <a:lnTo>
                    <a:pt x="732584" y="1272754"/>
                  </a:lnTo>
                  <a:lnTo>
                    <a:pt x="751445" y="1314359"/>
                  </a:lnTo>
                  <a:lnTo>
                    <a:pt x="768022" y="1357218"/>
                  </a:lnTo>
                  <a:lnTo>
                    <a:pt x="782235" y="1401259"/>
                  </a:lnTo>
                  <a:lnTo>
                    <a:pt x="794002" y="1446409"/>
                  </a:lnTo>
                  <a:lnTo>
                    <a:pt x="803244" y="1492596"/>
                  </a:lnTo>
                  <a:lnTo>
                    <a:pt x="809879" y="1539747"/>
                  </a:lnTo>
                  <a:lnTo>
                    <a:pt x="1619885" y="1449323"/>
                  </a:lnTo>
                  <a:lnTo>
                    <a:pt x="1613773" y="1401022"/>
                  </a:lnTo>
                  <a:lnTo>
                    <a:pt x="1606287" y="1353203"/>
                  </a:lnTo>
                  <a:lnTo>
                    <a:pt x="1597446" y="1305886"/>
                  </a:lnTo>
                  <a:lnTo>
                    <a:pt x="1587273" y="1259090"/>
                  </a:lnTo>
                  <a:lnTo>
                    <a:pt x="1575789" y="1212834"/>
                  </a:lnTo>
                  <a:lnTo>
                    <a:pt x="1563014" y="1167137"/>
                  </a:lnTo>
                  <a:lnTo>
                    <a:pt x="1548971" y="1122018"/>
                  </a:lnTo>
                  <a:lnTo>
                    <a:pt x="1533681" y="1077497"/>
                  </a:lnTo>
                  <a:lnTo>
                    <a:pt x="1517165" y="1033593"/>
                  </a:lnTo>
                  <a:lnTo>
                    <a:pt x="1499445" y="990324"/>
                  </a:lnTo>
                  <a:lnTo>
                    <a:pt x="1480542" y="947710"/>
                  </a:lnTo>
                  <a:lnTo>
                    <a:pt x="1460478" y="905770"/>
                  </a:lnTo>
                  <a:lnTo>
                    <a:pt x="1439273" y="864524"/>
                  </a:lnTo>
                  <a:lnTo>
                    <a:pt x="1416950" y="823990"/>
                  </a:lnTo>
                  <a:lnTo>
                    <a:pt x="1393529" y="784187"/>
                  </a:lnTo>
                  <a:lnTo>
                    <a:pt x="1369032" y="745135"/>
                  </a:lnTo>
                  <a:lnTo>
                    <a:pt x="1343481" y="706853"/>
                  </a:lnTo>
                  <a:lnTo>
                    <a:pt x="1316896" y="669360"/>
                  </a:lnTo>
                  <a:lnTo>
                    <a:pt x="1289300" y="632675"/>
                  </a:lnTo>
                  <a:lnTo>
                    <a:pt x="1260713" y="596817"/>
                  </a:lnTo>
                  <a:lnTo>
                    <a:pt x="1231157" y="561806"/>
                  </a:lnTo>
                  <a:lnTo>
                    <a:pt x="1200654" y="527660"/>
                  </a:lnTo>
                  <a:lnTo>
                    <a:pt x="1169224" y="494399"/>
                  </a:lnTo>
                  <a:lnTo>
                    <a:pt x="1136890" y="462041"/>
                  </a:lnTo>
                  <a:lnTo>
                    <a:pt x="1103672" y="430607"/>
                  </a:lnTo>
                  <a:lnTo>
                    <a:pt x="1069592" y="400115"/>
                  </a:lnTo>
                  <a:lnTo>
                    <a:pt x="1034672" y="370584"/>
                  </a:lnTo>
                  <a:lnTo>
                    <a:pt x="998932" y="342033"/>
                  </a:lnTo>
                  <a:lnTo>
                    <a:pt x="962394" y="314482"/>
                  </a:lnTo>
                  <a:lnTo>
                    <a:pt x="925080" y="287950"/>
                  </a:lnTo>
                  <a:lnTo>
                    <a:pt x="887010" y="262455"/>
                  </a:lnTo>
                  <a:lnTo>
                    <a:pt x="848207" y="238018"/>
                  </a:lnTo>
                  <a:lnTo>
                    <a:pt x="808692" y="214656"/>
                  </a:lnTo>
                  <a:lnTo>
                    <a:pt x="768486" y="192390"/>
                  </a:lnTo>
                  <a:lnTo>
                    <a:pt x="727610" y="171239"/>
                  </a:lnTo>
                  <a:lnTo>
                    <a:pt x="686086" y="151221"/>
                  </a:lnTo>
                  <a:lnTo>
                    <a:pt x="643936" y="132355"/>
                  </a:lnTo>
                  <a:lnTo>
                    <a:pt x="601180" y="114662"/>
                  </a:lnTo>
                  <a:lnTo>
                    <a:pt x="557840" y="98160"/>
                  </a:lnTo>
                  <a:lnTo>
                    <a:pt x="513937" y="82867"/>
                  </a:lnTo>
                  <a:lnTo>
                    <a:pt x="469494" y="68804"/>
                  </a:lnTo>
                  <a:lnTo>
                    <a:pt x="424530" y="55990"/>
                  </a:lnTo>
                  <a:lnTo>
                    <a:pt x="379069" y="44443"/>
                  </a:lnTo>
                  <a:lnTo>
                    <a:pt x="333130" y="34183"/>
                  </a:lnTo>
                  <a:lnTo>
                    <a:pt x="286735" y="25229"/>
                  </a:lnTo>
                  <a:lnTo>
                    <a:pt x="239907" y="17600"/>
                  </a:lnTo>
                  <a:lnTo>
                    <a:pt x="192665" y="11315"/>
                  </a:lnTo>
                  <a:lnTo>
                    <a:pt x="145033" y="6393"/>
                  </a:lnTo>
                  <a:lnTo>
                    <a:pt x="97030" y="2854"/>
                  </a:lnTo>
                  <a:lnTo>
                    <a:pt x="48678" y="716"/>
                  </a:lnTo>
                  <a:lnTo>
                    <a:pt x="0" y="0"/>
                  </a:lnTo>
                  <a:close/>
                </a:path>
              </a:pathLst>
            </a:custGeom>
            <a:solidFill>
              <a:schemeClr val="bg1">
                <a:lumMod val="75000"/>
              </a:schemeClr>
            </a:solidFill>
          </p:spPr>
          <p:txBody>
            <a:bodyPr wrap="square" lIns="0" tIns="0" rIns="0" bIns="0" rtlCol="0"/>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sz="1000" b="0" i="0" u="none" strike="noStrike" kern="0" cap="none" spc="0" normalizeH="0" baseline="0" noProof="0" dirty="0">
                <a:ln>
                  <a:noFill/>
                </a:ln>
                <a:solidFill>
                  <a:prstClr val="black"/>
                </a:solidFill>
                <a:effectLst/>
                <a:uLnTx/>
                <a:uFillTx/>
                <a:latin typeface="Arial" panose="020B0604020202020204" pitchFamily="34" charset="0"/>
                <a:ea typeface="맑은 고딕"/>
                <a:cs typeface="Arial" panose="020B0604020202020204" pitchFamily="34" charset="0"/>
              </a:endParaRPr>
            </a:p>
          </p:txBody>
        </p:sp>
        <p:sp>
          <p:nvSpPr>
            <p:cNvPr id="86" name="object 14">
              <a:extLst>
                <a:ext uri="{FF2B5EF4-FFF2-40B4-BE49-F238E27FC236}">
                  <a16:creationId xmlns:a16="http://schemas.microsoft.com/office/drawing/2014/main" id="{F7921296-4C4C-4D4B-BB41-8FC89C800FDF}"/>
                </a:ext>
              </a:extLst>
            </p:cNvPr>
            <p:cNvSpPr/>
            <p:nvPr/>
          </p:nvSpPr>
          <p:spPr>
            <a:xfrm>
              <a:off x="7393403" y="2922626"/>
              <a:ext cx="834222" cy="1115521"/>
            </a:xfrm>
            <a:custGeom>
              <a:avLst/>
              <a:gdLst/>
              <a:ahLst/>
              <a:cxnLst/>
              <a:rect l="l" t="t" r="r" b="b"/>
              <a:pathLst>
                <a:path w="1167764" h="1523364">
                  <a:moveTo>
                    <a:pt x="1157731" y="0"/>
                  </a:moveTo>
                  <a:lnTo>
                    <a:pt x="347725" y="90424"/>
                  </a:lnTo>
                  <a:lnTo>
                    <a:pt x="351754" y="140111"/>
                  </a:lnTo>
                  <a:lnTo>
                    <a:pt x="352742" y="189569"/>
                  </a:lnTo>
                  <a:lnTo>
                    <a:pt x="350746" y="238677"/>
                  </a:lnTo>
                  <a:lnTo>
                    <a:pt x="345819" y="287315"/>
                  </a:lnTo>
                  <a:lnTo>
                    <a:pt x="338018" y="335365"/>
                  </a:lnTo>
                  <a:lnTo>
                    <a:pt x="327396" y="382707"/>
                  </a:lnTo>
                  <a:lnTo>
                    <a:pt x="314010" y="429221"/>
                  </a:lnTo>
                  <a:lnTo>
                    <a:pt x="297913" y="474787"/>
                  </a:lnTo>
                  <a:lnTo>
                    <a:pt x="279161" y="519287"/>
                  </a:lnTo>
                  <a:lnTo>
                    <a:pt x="257810" y="562600"/>
                  </a:lnTo>
                  <a:lnTo>
                    <a:pt x="233913" y="604606"/>
                  </a:lnTo>
                  <a:lnTo>
                    <a:pt x="207527" y="645188"/>
                  </a:lnTo>
                  <a:lnTo>
                    <a:pt x="178706" y="684224"/>
                  </a:lnTo>
                  <a:lnTo>
                    <a:pt x="147504" y="721595"/>
                  </a:lnTo>
                  <a:lnTo>
                    <a:pt x="113978" y="757182"/>
                  </a:lnTo>
                  <a:lnTo>
                    <a:pt x="78182" y="790866"/>
                  </a:lnTo>
                  <a:lnTo>
                    <a:pt x="40171" y="822526"/>
                  </a:lnTo>
                  <a:lnTo>
                    <a:pt x="0" y="852043"/>
                  </a:lnTo>
                  <a:lnTo>
                    <a:pt x="462152" y="1523238"/>
                  </a:lnTo>
                  <a:lnTo>
                    <a:pt x="502856" y="1494281"/>
                  </a:lnTo>
                  <a:lnTo>
                    <a:pt x="542494" y="1464222"/>
                  </a:lnTo>
                  <a:lnTo>
                    <a:pt x="581050" y="1433091"/>
                  </a:lnTo>
                  <a:lnTo>
                    <a:pt x="618513" y="1400917"/>
                  </a:lnTo>
                  <a:lnTo>
                    <a:pt x="654868" y="1367731"/>
                  </a:lnTo>
                  <a:lnTo>
                    <a:pt x="690101" y="1333561"/>
                  </a:lnTo>
                  <a:lnTo>
                    <a:pt x="724199" y="1298439"/>
                  </a:lnTo>
                  <a:lnTo>
                    <a:pt x="757149" y="1262394"/>
                  </a:lnTo>
                  <a:lnTo>
                    <a:pt x="788935" y="1225456"/>
                  </a:lnTo>
                  <a:lnTo>
                    <a:pt x="819546" y="1187655"/>
                  </a:lnTo>
                  <a:lnTo>
                    <a:pt x="848967" y="1149021"/>
                  </a:lnTo>
                  <a:lnTo>
                    <a:pt x="877184" y="1109584"/>
                  </a:lnTo>
                  <a:lnTo>
                    <a:pt x="904184" y="1069374"/>
                  </a:lnTo>
                  <a:lnTo>
                    <a:pt x="929952" y="1028421"/>
                  </a:lnTo>
                  <a:lnTo>
                    <a:pt x="954477" y="986754"/>
                  </a:lnTo>
                  <a:lnTo>
                    <a:pt x="977743" y="944404"/>
                  </a:lnTo>
                  <a:lnTo>
                    <a:pt x="999736" y="901400"/>
                  </a:lnTo>
                  <a:lnTo>
                    <a:pt x="1020444" y="857773"/>
                  </a:lnTo>
                  <a:lnTo>
                    <a:pt x="1039853" y="813553"/>
                  </a:lnTo>
                  <a:lnTo>
                    <a:pt x="1057949" y="768769"/>
                  </a:lnTo>
                  <a:lnTo>
                    <a:pt x="1074718" y="723451"/>
                  </a:lnTo>
                  <a:lnTo>
                    <a:pt x="1090146" y="677629"/>
                  </a:lnTo>
                  <a:lnTo>
                    <a:pt x="1104220" y="631334"/>
                  </a:lnTo>
                  <a:lnTo>
                    <a:pt x="1116927" y="584595"/>
                  </a:lnTo>
                  <a:lnTo>
                    <a:pt x="1128252" y="537441"/>
                  </a:lnTo>
                  <a:lnTo>
                    <a:pt x="1138182" y="489904"/>
                  </a:lnTo>
                  <a:lnTo>
                    <a:pt x="1146702" y="442013"/>
                  </a:lnTo>
                  <a:lnTo>
                    <a:pt x="1153801" y="393798"/>
                  </a:lnTo>
                  <a:lnTo>
                    <a:pt x="1159463" y="345288"/>
                  </a:lnTo>
                  <a:lnTo>
                    <a:pt x="1163675" y="296515"/>
                  </a:lnTo>
                  <a:lnTo>
                    <a:pt x="1166423" y="247506"/>
                  </a:lnTo>
                  <a:lnTo>
                    <a:pt x="1167694" y="198294"/>
                  </a:lnTo>
                  <a:lnTo>
                    <a:pt x="1167474" y="148907"/>
                  </a:lnTo>
                  <a:lnTo>
                    <a:pt x="1165750" y="99376"/>
                  </a:lnTo>
                  <a:lnTo>
                    <a:pt x="1162507" y="49730"/>
                  </a:lnTo>
                  <a:lnTo>
                    <a:pt x="1157731" y="0"/>
                  </a:lnTo>
                  <a:close/>
                </a:path>
              </a:pathLst>
            </a:custGeom>
            <a:solidFill>
              <a:srgbClr val="9D9D9C"/>
            </a:solidFill>
          </p:spPr>
          <p:txBody>
            <a:bodyPr wrap="square" lIns="0" tIns="0" rIns="0" bIns="0" rtlCol="0"/>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ea typeface="맑은 고딕"/>
                <a:cs typeface="Arial" panose="020B0604020202020204" pitchFamily="34" charset="0"/>
              </a:endParaRPr>
            </a:p>
          </p:txBody>
        </p:sp>
        <p:sp>
          <p:nvSpPr>
            <p:cNvPr id="87" name="object 15">
              <a:extLst>
                <a:ext uri="{FF2B5EF4-FFF2-40B4-BE49-F238E27FC236}">
                  <a16:creationId xmlns:a16="http://schemas.microsoft.com/office/drawing/2014/main" id="{E0ABE4F2-0B7C-4B90-8D6E-610A462D9B81}"/>
                </a:ext>
              </a:extLst>
            </p:cNvPr>
            <p:cNvSpPr/>
            <p:nvPr/>
          </p:nvSpPr>
          <p:spPr>
            <a:xfrm>
              <a:off x="6664967" y="3546555"/>
              <a:ext cx="1058768" cy="702141"/>
            </a:xfrm>
            <a:custGeom>
              <a:avLst/>
              <a:gdLst/>
              <a:ahLst/>
              <a:cxnLst/>
              <a:rect l="l" t="t" r="r" b="b"/>
              <a:pathLst>
                <a:path w="1482089" h="958850">
                  <a:moveTo>
                    <a:pt x="278764" y="94487"/>
                  </a:moveTo>
                  <a:lnTo>
                    <a:pt x="0" y="860297"/>
                  </a:lnTo>
                  <a:lnTo>
                    <a:pt x="46606" y="876470"/>
                  </a:lnTo>
                  <a:lnTo>
                    <a:pt x="93513" y="891177"/>
                  </a:lnTo>
                  <a:lnTo>
                    <a:pt x="140688" y="904423"/>
                  </a:lnTo>
                  <a:lnTo>
                    <a:pt x="188099" y="916211"/>
                  </a:lnTo>
                  <a:lnTo>
                    <a:pt x="235714" y="926546"/>
                  </a:lnTo>
                  <a:lnTo>
                    <a:pt x="283502" y="935432"/>
                  </a:lnTo>
                  <a:lnTo>
                    <a:pt x="331429" y="942872"/>
                  </a:lnTo>
                  <a:lnTo>
                    <a:pt x="379466" y="948872"/>
                  </a:lnTo>
                  <a:lnTo>
                    <a:pt x="427578" y="953435"/>
                  </a:lnTo>
                  <a:lnTo>
                    <a:pt x="475735" y="956564"/>
                  </a:lnTo>
                  <a:lnTo>
                    <a:pt x="523905" y="958266"/>
                  </a:lnTo>
                  <a:lnTo>
                    <a:pt x="572055" y="958542"/>
                  </a:lnTo>
                  <a:lnTo>
                    <a:pt x="620155" y="957398"/>
                  </a:lnTo>
                  <a:lnTo>
                    <a:pt x="668170" y="954837"/>
                  </a:lnTo>
                  <a:lnTo>
                    <a:pt x="716071" y="950864"/>
                  </a:lnTo>
                  <a:lnTo>
                    <a:pt x="763825" y="945483"/>
                  </a:lnTo>
                  <a:lnTo>
                    <a:pt x="811400" y="938697"/>
                  </a:lnTo>
                  <a:lnTo>
                    <a:pt x="858764" y="930512"/>
                  </a:lnTo>
                  <a:lnTo>
                    <a:pt x="905885" y="920930"/>
                  </a:lnTo>
                  <a:lnTo>
                    <a:pt x="952731" y="909956"/>
                  </a:lnTo>
                  <a:lnTo>
                    <a:pt x="999271" y="897595"/>
                  </a:lnTo>
                  <a:lnTo>
                    <a:pt x="1045472" y="883850"/>
                  </a:lnTo>
                  <a:lnTo>
                    <a:pt x="1091303" y="868725"/>
                  </a:lnTo>
                  <a:lnTo>
                    <a:pt x="1136731" y="852225"/>
                  </a:lnTo>
                  <a:lnTo>
                    <a:pt x="1181725" y="834353"/>
                  </a:lnTo>
                  <a:lnTo>
                    <a:pt x="1226252" y="815114"/>
                  </a:lnTo>
                  <a:lnTo>
                    <a:pt x="1270281" y="794512"/>
                  </a:lnTo>
                  <a:lnTo>
                    <a:pt x="1313780" y="772550"/>
                  </a:lnTo>
                  <a:lnTo>
                    <a:pt x="1356717" y="749234"/>
                  </a:lnTo>
                  <a:lnTo>
                    <a:pt x="1399060" y="724566"/>
                  </a:lnTo>
                  <a:lnTo>
                    <a:pt x="1440777" y="698552"/>
                  </a:lnTo>
                  <a:lnTo>
                    <a:pt x="1481836" y="671194"/>
                  </a:lnTo>
                  <a:lnTo>
                    <a:pt x="1118580" y="143630"/>
                  </a:lnTo>
                  <a:lnTo>
                    <a:pt x="564765" y="143630"/>
                  </a:lnTo>
                  <a:lnTo>
                    <a:pt x="516604" y="142636"/>
                  </a:lnTo>
                  <a:lnTo>
                    <a:pt x="468471" y="138785"/>
                  </a:lnTo>
                  <a:lnTo>
                    <a:pt x="420492" y="132061"/>
                  </a:lnTo>
                  <a:lnTo>
                    <a:pt x="372796" y="122447"/>
                  </a:lnTo>
                  <a:lnTo>
                    <a:pt x="325511" y="109928"/>
                  </a:lnTo>
                  <a:lnTo>
                    <a:pt x="278764" y="94487"/>
                  </a:lnTo>
                  <a:close/>
                </a:path>
                <a:path w="1482089" h="958850">
                  <a:moveTo>
                    <a:pt x="1019683" y="0"/>
                  </a:moveTo>
                  <a:lnTo>
                    <a:pt x="978294" y="26685"/>
                  </a:lnTo>
                  <a:lnTo>
                    <a:pt x="935652" y="50675"/>
                  </a:lnTo>
                  <a:lnTo>
                    <a:pt x="891885" y="71954"/>
                  </a:lnTo>
                  <a:lnTo>
                    <a:pt x="847121" y="90505"/>
                  </a:lnTo>
                  <a:lnTo>
                    <a:pt x="801488" y="106313"/>
                  </a:lnTo>
                  <a:lnTo>
                    <a:pt x="755114" y="119360"/>
                  </a:lnTo>
                  <a:lnTo>
                    <a:pt x="708126" y="129632"/>
                  </a:lnTo>
                  <a:lnTo>
                    <a:pt x="660653" y="137112"/>
                  </a:lnTo>
                  <a:lnTo>
                    <a:pt x="612824" y="141783"/>
                  </a:lnTo>
                  <a:lnTo>
                    <a:pt x="564765" y="143630"/>
                  </a:lnTo>
                  <a:lnTo>
                    <a:pt x="1118580" y="143630"/>
                  </a:lnTo>
                  <a:lnTo>
                    <a:pt x="1019683" y="0"/>
                  </a:lnTo>
                  <a:close/>
                </a:path>
              </a:pathLst>
            </a:custGeom>
            <a:solidFill>
              <a:srgbClr val="00B336"/>
            </a:solidFill>
          </p:spPr>
          <p:txBody>
            <a:bodyPr wrap="square" lIns="0" tIns="0" rIns="0" bIns="0" rtlCol="0"/>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sz="1000" b="0" i="0" u="none" strike="noStrike" kern="1200" cap="none" spc="0" normalizeH="0" baseline="0" noProof="0" dirty="0">
                <a:ln>
                  <a:noFill/>
                </a:ln>
                <a:solidFill>
                  <a:prstClr val="black"/>
                </a:solidFill>
                <a:effectLst/>
                <a:uLnTx/>
                <a:uFillTx/>
                <a:latin typeface="Arial" panose="020B0604020202020204" pitchFamily="34" charset="0"/>
                <a:ea typeface="맑은 고딕"/>
                <a:cs typeface="Arial" panose="020B0604020202020204" pitchFamily="34" charset="0"/>
              </a:endParaRPr>
            </a:p>
          </p:txBody>
        </p:sp>
        <p:sp>
          <p:nvSpPr>
            <p:cNvPr id="88" name="object 16">
              <a:extLst>
                <a:ext uri="{FF2B5EF4-FFF2-40B4-BE49-F238E27FC236}">
                  <a16:creationId xmlns:a16="http://schemas.microsoft.com/office/drawing/2014/main" id="{CA06CD8B-14D3-4971-87BA-CE973B5606E0}"/>
                </a:ext>
              </a:extLst>
            </p:cNvPr>
            <p:cNvSpPr/>
            <p:nvPr/>
          </p:nvSpPr>
          <p:spPr>
            <a:xfrm>
              <a:off x="5962841" y="3250168"/>
              <a:ext cx="901359" cy="926734"/>
            </a:xfrm>
            <a:custGeom>
              <a:avLst/>
              <a:gdLst/>
              <a:ahLst/>
              <a:cxnLst/>
              <a:rect l="l" t="t" r="r" b="b"/>
              <a:pathLst>
                <a:path w="1261745" h="1265554">
                  <a:moveTo>
                    <a:pt x="770128" y="0"/>
                  </a:moveTo>
                  <a:lnTo>
                    <a:pt x="0" y="266573"/>
                  </a:lnTo>
                  <a:lnTo>
                    <a:pt x="17317" y="314202"/>
                  </a:lnTo>
                  <a:lnTo>
                    <a:pt x="36041" y="361114"/>
                  </a:lnTo>
                  <a:lnTo>
                    <a:pt x="56146" y="407284"/>
                  </a:lnTo>
                  <a:lnTo>
                    <a:pt x="77607" y="452686"/>
                  </a:lnTo>
                  <a:lnTo>
                    <a:pt x="100400" y="497296"/>
                  </a:lnTo>
                  <a:lnTo>
                    <a:pt x="124501" y="541089"/>
                  </a:lnTo>
                  <a:lnTo>
                    <a:pt x="149884" y="584038"/>
                  </a:lnTo>
                  <a:lnTo>
                    <a:pt x="176526" y="626121"/>
                  </a:lnTo>
                  <a:lnTo>
                    <a:pt x="204400" y="667310"/>
                  </a:lnTo>
                  <a:lnTo>
                    <a:pt x="233483" y="707582"/>
                  </a:lnTo>
                  <a:lnTo>
                    <a:pt x="263750" y="746911"/>
                  </a:lnTo>
                  <a:lnTo>
                    <a:pt x="295176" y="785272"/>
                  </a:lnTo>
                  <a:lnTo>
                    <a:pt x="327736" y="822640"/>
                  </a:lnTo>
                  <a:lnTo>
                    <a:pt x="361406" y="858990"/>
                  </a:lnTo>
                  <a:lnTo>
                    <a:pt x="396162" y="894297"/>
                  </a:lnTo>
                  <a:lnTo>
                    <a:pt x="431978" y="928536"/>
                  </a:lnTo>
                  <a:lnTo>
                    <a:pt x="468829" y="961682"/>
                  </a:lnTo>
                  <a:lnTo>
                    <a:pt x="506692" y="993710"/>
                  </a:lnTo>
                  <a:lnTo>
                    <a:pt x="545541" y="1024594"/>
                  </a:lnTo>
                  <a:lnTo>
                    <a:pt x="585352" y="1054311"/>
                  </a:lnTo>
                  <a:lnTo>
                    <a:pt x="626099" y="1082833"/>
                  </a:lnTo>
                  <a:lnTo>
                    <a:pt x="667759" y="1110138"/>
                  </a:lnTo>
                  <a:lnTo>
                    <a:pt x="710307" y="1136198"/>
                  </a:lnTo>
                  <a:lnTo>
                    <a:pt x="753718" y="1160991"/>
                  </a:lnTo>
                  <a:lnTo>
                    <a:pt x="797967" y="1184489"/>
                  </a:lnTo>
                  <a:lnTo>
                    <a:pt x="843030" y="1206669"/>
                  </a:lnTo>
                  <a:lnTo>
                    <a:pt x="888881" y="1227505"/>
                  </a:lnTo>
                  <a:lnTo>
                    <a:pt x="935497" y="1246973"/>
                  </a:lnTo>
                  <a:lnTo>
                    <a:pt x="982853" y="1265047"/>
                  </a:lnTo>
                  <a:lnTo>
                    <a:pt x="1261618" y="499237"/>
                  </a:lnTo>
                  <a:lnTo>
                    <a:pt x="1216175" y="481136"/>
                  </a:lnTo>
                  <a:lnTo>
                    <a:pt x="1172158" y="460475"/>
                  </a:lnTo>
                  <a:lnTo>
                    <a:pt x="1129657" y="437343"/>
                  </a:lnTo>
                  <a:lnTo>
                    <a:pt x="1088760" y="411831"/>
                  </a:lnTo>
                  <a:lnTo>
                    <a:pt x="1049556" y="384029"/>
                  </a:lnTo>
                  <a:lnTo>
                    <a:pt x="1012133" y="354028"/>
                  </a:lnTo>
                  <a:lnTo>
                    <a:pt x="976580" y="321918"/>
                  </a:lnTo>
                  <a:lnTo>
                    <a:pt x="942985" y="287791"/>
                  </a:lnTo>
                  <a:lnTo>
                    <a:pt x="911439" y="251736"/>
                  </a:lnTo>
                  <a:lnTo>
                    <a:pt x="882029" y="213844"/>
                  </a:lnTo>
                  <a:lnTo>
                    <a:pt x="854843" y="174206"/>
                  </a:lnTo>
                  <a:lnTo>
                    <a:pt x="829972" y="132912"/>
                  </a:lnTo>
                  <a:lnTo>
                    <a:pt x="807503" y="90052"/>
                  </a:lnTo>
                  <a:lnTo>
                    <a:pt x="787525" y="45718"/>
                  </a:lnTo>
                  <a:lnTo>
                    <a:pt x="770128" y="0"/>
                  </a:lnTo>
                  <a:close/>
                </a:path>
              </a:pathLst>
            </a:custGeom>
            <a:solidFill>
              <a:srgbClr val="00B492"/>
            </a:solidFill>
          </p:spPr>
          <p:txBody>
            <a:bodyPr wrap="square" lIns="0" tIns="0" rIns="0" bIns="0" rtlCol="0"/>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ea typeface="맑은 고딕"/>
                <a:cs typeface="Arial" panose="020B0604020202020204" pitchFamily="34" charset="0"/>
              </a:endParaRPr>
            </a:p>
          </p:txBody>
        </p:sp>
        <p:sp>
          <p:nvSpPr>
            <p:cNvPr id="89" name="object 17">
              <a:extLst>
                <a:ext uri="{FF2B5EF4-FFF2-40B4-BE49-F238E27FC236}">
                  <a16:creationId xmlns:a16="http://schemas.microsoft.com/office/drawing/2014/main" id="{85D6D4D7-D527-4260-A05A-D4711EC7A789}"/>
                </a:ext>
              </a:extLst>
            </p:cNvPr>
            <p:cNvSpPr/>
            <p:nvPr/>
          </p:nvSpPr>
          <p:spPr>
            <a:xfrm>
              <a:off x="5898804" y="2773549"/>
              <a:ext cx="614213" cy="671917"/>
            </a:xfrm>
            <a:custGeom>
              <a:avLst/>
              <a:gdLst/>
              <a:ahLst/>
              <a:cxnLst/>
              <a:rect l="l" t="t" r="r" b="b"/>
              <a:pathLst>
                <a:path w="859789" h="917575">
                  <a:moveTo>
                    <a:pt x="45953" y="0"/>
                  </a:moveTo>
                  <a:lnTo>
                    <a:pt x="35059" y="48062"/>
                  </a:lnTo>
                  <a:lnTo>
                    <a:pt x="25640" y="96337"/>
                  </a:lnTo>
                  <a:lnTo>
                    <a:pt x="17694" y="144790"/>
                  </a:lnTo>
                  <a:lnTo>
                    <a:pt x="11219" y="193390"/>
                  </a:lnTo>
                  <a:lnTo>
                    <a:pt x="6213" y="242102"/>
                  </a:lnTo>
                  <a:lnTo>
                    <a:pt x="2675" y="290894"/>
                  </a:lnTo>
                  <a:lnTo>
                    <a:pt x="605" y="339733"/>
                  </a:lnTo>
                  <a:lnTo>
                    <a:pt x="0" y="388586"/>
                  </a:lnTo>
                  <a:lnTo>
                    <a:pt x="858" y="437420"/>
                  </a:lnTo>
                  <a:lnTo>
                    <a:pt x="3179" y="486201"/>
                  </a:lnTo>
                  <a:lnTo>
                    <a:pt x="6961" y="534898"/>
                  </a:lnTo>
                  <a:lnTo>
                    <a:pt x="12203" y="583476"/>
                  </a:lnTo>
                  <a:lnTo>
                    <a:pt x="18902" y="631904"/>
                  </a:lnTo>
                  <a:lnTo>
                    <a:pt x="27059" y="680147"/>
                  </a:lnTo>
                  <a:lnTo>
                    <a:pt x="36671" y="728173"/>
                  </a:lnTo>
                  <a:lnTo>
                    <a:pt x="47736" y="775949"/>
                  </a:lnTo>
                  <a:lnTo>
                    <a:pt x="60254" y="823443"/>
                  </a:lnTo>
                  <a:lnTo>
                    <a:pt x="74222" y="870620"/>
                  </a:lnTo>
                  <a:lnTo>
                    <a:pt x="89641" y="917448"/>
                  </a:lnTo>
                  <a:lnTo>
                    <a:pt x="859769" y="650875"/>
                  </a:lnTo>
                  <a:lnTo>
                    <a:pt x="844361" y="601239"/>
                  </a:lnTo>
                  <a:lnTo>
                    <a:pt x="832178" y="550904"/>
                  </a:lnTo>
                  <a:lnTo>
                    <a:pt x="823230" y="500027"/>
                  </a:lnTo>
                  <a:lnTo>
                    <a:pt x="817524" y="448764"/>
                  </a:lnTo>
                  <a:lnTo>
                    <a:pt x="815069" y="397272"/>
                  </a:lnTo>
                  <a:lnTo>
                    <a:pt x="815874" y="345708"/>
                  </a:lnTo>
                  <a:lnTo>
                    <a:pt x="819945" y="294228"/>
                  </a:lnTo>
                  <a:lnTo>
                    <a:pt x="827293" y="242990"/>
                  </a:lnTo>
                  <a:lnTo>
                    <a:pt x="837925" y="192150"/>
                  </a:lnTo>
                  <a:lnTo>
                    <a:pt x="45953" y="0"/>
                  </a:lnTo>
                  <a:close/>
                </a:path>
              </a:pathLst>
            </a:custGeom>
            <a:solidFill>
              <a:srgbClr val="005F4B"/>
            </a:solidFill>
          </p:spPr>
          <p:txBody>
            <a:bodyPr wrap="square" lIns="0" tIns="0" rIns="0" bIns="0" rtlCol="0"/>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ea typeface="맑은 고딕"/>
                <a:cs typeface="Arial" panose="020B0604020202020204" pitchFamily="34" charset="0"/>
              </a:endParaRPr>
            </a:p>
          </p:txBody>
        </p:sp>
        <p:sp>
          <p:nvSpPr>
            <p:cNvPr id="90" name="object 18">
              <a:extLst>
                <a:ext uri="{FF2B5EF4-FFF2-40B4-BE49-F238E27FC236}">
                  <a16:creationId xmlns:a16="http://schemas.microsoft.com/office/drawing/2014/main" id="{6CE91C8A-2F48-4497-B105-126315D0C55F}"/>
                </a:ext>
              </a:extLst>
            </p:cNvPr>
            <p:cNvSpPr/>
            <p:nvPr/>
          </p:nvSpPr>
          <p:spPr>
            <a:xfrm>
              <a:off x="5931632" y="1861323"/>
              <a:ext cx="1131802" cy="1053212"/>
            </a:xfrm>
            <a:custGeom>
              <a:avLst/>
              <a:gdLst/>
              <a:ahLst/>
              <a:cxnLst/>
              <a:rect l="l" t="t" r="r" b="b"/>
              <a:pathLst>
                <a:path w="1584325" h="1438275">
                  <a:moveTo>
                    <a:pt x="1584070" y="0"/>
                  </a:moveTo>
                  <a:lnTo>
                    <a:pt x="1535155" y="726"/>
                  </a:lnTo>
                  <a:lnTo>
                    <a:pt x="1486540" y="2894"/>
                  </a:lnTo>
                  <a:lnTo>
                    <a:pt x="1438248" y="6485"/>
                  </a:lnTo>
                  <a:lnTo>
                    <a:pt x="1390304" y="11480"/>
                  </a:lnTo>
                  <a:lnTo>
                    <a:pt x="1342730" y="17860"/>
                  </a:lnTo>
                  <a:lnTo>
                    <a:pt x="1295550" y="25609"/>
                  </a:lnTo>
                  <a:lnTo>
                    <a:pt x="1248788" y="34707"/>
                  </a:lnTo>
                  <a:lnTo>
                    <a:pt x="1202466" y="45135"/>
                  </a:lnTo>
                  <a:lnTo>
                    <a:pt x="1156608" y="56876"/>
                  </a:lnTo>
                  <a:lnTo>
                    <a:pt x="1111238" y="69910"/>
                  </a:lnTo>
                  <a:lnTo>
                    <a:pt x="1066379" y="84221"/>
                  </a:lnTo>
                  <a:lnTo>
                    <a:pt x="1022054" y="99788"/>
                  </a:lnTo>
                  <a:lnTo>
                    <a:pt x="978286" y="116594"/>
                  </a:lnTo>
                  <a:lnTo>
                    <a:pt x="935100" y="134621"/>
                  </a:lnTo>
                  <a:lnTo>
                    <a:pt x="892519" y="153849"/>
                  </a:lnTo>
                  <a:lnTo>
                    <a:pt x="850565" y="174261"/>
                  </a:lnTo>
                  <a:lnTo>
                    <a:pt x="809263" y="195839"/>
                  </a:lnTo>
                  <a:lnTo>
                    <a:pt x="768635" y="218563"/>
                  </a:lnTo>
                  <a:lnTo>
                    <a:pt x="728706" y="242415"/>
                  </a:lnTo>
                  <a:lnTo>
                    <a:pt x="689498" y="267378"/>
                  </a:lnTo>
                  <a:lnTo>
                    <a:pt x="651034" y="293432"/>
                  </a:lnTo>
                  <a:lnTo>
                    <a:pt x="613340" y="320559"/>
                  </a:lnTo>
                  <a:lnTo>
                    <a:pt x="576437" y="348742"/>
                  </a:lnTo>
                  <a:lnTo>
                    <a:pt x="540349" y="377960"/>
                  </a:lnTo>
                  <a:lnTo>
                    <a:pt x="505099" y="408197"/>
                  </a:lnTo>
                  <a:lnTo>
                    <a:pt x="470712" y="439433"/>
                  </a:lnTo>
                  <a:lnTo>
                    <a:pt x="437210" y="471650"/>
                  </a:lnTo>
                  <a:lnTo>
                    <a:pt x="404616" y="504830"/>
                  </a:lnTo>
                  <a:lnTo>
                    <a:pt x="372955" y="538955"/>
                  </a:lnTo>
                  <a:lnTo>
                    <a:pt x="342249" y="574005"/>
                  </a:lnTo>
                  <a:lnTo>
                    <a:pt x="312522" y="609964"/>
                  </a:lnTo>
                  <a:lnTo>
                    <a:pt x="283797" y="646811"/>
                  </a:lnTo>
                  <a:lnTo>
                    <a:pt x="256099" y="684529"/>
                  </a:lnTo>
                  <a:lnTo>
                    <a:pt x="229449" y="723100"/>
                  </a:lnTo>
                  <a:lnTo>
                    <a:pt x="203871" y="762505"/>
                  </a:lnTo>
                  <a:lnTo>
                    <a:pt x="179390" y="802725"/>
                  </a:lnTo>
                  <a:lnTo>
                    <a:pt x="156028" y="843743"/>
                  </a:lnTo>
                  <a:lnTo>
                    <a:pt x="133809" y="885540"/>
                  </a:lnTo>
                  <a:lnTo>
                    <a:pt x="112755" y="928097"/>
                  </a:lnTo>
                  <a:lnTo>
                    <a:pt x="92892" y="971396"/>
                  </a:lnTo>
                  <a:lnTo>
                    <a:pt x="74241" y="1015418"/>
                  </a:lnTo>
                  <a:lnTo>
                    <a:pt x="56826" y="1060146"/>
                  </a:lnTo>
                  <a:lnTo>
                    <a:pt x="40672" y="1105561"/>
                  </a:lnTo>
                  <a:lnTo>
                    <a:pt x="25800" y="1151644"/>
                  </a:lnTo>
                  <a:lnTo>
                    <a:pt x="12235" y="1198378"/>
                  </a:lnTo>
                  <a:lnTo>
                    <a:pt x="0" y="1245742"/>
                  </a:lnTo>
                  <a:lnTo>
                    <a:pt x="791972" y="1437893"/>
                  </a:lnTo>
                  <a:lnTo>
                    <a:pt x="804887" y="1390845"/>
                  </a:lnTo>
                  <a:lnTo>
                    <a:pt x="820413" y="1345097"/>
                  </a:lnTo>
                  <a:lnTo>
                    <a:pt x="838455" y="1300723"/>
                  </a:lnTo>
                  <a:lnTo>
                    <a:pt x="858922" y="1257797"/>
                  </a:lnTo>
                  <a:lnTo>
                    <a:pt x="881718" y="1216393"/>
                  </a:lnTo>
                  <a:lnTo>
                    <a:pt x="906752" y="1176583"/>
                  </a:lnTo>
                  <a:lnTo>
                    <a:pt x="933928" y="1138442"/>
                  </a:lnTo>
                  <a:lnTo>
                    <a:pt x="963155" y="1102043"/>
                  </a:lnTo>
                  <a:lnTo>
                    <a:pt x="994339" y="1067459"/>
                  </a:lnTo>
                  <a:lnTo>
                    <a:pt x="1027386" y="1034764"/>
                  </a:lnTo>
                  <a:lnTo>
                    <a:pt x="1062203" y="1004032"/>
                  </a:lnTo>
                  <a:lnTo>
                    <a:pt x="1098696" y="975336"/>
                  </a:lnTo>
                  <a:lnTo>
                    <a:pt x="1136773" y="948749"/>
                  </a:lnTo>
                  <a:lnTo>
                    <a:pt x="1176339" y="924346"/>
                  </a:lnTo>
                  <a:lnTo>
                    <a:pt x="1217302" y="902199"/>
                  </a:lnTo>
                  <a:lnTo>
                    <a:pt x="1259568" y="882382"/>
                  </a:lnTo>
                  <a:lnTo>
                    <a:pt x="1303043" y="864969"/>
                  </a:lnTo>
                  <a:lnTo>
                    <a:pt x="1347635" y="850033"/>
                  </a:lnTo>
                  <a:lnTo>
                    <a:pt x="1393250" y="837648"/>
                  </a:lnTo>
                  <a:lnTo>
                    <a:pt x="1439794" y="827887"/>
                  </a:lnTo>
                  <a:lnTo>
                    <a:pt x="1487175" y="820824"/>
                  </a:lnTo>
                  <a:lnTo>
                    <a:pt x="1535298" y="816532"/>
                  </a:lnTo>
                  <a:lnTo>
                    <a:pt x="1584070" y="815085"/>
                  </a:lnTo>
                  <a:lnTo>
                    <a:pt x="1584070" y="0"/>
                  </a:lnTo>
                  <a:close/>
                </a:path>
              </a:pathLst>
            </a:custGeom>
            <a:solidFill>
              <a:srgbClr val="93EB20"/>
            </a:solidFill>
          </p:spPr>
          <p:txBody>
            <a:bodyPr wrap="square" lIns="0" tIns="0" rIns="0" bIns="0" rtlCol="0"/>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ea typeface="맑은 고딕"/>
                <a:cs typeface="Arial" panose="020B0604020202020204" pitchFamily="34" charset="0"/>
              </a:endParaRPr>
            </a:p>
          </p:txBody>
        </p:sp>
        <p:sp>
          <p:nvSpPr>
            <p:cNvPr id="91" name="TextBox 90">
              <a:extLst>
                <a:ext uri="{FF2B5EF4-FFF2-40B4-BE49-F238E27FC236}">
                  <a16:creationId xmlns:a16="http://schemas.microsoft.com/office/drawing/2014/main" id="{3350DD21-0C72-4AE7-89A7-0A98F6F84C2B}"/>
                </a:ext>
              </a:extLst>
            </p:cNvPr>
            <p:cNvSpPr txBox="1"/>
            <p:nvPr/>
          </p:nvSpPr>
          <p:spPr>
            <a:xfrm>
              <a:off x="6810560" y="3750900"/>
              <a:ext cx="755765" cy="33916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FF0000"/>
                  </a:solidFill>
                  <a:effectLst/>
                  <a:uLnTx/>
                  <a:uFillTx/>
                  <a:latin typeface="Arial"/>
                  <a:ea typeface="맑은 고딕"/>
                  <a:cs typeface="+mn-cs"/>
                </a:rPr>
                <a:t>Veeam</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FF0000"/>
                  </a:solidFill>
                  <a:effectLst/>
                  <a:uLnTx/>
                  <a:uFillTx/>
                  <a:latin typeface="Arial"/>
                  <a:ea typeface="맑은 고딕"/>
                  <a:cs typeface="+mn-cs"/>
                </a:rPr>
                <a:t>15%</a:t>
              </a:r>
              <a:endParaRPr kumimoji="0" lang="ko-KR" altLang="en-US" sz="1000" b="1" i="0" u="none" strike="noStrike" kern="1200" cap="none" spc="0" normalizeH="0" baseline="0" noProof="0" dirty="0">
                <a:ln>
                  <a:noFill/>
                </a:ln>
                <a:solidFill>
                  <a:srgbClr val="FF0000"/>
                </a:solidFill>
                <a:effectLst/>
                <a:uLnTx/>
                <a:uFillTx/>
                <a:latin typeface="Arial"/>
                <a:ea typeface="맑은 고딕"/>
                <a:cs typeface="+mn-cs"/>
              </a:endParaRPr>
            </a:p>
          </p:txBody>
        </p:sp>
        <p:sp>
          <p:nvSpPr>
            <p:cNvPr id="92" name="TextBox 91">
              <a:extLst>
                <a:ext uri="{FF2B5EF4-FFF2-40B4-BE49-F238E27FC236}">
                  <a16:creationId xmlns:a16="http://schemas.microsoft.com/office/drawing/2014/main" id="{6ACCAB4F-4D3C-46CD-AAC4-7E7A34AEDD1F}"/>
                </a:ext>
              </a:extLst>
            </p:cNvPr>
            <p:cNvSpPr txBox="1"/>
            <p:nvPr/>
          </p:nvSpPr>
          <p:spPr>
            <a:xfrm>
              <a:off x="7471860" y="3221302"/>
              <a:ext cx="755765" cy="33916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FFFFFF"/>
                  </a:solidFill>
                  <a:effectLst/>
                  <a:uLnTx/>
                  <a:uFillTx/>
                  <a:latin typeface="Arial"/>
                  <a:ea typeface="맑은 고딕"/>
                  <a:cs typeface="+mn-cs"/>
                </a:rPr>
                <a:t>DELL</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FFFFFF"/>
                  </a:solidFill>
                  <a:effectLst/>
                  <a:uLnTx/>
                  <a:uFillTx/>
                  <a:latin typeface="Arial"/>
                  <a:ea typeface="맑은 고딕"/>
                  <a:cs typeface="+mn-cs"/>
                </a:rPr>
                <a:t>17%</a:t>
              </a:r>
              <a:endParaRPr kumimoji="0" lang="ko-KR" altLang="en-US" sz="1000" b="0" i="0" u="none" strike="noStrike" kern="1200" cap="none" spc="0" normalizeH="0" baseline="0" noProof="0" dirty="0">
                <a:ln>
                  <a:noFill/>
                </a:ln>
                <a:solidFill>
                  <a:srgbClr val="FFFFFF"/>
                </a:solidFill>
                <a:effectLst/>
                <a:uLnTx/>
                <a:uFillTx/>
                <a:latin typeface="Arial"/>
                <a:ea typeface="맑은 고딕"/>
                <a:cs typeface="+mn-cs"/>
              </a:endParaRPr>
            </a:p>
          </p:txBody>
        </p:sp>
        <p:sp>
          <p:nvSpPr>
            <p:cNvPr id="93" name="TextBox 92">
              <a:extLst>
                <a:ext uri="{FF2B5EF4-FFF2-40B4-BE49-F238E27FC236}">
                  <a16:creationId xmlns:a16="http://schemas.microsoft.com/office/drawing/2014/main" id="{85F54F30-CB85-4D28-AC1D-1713F33A7A40}"/>
                </a:ext>
              </a:extLst>
            </p:cNvPr>
            <p:cNvSpPr txBox="1"/>
            <p:nvPr/>
          </p:nvSpPr>
          <p:spPr>
            <a:xfrm>
              <a:off x="7256001" y="2236284"/>
              <a:ext cx="755765" cy="33916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FFFFFF"/>
                  </a:solidFill>
                  <a:effectLst/>
                  <a:uLnTx/>
                  <a:uFillTx/>
                  <a:latin typeface="Arial"/>
                  <a:ea typeface="맑은 고딕"/>
                  <a:cs typeface="+mn-cs"/>
                </a:rPr>
                <a:t>Veritas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FFFFFF"/>
                  </a:solidFill>
                  <a:effectLst/>
                  <a:uLnTx/>
                  <a:uFillTx/>
                  <a:latin typeface="Arial"/>
                  <a:ea typeface="맑은 고딕"/>
                  <a:cs typeface="+mn-cs"/>
                </a:rPr>
                <a:t>24%</a:t>
              </a:r>
              <a:endParaRPr kumimoji="0" lang="ko-KR" altLang="en-US" sz="1000" b="0" i="0" u="none" strike="noStrike" kern="1200" cap="none" spc="0" normalizeH="0" baseline="0" noProof="0" dirty="0">
                <a:ln>
                  <a:noFill/>
                </a:ln>
                <a:solidFill>
                  <a:srgbClr val="FFFFFF"/>
                </a:solidFill>
                <a:effectLst/>
                <a:uLnTx/>
                <a:uFillTx/>
                <a:latin typeface="Arial"/>
                <a:ea typeface="맑은 고딕"/>
                <a:cs typeface="+mn-cs"/>
              </a:endParaRPr>
            </a:p>
          </p:txBody>
        </p:sp>
        <p:sp>
          <p:nvSpPr>
            <p:cNvPr id="94" name="TextBox 93">
              <a:extLst>
                <a:ext uri="{FF2B5EF4-FFF2-40B4-BE49-F238E27FC236}">
                  <a16:creationId xmlns:a16="http://schemas.microsoft.com/office/drawing/2014/main" id="{2613BB7F-08EA-4B6C-BD32-553E98521B0E}"/>
                </a:ext>
              </a:extLst>
            </p:cNvPr>
            <p:cNvSpPr txBox="1"/>
            <p:nvPr/>
          </p:nvSpPr>
          <p:spPr>
            <a:xfrm>
              <a:off x="6159503" y="2152761"/>
              <a:ext cx="755765" cy="33916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FFFFFF"/>
                  </a:solidFill>
                  <a:effectLst/>
                  <a:uLnTx/>
                  <a:uFillTx/>
                  <a:latin typeface="Arial"/>
                  <a:ea typeface="맑은 고딕"/>
                  <a:cs typeface="+mn-cs"/>
                </a:rPr>
                <a:t>Others</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FFFFFF"/>
                  </a:solidFill>
                  <a:effectLst/>
                  <a:uLnTx/>
                  <a:uFillTx/>
                  <a:latin typeface="Arial"/>
                  <a:ea typeface="맑은 고딕"/>
                  <a:cs typeface="+mn-cs"/>
                </a:rPr>
                <a:t>21%</a:t>
              </a:r>
              <a:endParaRPr kumimoji="0" lang="ko-KR" altLang="en-US" sz="1000" b="0" i="0" u="none" strike="noStrike" kern="1200" cap="none" spc="0" normalizeH="0" baseline="0" noProof="0" dirty="0">
                <a:ln>
                  <a:noFill/>
                </a:ln>
                <a:solidFill>
                  <a:srgbClr val="FFFFFF"/>
                </a:solidFill>
                <a:effectLst/>
                <a:uLnTx/>
                <a:uFillTx/>
                <a:latin typeface="Arial"/>
                <a:ea typeface="맑은 고딕"/>
                <a:cs typeface="+mn-cs"/>
              </a:endParaRPr>
            </a:p>
          </p:txBody>
        </p:sp>
        <p:sp>
          <p:nvSpPr>
            <p:cNvPr id="95" name="TextBox 94">
              <a:extLst>
                <a:ext uri="{FF2B5EF4-FFF2-40B4-BE49-F238E27FC236}">
                  <a16:creationId xmlns:a16="http://schemas.microsoft.com/office/drawing/2014/main" id="{001CBA2E-2C64-452C-9231-F18CA9047CA2}"/>
                </a:ext>
              </a:extLst>
            </p:cNvPr>
            <p:cNvSpPr txBox="1"/>
            <p:nvPr/>
          </p:nvSpPr>
          <p:spPr>
            <a:xfrm>
              <a:off x="5804981" y="2953788"/>
              <a:ext cx="755765" cy="33916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FFFFFF"/>
                  </a:solidFill>
                  <a:effectLst/>
                  <a:uLnTx/>
                  <a:uFillTx/>
                  <a:latin typeface="Arial"/>
                  <a:ea typeface="맑은 고딕"/>
                  <a:cs typeface="+mn-cs"/>
                </a:rPr>
                <a:t>Commvault</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FFFFFF"/>
                  </a:solidFill>
                  <a:effectLst/>
                  <a:uLnTx/>
                  <a:uFillTx/>
                  <a:latin typeface="Arial"/>
                  <a:ea typeface="맑은 고딕"/>
                  <a:cs typeface="+mn-cs"/>
                </a:rPr>
                <a:t>9%</a:t>
              </a:r>
              <a:endParaRPr kumimoji="0" lang="ko-KR" altLang="en-US" sz="1000" b="0" i="0" u="none" strike="noStrike" kern="1200" cap="none" spc="0" normalizeH="0" baseline="0" noProof="0" dirty="0">
                <a:ln>
                  <a:noFill/>
                </a:ln>
                <a:solidFill>
                  <a:srgbClr val="FFFFFF"/>
                </a:solidFill>
                <a:effectLst/>
                <a:uLnTx/>
                <a:uFillTx/>
                <a:latin typeface="Arial"/>
                <a:ea typeface="맑은 고딕"/>
                <a:cs typeface="+mn-cs"/>
              </a:endParaRPr>
            </a:p>
          </p:txBody>
        </p:sp>
        <p:sp>
          <p:nvSpPr>
            <p:cNvPr id="96" name="TextBox 95">
              <a:extLst>
                <a:ext uri="{FF2B5EF4-FFF2-40B4-BE49-F238E27FC236}">
                  <a16:creationId xmlns:a16="http://schemas.microsoft.com/office/drawing/2014/main" id="{5052E0CE-C18E-4B3B-B6B8-ACF437D371BD}"/>
                </a:ext>
              </a:extLst>
            </p:cNvPr>
            <p:cNvSpPr txBox="1"/>
            <p:nvPr/>
          </p:nvSpPr>
          <p:spPr>
            <a:xfrm>
              <a:off x="6062027" y="3468289"/>
              <a:ext cx="755765" cy="339169"/>
            </a:xfrm>
            <a:prstGeom prst="rect">
              <a:avLst/>
            </a:prstGeom>
            <a:noFill/>
          </p:spPr>
          <p:txBody>
            <a:bodyPr wrap="squar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FFFFFF"/>
                  </a:solidFill>
                  <a:effectLst/>
                  <a:uLnTx/>
                  <a:uFillTx/>
                  <a:latin typeface="Arial"/>
                  <a:ea typeface="맑은 고딕"/>
                  <a:cs typeface="+mn-cs"/>
                </a:rPr>
                <a:t>IBM</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rgbClr val="FFFFFF"/>
                  </a:solidFill>
                  <a:effectLst/>
                  <a:uLnTx/>
                  <a:uFillTx/>
                  <a:latin typeface="Arial"/>
                  <a:ea typeface="맑은 고딕"/>
                  <a:cs typeface="+mn-cs"/>
                </a:rPr>
                <a:t>14%</a:t>
              </a:r>
              <a:endParaRPr kumimoji="0" lang="ko-KR" altLang="en-US" sz="1000" b="0" i="0" u="none" strike="noStrike" kern="1200" cap="none" spc="0" normalizeH="0" baseline="0" noProof="0" dirty="0">
                <a:ln>
                  <a:noFill/>
                </a:ln>
                <a:solidFill>
                  <a:srgbClr val="FFFFFF"/>
                </a:solidFill>
                <a:effectLst/>
                <a:uLnTx/>
                <a:uFillTx/>
                <a:latin typeface="Arial"/>
                <a:ea typeface="맑은 고딕"/>
                <a:cs typeface="+mn-cs"/>
              </a:endParaRPr>
            </a:p>
          </p:txBody>
        </p:sp>
      </p:grpSp>
      <p:graphicFrame>
        <p:nvGraphicFramePr>
          <p:cNvPr id="20" name="Table 3">
            <a:extLst>
              <a:ext uri="{FF2B5EF4-FFF2-40B4-BE49-F238E27FC236}">
                <a16:creationId xmlns:a16="http://schemas.microsoft.com/office/drawing/2014/main" id="{0C1AE508-7645-43FE-9EB9-7ECB801943D7}"/>
              </a:ext>
            </a:extLst>
          </p:cNvPr>
          <p:cNvGraphicFramePr>
            <a:graphicFrameLocks noGrp="1"/>
          </p:cNvGraphicFramePr>
          <p:nvPr/>
        </p:nvGraphicFramePr>
        <p:xfrm>
          <a:off x="594239" y="1887550"/>
          <a:ext cx="3964314" cy="2201561"/>
        </p:xfrm>
        <a:graphic>
          <a:graphicData uri="http://schemas.openxmlformats.org/drawingml/2006/table">
            <a:tbl>
              <a:tblPr firstRow="1" bandRow="1">
                <a:tableStyleId>{5C22544A-7EE6-4342-B048-85BDC9FD1C3A}</a:tableStyleId>
              </a:tblPr>
              <a:tblGrid>
                <a:gridCol w="1187495">
                  <a:extLst>
                    <a:ext uri="{9D8B030D-6E8A-4147-A177-3AD203B41FA5}">
                      <a16:colId xmlns:a16="http://schemas.microsoft.com/office/drawing/2014/main" val="2749421576"/>
                    </a:ext>
                  </a:extLst>
                </a:gridCol>
                <a:gridCol w="876120">
                  <a:extLst>
                    <a:ext uri="{9D8B030D-6E8A-4147-A177-3AD203B41FA5}">
                      <a16:colId xmlns:a16="http://schemas.microsoft.com/office/drawing/2014/main" val="398650246"/>
                    </a:ext>
                  </a:extLst>
                </a:gridCol>
                <a:gridCol w="760280">
                  <a:extLst>
                    <a:ext uri="{9D8B030D-6E8A-4147-A177-3AD203B41FA5}">
                      <a16:colId xmlns:a16="http://schemas.microsoft.com/office/drawing/2014/main" val="126756628"/>
                    </a:ext>
                  </a:extLst>
                </a:gridCol>
                <a:gridCol w="1140419">
                  <a:extLst>
                    <a:ext uri="{9D8B030D-6E8A-4147-A177-3AD203B41FA5}">
                      <a16:colId xmlns:a16="http://schemas.microsoft.com/office/drawing/2014/main" val="4230320124"/>
                    </a:ext>
                  </a:extLst>
                </a:gridCol>
              </a:tblGrid>
              <a:tr h="371208">
                <a:tc>
                  <a:txBody>
                    <a:bodyPr/>
                    <a:lstStyle/>
                    <a:p>
                      <a:pPr algn="ctr"/>
                      <a:r>
                        <a:rPr lang="en-US" sz="1000" b="0" dirty="0"/>
                        <a:t>Company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a:r>
                        <a:rPr lang="en-US" sz="1000" b="0" dirty="0"/>
                        <a:t>Sequential Growth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ahoma"/>
                          <a:ea typeface="+mn-ea"/>
                          <a:cs typeface="+mn-cs"/>
                        </a:rPr>
                        <a:t>YoY Growth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ahoma"/>
                          <a:ea typeface="+mn-ea"/>
                          <a:cs typeface="+mn-cs"/>
                        </a:rPr>
                        <a:t>Vendor Revenue </a:t>
                      </a:r>
                    </a:p>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ahoma"/>
                          <a:ea typeface="+mn-ea"/>
                          <a:cs typeface="+mn-cs"/>
                        </a:rPr>
                        <a:t>(US Dollar, M)</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extLst>
                  <a:ext uri="{0D108BD9-81ED-4DB2-BD59-A6C34878D82A}">
                    <a16:rowId xmlns:a16="http://schemas.microsoft.com/office/drawing/2014/main" val="206726271"/>
                  </a:ext>
                </a:extLst>
              </a:tr>
              <a:tr h="257903">
                <a:tc>
                  <a:txBody>
                    <a:bodyPr/>
                    <a:lstStyle/>
                    <a:p>
                      <a:r>
                        <a:rPr lang="en-US" sz="1000" b="0" dirty="0">
                          <a:solidFill>
                            <a:schemeClr val="bg1"/>
                          </a:solidFill>
                          <a:latin typeface="+mn-lt"/>
                        </a:rPr>
                        <a:t>Veeam</a:t>
                      </a:r>
                    </a:p>
                  </a:txBody>
                  <a:tcPr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-4.8%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uLnTx/>
                          <a:uFillTx/>
                          <a:latin typeface="Tahoma"/>
                          <a:ea typeface="+mn-ea"/>
                          <a:cs typeface="+mn-cs"/>
                        </a:rPr>
                        <a:t>+5.8%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245.40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9278150"/>
                  </a:ext>
                </a:extLst>
              </a:tr>
              <a:tr h="257903">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mn-lt"/>
                          <a:ea typeface="+mn-ea"/>
                          <a:cs typeface="+mn-cs"/>
                        </a:rPr>
                        <a:t>HPE</a:t>
                      </a:r>
                    </a:p>
                  </a:txBody>
                  <a:tcPr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ahoma"/>
                          <a:ea typeface="+mn-ea"/>
                          <a:cs typeface="+mn-cs"/>
                        </a:rPr>
                        <a:t>+0.7%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-1.5%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70.85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6175574"/>
                  </a:ext>
                </a:extLst>
              </a:tr>
              <a:tr h="257903">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mn-lt"/>
                          <a:ea typeface="+mn-ea"/>
                          <a:cs typeface="+mn-cs"/>
                        </a:rPr>
                        <a:t>Veritas</a:t>
                      </a:r>
                    </a:p>
                  </a:txBody>
                  <a:tcPr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-10.9%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-11.2%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211.34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1533071"/>
                  </a:ext>
                </a:extLst>
              </a:tr>
              <a:tr h="257903">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mn-lt"/>
                          <a:ea typeface="+mn-ea"/>
                          <a:cs typeface="+mn-cs"/>
                        </a:rPr>
                        <a:t>IBM</a:t>
                      </a:r>
                    </a:p>
                  </a:txBody>
                  <a:tcPr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accent1"/>
                          </a:solidFill>
                          <a:effectLst/>
                          <a:uLnTx/>
                          <a:uFillTx/>
                          <a:latin typeface="+mn-lt"/>
                          <a:ea typeface="+mn-ea"/>
                          <a:cs typeface="+mn-cs"/>
                        </a:rPr>
                        <a:t>+0.7%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-1.5%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178.83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834963"/>
                  </a:ext>
                </a:extLst>
              </a:tr>
              <a:tr h="257903">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chemeClr val="bg1"/>
                          </a:solidFill>
                          <a:effectLst/>
                          <a:uLnTx/>
                          <a:uFillTx/>
                          <a:latin typeface="+mn-lt"/>
                          <a:ea typeface="+mn-ea"/>
                          <a:cs typeface="+mn-cs"/>
                        </a:rPr>
                        <a:t>DellEMC</a:t>
                      </a:r>
                      <a:endParaRPr kumimoji="0" lang="en-US" sz="1000" b="0" i="0" u="none" strike="noStrike" kern="1200" cap="none" spc="0" normalizeH="0" baseline="0" noProof="0" dirty="0">
                        <a:ln>
                          <a:noFill/>
                        </a:ln>
                        <a:solidFill>
                          <a:schemeClr val="bg1"/>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-6.1%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131.38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7720313"/>
                  </a:ext>
                </a:extLst>
              </a:tr>
              <a:tr h="257903">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mn-lt"/>
                          <a:ea typeface="+mn-ea"/>
                          <a:cs typeface="+mn-cs"/>
                        </a:rPr>
                        <a:t>Others</a:t>
                      </a:r>
                    </a:p>
                  </a:txBody>
                  <a:tcPr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uLnTx/>
                          <a:uFillTx/>
                          <a:latin typeface="Tahoma"/>
                          <a:ea typeface="+mn-ea"/>
                          <a:cs typeface="+mn-cs"/>
                        </a:rPr>
                        <a:t>+3.2%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uLnTx/>
                          <a:uFillTx/>
                          <a:latin typeface="Tahoma"/>
                          <a:ea typeface="+mn-ea"/>
                          <a:cs typeface="+mn-cs"/>
                        </a:rPr>
                        <a:t>+4.0%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512.97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1400425"/>
                  </a:ext>
                </a:extLst>
              </a:tr>
              <a:tr h="257903">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mn-lt"/>
                          <a:ea typeface="+mn-ea"/>
                          <a:cs typeface="+mn-cs"/>
                        </a:rPr>
                        <a:t>Market Average</a:t>
                      </a:r>
                    </a:p>
                  </a:txBody>
                  <a:tcPr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-0.4%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2355522"/>
                  </a:ext>
                </a:extLst>
              </a:tr>
            </a:tbl>
          </a:graphicData>
        </a:graphic>
      </p:graphicFrame>
      <p:sp>
        <p:nvSpPr>
          <p:cNvPr id="9" name="직사각형 8">
            <a:extLst>
              <a:ext uri="{FF2B5EF4-FFF2-40B4-BE49-F238E27FC236}">
                <a16:creationId xmlns:a16="http://schemas.microsoft.com/office/drawing/2014/main" id="{124FCA79-A19D-4C08-89A1-A68629BFEED3}"/>
              </a:ext>
            </a:extLst>
          </p:cNvPr>
          <p:cNvSpPr/>
          <p:nvPr/>
        </p:nvSpPr>
        <p:spPr bwMode="auto">
          <a:xfrm>
            <a:off x="576262" y="2293250"/>
            <a:ext cx="3995737" cy="256026"/>
          </a:xfrm>
          <a:prstGeom prst="rect">
            <a:avLst/>
          </a:prstGeom>
          <a:noFill/>
          <a:ln w="254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ko-KR" alt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19929291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CB62255-FCA3-49B0-83ED-DC3E5699A365}"/>
              </a:ext>
            </a:extLst>
          </p:cNvPr>
          <p:cNvSpPr>
            <a:spLocks noGrp="1"/>
          </p:cNvSpPr>
          <p:nvPr>
            <p:ph type="title"/>
          </p:nvPr>
        </p:nvSpPr>
        <p:spPr>
          <a:xfrm>
            <a:off x="265468" y="160887"/>
            <a:ext cx="8363938" cy="861774"/>
          </a:xfrm>
        </p:spPr>
        <p:txBody>
          <a:bodyPr/>
          <a:lstStyle/>
          <a:p>
            <a:r>
              <a:rPr lang="en-US" sz="2800" dirty="0"/>
              <a:t>Veeam positioned </a:t>
            </a:r>
            <a:r>
              <a:rPr lang="en-US" sz="2800" b="1" dirty="0"/>
              <a:t>highest for Ability to Execute</a:t>
            </a:r>
            <a:r>
              <a:rPr lang="en-US" sz="2800" dirty="0"/>
              <a:t>, in the 2020 Leaders Quadrant</a:t>
            </a:r>
          </a:p>
        </p:txBody>
      </p:sp>
      <p:sp>
        <p:nvSpPr>
          <p:cNvPr id="5" name="TextBox 4">
            <a:extLst>
              <a:ext uri="{FF2B5EF4-FFF2-40B4-BE49-F238E27FC236}">
                <a16:creationId xmlns:a16="http://schemas.microsoft.com/office/drawing/2014/main" id="{135BE292-18D4-4174-8F6C-390225172021}"/>
              </a:ext>
            </a:extLst>
          </p:cNvPr>
          <p:cNvSpPr txBox="1"/>
          <p:nvPr/>
        </p:nvSpPr>
        <p:spPr>
          <a:xfrm>
            <a:off x="4243493" y="1211374"/>
            <a:ext cx="4298950" cy="738664"/>
          </a:xfrm>
          <a:prstGeom prst="rect">
            <a:avLst/>
          </a:prstGeom>
        </p:spPr>
        <p:txBody>
          <a:bodyPr wrap="square" rtlCol="0" anchor="ctr">
            <a:spAutoFit/>
          </a:bodyPr>
          <a:lstStyle/>
          <a:p>
            <a:pPr algn="ctr"/>
            <a:r>
              <a:rPr lang="en-US" sz="1400">
                <a:solidFill>
                  <a:schemeClr val="bg1"/>
                </a:solidFill>
              </a:rPr>
              <a:t>Gartner named Veeam a </a:t>
            </a:r>
            <a:r>
              <a:rPr lang="en-US" sz="1400" b="1">
                <a:solidFill>
                  <a:schemeClr val="bg1"/>
                </a:solidFill>
              </a:rPr>
              <a:t>Leader for the fourth time</a:t>
            </a:r>
            <a:r>
              <a:rPr lang="en-US" sz="1400">
                <a:solidFill>
                  <a:schemeClr val="bg1"/>
                </a:solidFill>
              </a:rPr>
              <a:t>, positioning Veeam </a:t>
            </a:r>
            <a:r>
              <a:rPr lang="en-US" sz="1400">
                <a:solidFill>
                  <a:schemeClr val="bg2"/>
                </a:solidFill>
              </a:rPr>
              <a:t>this time </a:t>
            </a:r>
            <a:r>
              <a:rPr lang="en-US" sz="1400">
                <a:solidFill>
                  <a:schemeClr val="bg1"/>
                </a:solidFill>
              </a:rPr>
              <a:t>as the </a:t>
            </a:r>
            <a:r>
              <a:rPr lang="en-US" sz="1400" b="1">
                <a:solidFill>
                  <a:schemeClr val="bg1"/>
                </a:solidFill>
              </a:rPr>
              <a:t>highest for the ability to execute</a:t>
            </a:r>
            <a:endParaRPr lang="en-GB" sz="1400" b="1">
              <a:solidFill>
                <a:schemeClr val="bg1"/>
              </a:solidFill>
            </a:endParaRPr>
          </a:p>
        </p:txBody>
      </p:sp>
      <p:sp>
        <p:nvSpPr>
          <p:cNvPr id="7" name="TextBox 6">
            <a:extLst>
              <a:ext uri="{FF2B5EF4-FFF2-40B4-BE49-F238E27FC236}">
                <a16:creationId xmlns:a16="http://schemas.microsoft.com/office/drawing/2014/main" id="{A08D2ABC-7C76-4F41-A3BF-FF7118625078}"/>
              </a:ext>
            </a:extLst>
          </p:cNvPr>
          <p:cNvSpPr txBox="1"/>
          <p:nvPr/>
        </p:nvSpPr>
        <p:spPr>
          <a:xfrm>
            <a:off x="4302411" y="2112287"/>
            <a:ext cx="4298950" cy="261610"/>
          </a:xfrm>
          <a:prstGeom prst="rect">
            <a:avLst/>
          </a:prstGeom>
        </p:spPr>
        <p:txBody>
          <a:bodyPr wrap="square" rtlCol="0" anchor="ctr">
            <a:spAutoFit/>
          </a:bodyPr>
          <a:lstStyle/>
          <a:p>
            <a:pPr algn="ctr"/>
            <a:r>
              <a:rPr lang="en-US" sz="1100">
                <a:solidFill>
                  <a:schemeClr val="bg1"/>
                </a:solidFill>
              </a:rPr>
              <a:t>Veeam is a Leader in </a:t>
            </a:r>
            <a:r>
              <a:rPr lang="en-US" sz="1100">
                <a:solidFill>
                  <a:schemeClr val="bg2"/>
                </a:solidFill>
              </a:rPr>
              <a:t>Data Center </a:t>
            </a:r>
            <a:r>
              <a:rPr lang="en-US" sz="1100">
                <a:solidFill>
                  <a:schemeClr val="bg1"/>
                </a:solidFill>
              </a:rPr>
              <a:t>Backup &amp; Recovery Solutions</a:t>
            </a:r>
            <a:r>
              <a:rPr lang="en-US" sz="1100">
                <a:solidFill>
                  <a:schemeClr val="tx1">
                    <a:lumMod val="50000"/>
                    <a:lumOff val="50000"/>
                  </a:schemeClr>
                </a:solidFill>
              </a:rPr>
              <a:t>!</a:t>
            </a:r>
            <a:endParaRPr lang="en-GB" sz="1100">
              <a:solidFill>
                <a:schemeClr val="tx1">
                  <a:lumMod val="50000"/>
                  <a:lumOff val="50000"/>
                </a:schemeClr>
              </a:solidFill>
            </a:endParaRPr>
          </a:p>
        </p:txBody>
      </p:sp>
      <p:sp>
        <p:nvSpPr>
          <p:cNvPr id="17" name="Content Placeholder 6">
            <a:extLst>
              <a:ext uri="{FF2B5EF4-FFF2-40B4-BE49-F238E27FC236}">
                <a16:creationId xmlns:a16="http://schemas.microsoft.com/office/drawing/2014/main" id="{DAA551BB-FDE9-475D-8F82-52D28D872FB5}"/>
              </a:ext>
            </a:extLst>
          </p:cNvPr>
          <p:cNvSpPr txBox="1">
            <a:spLocks/>
          </p:cNvSpPr>
          <p:nvPr/>
        </p:nvSpPr>
        <p:spPr>
          <a:xfrm>
            <a:off x="4006820" y="3792732"/>
            <a:ext cx="5086360" cy="1161532"/>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buFont typeface="Arial" pitchFamily="34" charset="0"/>
              <a:buNone/>
            </a:pPr>
            <a:r>
              <a:rPr lang="en-US" sz="600" b="1" dirty="0">
                <a:solidFill>
                  <a:schemeClr val="bg1"/>
                </a:solidFill>
              </a:rPr>
              <a:t>DISCLAIMER</a:t>
            </a:r>
          </a:p>
          <a:p>
            <a:pPr marL="0" lvl="1" indent="0">
              <a:buNone/>
            </a:pPr>
            <a:r>
              <a:rPr lang="en-US" sz="600" dirty="0">
                <a:solidFill>
                  <a:schemeClr val="bg1"/>
                </a:solidFill>
              </a:rPr>
              <a:t>This graphic was published by Gartner, Inc. as part of a larger research document and should be evaluated in the context of the entire document. The Gartner document is available upon request from Veeam. https://www.veeam.com/2020-gartner-magic-quadrant.html</a:t>
            </a:r>
          </a:p>
          <a:p>
            <a:pPr marL="0" lvl="1" indent="0">
              <a:buFont typeface="Arial" pitchFamily="34" charset="0"/>
              <a:buNone/>
            </a:pPr>
            <a:endParaRPr lang="en-US" sz="600" dirty="0">
              <a:solidFill>
                <a:schemeClr val="bg1"/>
              </a:solidFill>
            </a:endParaRPr>
          </a:p>
          <a:p>
            <a:pPr marL="0" lvl="1" indent="0">
              <a:buNone/>
            </a:pPr>
            <a:r>
              <a:rPr lang="en-US" sz="600" dirty="0">
                <a:solidFill>
                  <a:schemeClr val="bg1"/>
                </a:solidFill>
              </a:rPr>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endParaRPr lang="en-US" sz="600" dirty="0"/>
          </a:p>
        </p:txBody>
      </p:sp>
      <p:pic>
        <p:nvPicPr>
          <p:cNvPr id="6" name="Picture 5" descr="A screenshot of a social media post&#10;&#10;Description automatically generated">
            <a:extLst>
              <a:ext uri="{FF2B5EF4-FFF2-40B4-BE49-F238E27FC236}">
                <a16:creationId xmlns:a16="http://schemas.microsoft.com/office/drawing/2014/main" id="{EA8E9D89-E991-4A5D-BC07-521853E640FC}"/>
              </a:ext>
            </a:extLst>
          </p:cNvPr>
          <p:cNvPicPr>
            <a:picLocks noChangeAspect="1"/>
          </p:cNvPicPr>
          <p:nvPr/>
        </p:nvPicPr>
        <p:blipFill>
          <a:blip r:embed="rId3"/>
          <a:stretch>
            <a:fillRect/>
          </a:stretch>
        </p:blipFill>
        <p:spPr>
          <a:xfrm>
            <a:off x="372864" y="1096297"/>
            <a:ext cx="3408906" cy="3705849"/>
          </a:xfrm>
          <a:prstGeom prst="rect">
            <a:avLst/>
          </a:prstGeom>
        </p:spPr>
      </p:pic>
      <p:sp>
        <p:nvSpPr>
          <p:cNvPr id="9" name="TextBox 8">
            <a:extLst>
              <a:ext uri="{FF2B5EF4-FFF2-40B4-BE49-F238E27FC236}">
                <a16:creationId xmlns:a16="http://schemas.microsoft.com/office/drawing/2014/main" id="{20E4850B-EB43-4004-BC73-9E7C4FF1792B}"/>
              </a:ext>
            </a:extLst>
          </p:cNvPr>
          <p:cNvSpPr txBox="1"/>
          <p:nvPr/>
        </p:nvSpPr>
        <p:spPr>
          <a:xfrm>
            <a:off x="4447437" y="2496011"/>
            <a:ext cx="961813" cy="461665"/>
          </a:xfrm>
          <a:prstGeom prst="rect">
            <a:avLst/>
          </a:prstGeom>
        </p:spPr>
        <p:txBody>
          <a:bodyPr wrap="square" rtlCol="0" anchor="ctr">
            <a:spAutoFit/>
          </a:bodyPr>
          <a:lstStyle/>
          <a:p>
            <a:pPr algn="ctr"/>
            <a:r>
              <a:rPr lang="en-US" sz="2400" b="1">
                <a:solidFill>
                  <a:srgbClr val="00B336"/>
                </a:solidFill>
              </a:rPr>
              <a:t>82%</a:t>
            </a:r>
          </a:p>
        </p:txBody>
      </p:sp>
      <p:sp>
        <p:nvSpPr>
          <p:cNvPr id="11" name="TextBox 10">
            <a:extLst>
              <a:ext uri="{FF2B5EF4-FFF2-40B4-BE49-F238E27FC236}">
                <a16:creationId xmlns:a16="http://schemas.microsoft.com/office/drawing/2014/main" id="{7ADFC8EA-523F-433B-8E94-DE5AFE5CD0C3}"/>
              </a:ext>
            </a:extLst>
          </p:cNvPr>
          <p:cNvSpPr txBox="1"/>
          <p:nvPr/>
        </p:nvSpPr>
        <p:spPr>
          <a:xfrm>
            <a:off x="5900461" y="2487557"/>
            <a:ext cx="1299078" cy="461665"/>
          </a:xfrm>
          <a:prstGeom prst="rect">
            <a:avLst/>
          </a:prstGeom>
        </p:spPr>
        <p:txBody>
          <a:bodyPr wrap="square" rtlCol="0" anchor="ctr">
            <a:spAutoFit/>
          </a:bodyPr>
          <a:lstStyle/>
          <a:p>
            <a:pPr algn="ctr"/>
            <a:r>
              <a:rPr lang="en-US" sz="2400" b="1">
                <a:solidFill>
                  <a:srgbClr val="00B336"/>
                </a:solidFill>
              </a:rPr>
              <a:t>375K+</a:t>
            </a:r>
          </a:p>
        </p:txBody>
      </p:sp>
      <p:sp>
        <p:nvSpPr>
          <p:cNvPr id="12" name="TextBox 11">
            <a:extLst>
              <a:ext uri="{FF2B5EF4-FFF2-40B4-BE49-F238E27FC236}">
                <a16:creationId xmlns:a16="http://schemas.microsoft.com/office/drawing/2014/main" id="{0C930F5C-2C1D-4772-ACFB-63A61BFA4ED1}"/>
              </a:ext>
            </a:extLst>
          </p:cNvPr>
          <p:cNvSpPr txBox="1"/>
          <p:nvPr/>
        </p:nvSpPr>
        <p:spPr>
          <a:xfrm>
            <a:off x="7353485" y="2453605"/>
            <a:ext cx="1299078" cy="461665"/>
          </a:xfrm>
          <a:prstGeom prst="rect">
            <a:avLst/>
          </a:prstGeom>
        </p:spPr>
        <p:txBody>
          <a:bodyPr wrap="square" rtlCol="0" anchor="ctr">
            <a:spAutoFit/>
          </a:bodyPr>
          <a:lstStyle/>
          <a:p>
            <a:pPr algn="ctr"/>
            <a:r>
              <a:rPr lang="en-US" sz="2400" b="1">
                <a:solidFill>
                  <a:srgbClr val="00B336"/>
                </a:solidFill>
              </a:rPr>
              <a:t>75</a:t>
            </a:r>
          </a:p>
        </p:txBody>
      </p:sp>
      <p:sp>
        <p:nvSpPr>
          <p:cNvPr id="13" name="TextBox 12">
            <a:extLst>
              <a:ext uri="{FF2B5EF4-FFF2-40B4-BE49-F238E27FC236}">
                <a16:creationId xmlns:a16="http://schemas.microsoft.com/office/drawing/2014/main" id="{1276C83A-902D-40F3-954A-A29A5080F3B2}"/>
              </a:ext>
            </a:extLst>
          </p:cNvPr>
          <p:cNvSpPr txBox="1"/>
          <p:nvPr/>
        </p:nvSpPr>
        <p:spPr>
          <a:xfrm>
            <a:off x="4131013" y="2908584"/>
            <a:ext cx="1594659" cy="600164"/>
          </a:xfrm>
          <a:prstGeom prst="rect">
            <a:avLst/>
          </a:prstGeom>
        </p:spPr>
        <p:txBody>
          <a:bodyPr wrap="square" rtlCol="0" anchor="ctr">
            <a:spAutoFit/>
          </a:bodyPr>
          <a:lstStyle/>
          <a:p>
            <a:pPr algn="ctr"/>
            <a:r>
              <a:rPr lang="en-US" sz="1100">
                <a:solidFill>
                  <a:schemeClr val="bg1"/>
                </a:solidFill>
              </a:rPr>
              <a:t>of Fortune 500 companies in the client pool</a:t>
            </a:r>
            <a:endParaRPr lang="en-GB" sz="1100">
              <a:solidFill>
                <a:schemeClr val="bg1"/>
              </a:solidFill>
            </a:endParaRPr>
          </a:p>
        </p:txBody>
      </p:sp>
      <p:sp>
        <p:nvSpPr>
          <p:cNvPr id="14" name="TextBox 13">
            <a:extLst>
              <a:ext uri="{FF2B5EF4-FFF2-40B4-BE49-F238E27FC236}">
                <a16:creationId xmlns:a16="http://schemas.microsoft.com/office/drawing/2014/main" id="{45179370-1841-41CF-B5D3-FB08F181A6E3}"/>
              </a:ext>
            </a:extLst>
          </p:cNvPr>
          <p:cNvSpPr txBox="1"/>
          <p:nvPr/>
        </p:nvSpPr>
        <p:spPr>
          <a:xfrm>
            <a:off x="5891589" y="2908584"/>
            <a:ext cx="1196675" cy="600164"/>
          </a:xfrm>
          <a:prstGeom prst="rect">
            <a:avLst/>
          </a:prstGeom>
        </p:spPr>
        <p:txBody>
          <a:bodyPr wrap="square" rtlCol="0" anchor="ctr">
            <a:spAutoFit/>
          </a:bodyPr>
          <a:lstStyle/>
          <a:p>
            <a:pPr algn="ctr"/>
            <a:r>
              <a:rPr lang="en-US" sz="1100">
                <a:solidFill>
                  <a:schemeClr val="bg1"/>
                </a:solidFill>
              </a:rPr>
              <a:t>Customers worldwide and counting</a:t>
            </a:r>
            <a:endParaRPr lang="en-GB" sz="1100">
              <a:solidFill>
                <a:schemeClr val="bg1"/>
              </a:solidFill>
            </a:endParaRPr>
          </a:p>
        </p:txBody>
      </p:sp>
      <p:sp>
        <p:nvSpPr>
          <p:cNvPr id="15" name="TextBox 14">
            <a:extLst>
              <a:ext uri="{FF2B5EF4-FFF2-40B4-BE49-F238E27FC236}">
                <a16:creationId xmlns:a16="http://schemas.microsoft.com/office/drawing/2014/main" id="{085B1761-32D1-49EA-94F8-A8A576080708}"/>
              </a:ext>
            </a:extLst>
          </p:cNvPr>
          <p:cNvSpPr txBox="1"/>
          <p:nvPr/>
        </p:nvSpPr>
        <p:spPr>
          <a:xfrm>
            <a:off x="7404686" y="2908584"/>
            <a:ext cx="1196675" cy="600164"/>
          </a:xfrm>
          <a:prstGeom prst="rect">
            <a:avLst/>
          </a:prstGeom>
        </p:spPr>
        <p:txBody>
          <a:bodyPr wrap="square" rtlCol="0" anchor="ctr">
            <a:spAutoFit/>
          </a:bodyPr>
          <a:lstStyle/>
          <a:p>
            <a:pPr algn="ctr"/>
            <a:r>
              <a:rPr lang="en-US" sz="1100">
                <a:solidFill>
                  <a:schemeClr val="bg1"/>
                </a:solidFill>
              </a:rPr>
              <a:t>Net Promoter Score is 3 times above average</a:t>
            </a:r>
            <a:endParaRPr lang="en-GB" sz="1100">
              <a:solidFill>
                <a:schemeClr val="bg1"/>
              </a:solidFill>
            </a:endParaRPr>
          </a:p>
        </p:txBody>
      </p:sp>
    </p:spTree>
    <p:extLst>
      <p:ext uri="{BB962C8B-B14F-4D97-AF65-F5344CB8AC3E}">
        <p14:creationId xmlns:p14="http://schemas.microsoft.com/office/powerpoint/2010/main" val="36796827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dirty="0"/>
              <a:t>하이브리드 클라우드에 최적화된 제품</a:t>
            </a:r>
            <a:endParaRPr lang="en-US" altLang="ko-KR" dirty="0"/>
          </a:p>
        </p:txBody>
      </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하이브리드 클라우드 환경에서 </a:t>
            </a:r>
            <a:r>
              <a:rPr lang="en-US" altLang="ko-KR" sz="1400" b="1" dirty="0">
                <a:solidFill>
                  <a:schemeClr val="bg1"/>
                </a:solidFill>
                <a:latin typeface="맑은 고딕" panose="020B0503020000020004" pitchFamily="50" charset="-127"/>
                <a:ea typeface="맑은 고딕" panose="020B0503020000020004" pitchFamily="50" charset="-127"/>
              </a:rPr>
              <a:t>OS, DB, </a:t>
            </a:r>
            <a:r>
              <a:rPr lang="ko-KR" altLang="en-US" sz="1400" b="1" dirty="0">
                <a:solidFill>
                  <a:schemeClr val="bg1"/>
                </a:solidFill>
                <a:latin typeface="맑은 고딕" panose="020B0503020000020004" pitchFamily="50" charset="-127"/>
                <a:ea typeface="맑은 고딕" panose="020B0503020000020004" pitchFamily="50" charset="-127"/>
              </a:rPr>
              <a:t>가상화 등 모든 플랫폼을 단일 제품으로 지원하는 </a:t>
            </a:r>
            <a:endParaRPr lang="en-US" altLang="ko-KR" sz="1400" b="1" dirty="0">
              <a:solidFill>
                <a:schemeClr val="bg1"/>
              </a:solidFill>
              <a:latin typeface="맑은 고딕" panose="020B0503020000020004" pitchFamily="50" charset="-127"/>
              <a:ea typeface="맑은 고딕" panose="020B0503020000020004" pitchFamily="50" charset="-127"/>
            </a:endParaRPr>
          </a:p>
          <a:p>
            <a:pPr marL="0" lvl="0" indent="0" algn="ctr">
              <a:buNone/>
              <a:defRPr/>
            </a:pPr>
            <a:r>
              <a:rPr lang="ko-KR" altLang="en-US" sz="1400" b="1" dirty="0">
                <a:solidFill>
                  <a:srgbClr val="00E296"/>
                </a:solidFill>
                <a:latin typeface="맑은 고딕" panose="020B0503020000020004" pitchFamily="50" charset="-127"/>
                <a:ea typeface="맑은 고딕" panose="020B0503020000020004" pitchFamily="50" charset="-127"/>
              </a:rPr>
              <a:t>유일한 클라우드 데이터 관리 솔루션</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graphicFrame>
        <p:nvGraphicFramePr>
          <p:cNvPr id="40" name="표 39">
            <a:extLst>
              <a:ext uri="{FF2B5EF4-FFF2-40B4-BE49-F238E27FC236}">
                <a16:creationId xmlns:a16="http://schemas.microsoft.com/office/drawing/2014/main" id="{2EFF0020-85B1-42FF-A695-CB992FF88541}"/>
              </a:ext>
            </a:extLst>
          </p:cNvPr>
          <p:cNvGraphicFramePr>
            <a:graphicFrameLocks noGrp="1"/>
          </p:cNvGraphicFramePr>
          <p:nvPr>
            <p:extLst>
              <p:ext uri="{D42A27DB-BD31-4B8C-83A1-F6EECF244321}">
                <p14:modId xmlns:p14="http://schemas.microsoft.com/office/powerpoint/2010/main" val="2270852911"/>
              </p:ext>
            </p:extLst>
          </p:nvPr>
        </p:nvGraphicFramePr>
        <p:xfrm>
          <a:off x="461580" y="1335440"/>
          <a:ext cx="8225219" cy="2452018"/>
        </p:xfrm>
        <a:graphic>
          <a:graphicData uri="http://schemas.openxmlformats.org/drawingml/2006/table">
            <a:tbl>
              <a:tblPr firstRow="1" bandRow="1">
                <a:tableStyleId>{5C22544A-7EE6-4342-B048-85BDC9FD1C3A}</a:tableStyleId>
              </a:tblPr>
              <a:tblGrid>
                <a:gridCol w="1056324">
                  <a:extLst>
                    <a:ext uri="{9D8B030D-6E8A-4147-A177-3AD203B41FA5}">
                      <a16:colId xmlns:a16="http://schemas.microsoft.com/office/drawing/2014/main" val="2824655038"/>
                    </a:ext>
                  </a:extLst>
                </a:gridCol>
                <a:gridCol w="1433779">
                  <a:extLst>
                    <a:ext uri="{9D8B030D-6E8A-4147-A177-3AD203B41FA5}">
                      <a16:colId xmlns:a16="http://schemas.microsoft.com/office/drawing/2014/main" val="3956535246"/>
                    </a:ext>
                  </a:extLst>
                </a:gridCol>
                <a:gridCol w="1433779">
                  <a:extLst>
                    <a:ext uri="{9D8B030D-6E8A-4147-A177-3AD203B41FA5}">
                      <a16:colId xmlns:a16="http://schemas.microsoft.com/office/drawing/2014/main" val="2676189111"/>
                    </a:ext>
                  </a:extLst>
                </a:gridCol>
                <a:gridCol w="1433779">
                  <a:extLst>
                    <a:ext uri="{9D8B030D-6E8A-4147-A177-3AD203B41FA5}">
                      <a16:colId xmlns:a16="http://schemas.microsoft.com/office/drawing/2014/main" val="1496532975"/>
                    </a:ext>
                  </a:extLst>
                </a:gridCol>
                <a:gridCol w="1433779">
                  <a:extLst>
                    <a:ext uri="{9D8B030D-6E8A-4147-A177-3AD203B41FA5}">
                      <a16:colId xmlns:a16="http://schemas.microsoft.com/office/drawing/2014/main" val="3329626605"/>
                    </a:ext>
                  </a:extLst>
                </a:gridCol>
                <a:gridCol w="1433779">
                  <a:extLst>
                    <a:ext uri="{9D8B030D-6E8A-4147-A177-3AD203B41FA5}">
                      <a16:colId xmlns:a16="http://schemas.microsoft.com/office/drawing/2014/main" val="697023240"/>
                    </a:ext>
                  </a:extLst>
                </a:gridCol>
              </a:tblGrid>
              <a:tr h="272660">
                <a:tc rowSpan="2">
                  <a:txBody>
                    <a:bodyPr/>
                    <a:lstStyle/>
                    <a:p>
                      <a:pPr algn="ctr" latinLnBrk="0"/>
                      <a:r>
                        <a:rPr lang="ko-KR" altLang="en-US" sz="1000" dirty="0">
                          <a:solidFill>
                            <a:schemeClr val="bg1"/>
                          </a:solidFill>
                          <a:latin typeface="Arial" panose="020B0604020202020204" pitchFamily="34" charset="0"/>
                          <a:cs typeface="Arial" panose="020B0604020202020204" pitchFamily="34" charset="0"/>
                        </a:rPr>
                        <a:t>제조사</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gridSpan="3">
                  <a:txBody>
                    <a:bodyPr/>
                    <a:lstStyle/>
                    <a:p>
                      <a:pPr algn="ctr" latinLnBrk="0"/>
                      <a:r>
                        <a:rPr lang="ko-KR" altLang="en-US" sz="1000" b="1" dirty="0">
                          <a:solidFill>
                            <a:schemeClr val="bg1"/>
                          </a:solidFill>
                          <a:latin typeface="Arial" panose="020B0604020202020204" pitchFamily="34" charset="0"/>
                          <a:cs typeface="Arial" panose="020B0604020202020204" pitchFamily="34" charset="0"/>
                        </a:rPr>
                        <a:t>물리환경</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온 </a:t>
                      </a:r>
                      <a:r>
                        <a:rPr lang="ko-KR" altLang="en-US" sz="1000" b="1" dirty="0" err="1">
                          <a:solidFill>
                            <a:schemeClr val="bg1"/>
                          </a:solidFill>
                          <a:latin typeface="Arial" panose="020B0604020202020204" pitchFamily="34" charset="0"/>
                          <a:cs typeface="Arial" panose="020B0604020202020204" pitchFamily="34" charset="0"/>
                        </a:rPr>
                        <a:t>프레미스</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 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dirty="0">
                        <a:solidFill>
                          <a:schemeClr val="tx1"/>
                        </a:solidFill>
                      </a:endParaRPr>
                    </a:p>
                  </a:txBody>
                  <a:tcPr anchor="ctr">
                    <a:lnL w="6350" cap="flat" cmpd="sng" algn="ctr">
                      <a:solidFill>
                        <a:schemeClr val="tx1">
                          <a:lumMod val="65000"/>
                          <a:lumOff val="3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latinLnBrk="0"/>
                      <a:r>
                        <a:rPr lang="ko-KR" altLang="en-US" sz="1000" b="1" dirty="0">
                          <a:solidFill>
                            <a:schemeClr val="bg1"/>
                          </a:solidFill>
                          <a:latin typeface="Arial" panose="020B0604020202020204" pitchFamily="34" charset="0"/>
                          <a:cs typeface="Arial" panose="020B0604020202020204" pitchFamily="34" charset="0"/>
                        </a:rPr>
                        <a:t> </a:t>
                      </a:r>
                      <a:r>
                        <a:rPr lang="ko-KR" altLang="en-US" sz="1000" b="1" dirty="0" err="1">
                          <a:solidFill>
                            <a:schemeClr val="bg1"/>
                          </a:solidFill>
                          <a:latin typeface="Arial" panose="020B0604020202020204" pitchFamily="34" charset="0"/>
                          <a:cs typeface="Arial" panose="020B0604020202020204" pitchFamily="34" charset="0"/>
                        </a:rPr>
                        <a:t>프라이빗</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 </a:t>
                      </a:r>
                      <a:r>
                        <a:rPr lang="ko-KR" altLang="en-US" sz="1000" b="1" dirty="0" err="1">
                          <a:solidFill>
                            <a:schemeClr val="bg1"/>
                          </a:solidFill>
                          <a:latin typeface="Arial" panose="020B0604020202020204" pitchFamily="34" charset="0"/>
                          <a:cs typeface="Arial" panose="020B0604020202020204" pitchFamily="34" charset="0"/>
                        </a:rPr>
                        <a:t>퍼블릭</a:t>
                      </a:r>
                      <a:r>
                        <a:rPr lang="ko-KR" altLang="en-US" sz="1000" b="1" dirty="0">
                          <a:solidFill>
                            <a:schemeClr val="bg1"/>
                          </a:solidFill>
                          <a:latin typeface="Arial" panose="020B0604020202020204" pitchFamily="34" charset="0"/>
                          <a:cs typeface="Arial" panose="020B0604020202020204" pitchFamily="34" charset="0"/>
                        </a:rPr>
                        <a:t> 클라우드 백업</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hMerge="1">
                  <a:txBody>
                    <a:bodyPr/>
                    <a:lstStyle/>
                    <a:p>
                      <a:pPr algn="ctr" latinLnBrk="1"/>
                      <a:endParaRPr lang="ko-KR" altLang="en-US" sz="10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052891573"/>
                  </a:ext>
                </a:extLst>
              </a:tr>
              <a:tr h="443072">
                <a:tc vMerge="1">
                  <a:txBody>
                    <a:bodyPr/>
                    <a:lstStyle/>
                    <a:p>
                      <a:pPr algn="ctr" latinLnBrk="0"/>
                      <a:endParaRPr lang="ko-KR" altLang="en-US" sz="1200" dirty="0">
                        <a:solidFill>
                          <a:schemeClr val="bg1"/>
                        </a:solidFill>
                        <a:latin typeface="Arial" panose="020B0604020202020204" pitchFamily="34" charset="0"/>
                        <a:cs typeface="Arial" panose="020B0604020202020204" pitchFamily="34" charset="0"/>
                      </a:endParaRPr>
                    </a:p>
                  </a:txBody>
                  <a:tcPr anchor="ctr">
                    <a:lnL w="6350" cap="flat" cmpd="sng" algn="ctr">
                      <a:solidFill>
                        <a:schemeClr val="tx1"/>
                      </a:solid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solidFill>
                      <a:schemeClr val="bg1">
                        <a:lumMod val="85000"/>
                      </a:schemeClr>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DB </a:t>
                      </a:r>
                      <a:r>
                        <a:rPr lang="ko-KR" altLang="en-US" sz="1000" b="0" dirty="0">
                          <a:solidFill>
                            <a:schemeClr val="bg1"/>
                          </a:solidFill>
                          <a:latin typeface="Arial" panose="020B0604020202020204" pitchFamily="34" charset="0"/>
                          <a:cs typeface="Arial" panose="020B0604020202020204" pitchFamily="34" charset="0"/>
                        </a:rPr>
                        <a:t>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File </a:t>
                      </a:r>
                      <a:r>
                        <a:rPr lang="ko-KR" altLang="en-US" sz="1000" b="0" dirty="0">
                          <a:solidFill>
                            <a:schemeClr val="bg1"/>
                          </a:solidFill>
                          <a:latin typeface="Arial" panose="020B0604020202020204" pitchFamily="34" charset="0"/>
                          <a:cs typeface="Arial" panose="020B0604020202020204" pitchFamily="34" charset="0"/>
                        </a:rPr>
                        <a:t>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OS </a:t>
                      </a:r>
                      <a:r>
                        <a:rPr lang="ko-KR" altLang="en-US" sz="1000" b="0" dirty="0">
                          <a:solidFill>
                            <a:schemeClr val="bg1"/>
                          </a:solidFill>
                          <a:latin typeface="Arial" panose="020B0604020202020204" pitchFamily="34" charset="0"/>
                          <a:cs typeface="Arial" panose="020B0604020202020204" pitchFamily="34" charset="0"/>
                        </a:rPr>
                        <a:t>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VMware, Hyper-V, AHV</a:t>
                      </a:r>
                      <a:endParaRPr lang="ko-KR" altLang="en-US" sz="1000" b="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AWS, Azure</a:t>
                      </a:r>
                      <a:endParaRPr lang="ko-KR" altLang="en-US" sz="1000" b="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extLst>
                  <a:ext uri="{0D108BD9-81ED-4DB2-BD59-A6C34878D82A}">
                    <a16:rowId xmlns:a16="http://schemas.microsoft.com/office/drawing/2014/main" val="4099204417"/>
                  </a:ext>
                </a:extLst>
              </a:tr>
              <a:tr h="272660">
                <a:tc>
                  <a:txBody>
                    <a:bodyPr/>
                    <a:lstStyle/>
                    <a:p>
                      <a:pPr algn="ctr" latinLnBrk="0"/>
                      <a:r>
                        <a:rPr lang="ko-KR" altLang="en-US" sz="1000" b="1" dirty="0" err="1">
                          <a:solidFill>
                            <a:schemeClr val="bg1"/>
                          </a:solidFill>
                          <a:latin typeface="Arial" panose="020B0604020202020204" pitchFamily="34" charset="0"/>
                          <a:cs typeface="Arial" panose="020B0604020202020204" pitchFamily="34" charset="0"/>
                        </a:rPr>
                        <a:t>베리타스</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en-US" altLang="ko-KR" sz="1000" b="1" dirty="0" err="1">
                          <a:solidFill>
                            <a:schemeClr val="bg1"/>
                          </a:solidFill>
                          <a:latin typeface="Arial" panose="020B0604020202020204" pitchFamily="34" charset="0"/>
                          <a:cs typeface="Arial" panose="020B0604020202020204" pitchFamily="34" charset="0"/>
                        </a:rPr>
                        <a:t>Netbackup</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dirty="0">
                          <a:solidFill>
                            <a:srgbClr val="FF0000"/>
                          </a:solidFill>
                          <a:latin typeface="Arial" panose="020B0604020202020204" pitchFamily="34" charset="0"/>
                          <a:cs typeface="Arial" panose="020B0604020202020204" pitchFamily="34" charset="0"/>
                        </a:rPr>
                        <a:t>/</a:t>
                      </a:r>
                      <a:r>
                        <a:rPr lang="ko-KR" altLang="en-US" sz="1000" b="1" dirty="0">
                          <a:solidFill>
                            <a:srgbClr val="FF0000"/>
                          </a:solidFill>
                          <a:latin typeface="Arial" panose="020B0604020202020204" pitchFamily="34" charset="0"/>
                          <a:cs typeface="Arial" panose="020B0604020202020204" pitchFamily="34" charset="0"/>
                        </a:rPr>
                        <a:t>약함</a:t>
                      </a:r>
                      <a:r>
                        <a:rPr lang="en-US" altLang="ko-KR" sz="1000" b="1" baseline="30000" dirty="0">
                          <a:solidFill>
                            <a:srgbClr val="FF0000"/>
                          </a:solidFill>
                          <a:latin typeface="Arial" panose="020B0604020202020204" pitchFamily="34" charset="0"/>
                          <a:cs typeface="Arial" panose="020B0604020202020204" pitchFamily="34" charset="0"/>
                        </a:rPr>
                        <a:t>1</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lg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3495202"/>
                  </a:ext>
                </a:extLst>
              </a:tr>
              <a:tr h="272660">
                <a:tc>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EMC</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Networker /</a:t>
                      </a:r>
                      <a:r>
                        <a:rPr lang="ko-KR" altLang="en-US" sz="1000" b="1" dirty="0">
                          <a:solidFill>
                            <a:schemeClr val="bg1"/>
                          </a:solidFill>
                          <a:latin typeface="Arial" panose="020B0604020202020204" pitchFamily="34" charset="0"/>
                          <a:cs typeface="Arial" panose="020B0604020202020204" pitchFamily="34" charset="0"/>
                        </a:rPr>
                        <a:t> </a:t>
                      </a:r>
                      <a:r>
                        <a:rPr lang="en-US" altLang="ko-KR" sz="1000" b="1" dirty="0">
                          <a:solidFill>
                            <a:schemeClr val="bg1"/>
                          </a:solidFill>
                          <a:latin typeface="Arial" panose="020B0604020202020204" pitchFamily="34" charset="0"/>
                          <a:cs typeface="Arial" panose="020B0604020202020204" pitchFamily="34" charset="0"/>
                        </a:rPr>
                        <a:t>Avamar</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baseline="30000" dirty="0">
                          <a:solidFill>
                            <a:srgbClr val="FF0000"/>
                          </a:solidFill>
                          <a:latin typeface="Arial" panose="020B0604020202020204" pitchFamily="34" charset="0"/>
                          <a:cs typeface="Arial" panose="020B0604020202020204" pitchFamily="34" charset="0"/>
                        </a:rPr>
                        <a:t>2</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5414850"/>
                  </a:ext>
                </a:extLst>
              </a:tr>
              <a:tr h="272660">
                <a:tc>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IBM</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Spectrum Protect</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r>
                        <a:rPr lang="en-US" altLang="ko-KR" sz="1000" b="1" baseline="30000" dirty="0">
                          <a:solidFill>
                            <a:srgbClr val="FF0000"/>
                          </a:solidFill>
                          <a:latin typeface="Arial" panose="020B0604020202020204" pitchFamily="34" charset="0"/>
                          <a:cs typeface="Arial" panose="020B0604020202020204" pitchFamily="34" charset="0"/>
                        </a:rPr>
                        <a:t>3</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509334"/>
                  </a:ext>
                </a:extLst>
              </a:tr>
              <a:tr h="372986">
                <a:tc>
                  <a:txBody>
                    <a:bodyPr/>
                    <a:lstStyle/>
                    <a:p>
                      <a:pPr algn="ctr" latinLnBrk="0"/>
                      <a:r>
                        <a:rPr lang="ko-KR" altLang="en-US" sz="1000" b="1" dirty="0">
                          <a:solidFill>
                            <a:schemeClr val="bg1"/>
                          </a:solidFill>
                          <a:latin typeface="Arial" panose="020B0604020202020204" pitchFamily="34" charset="0"/>
                          <a:cs typeface="Arial" panose="020B0604020202020204" pitchFamily="34" charset="0"/>
                        </a:rPr>
                        <a:t>빔 소프트웨어</a:t>
                      </a:r>
                    </a:p>
                  </a:txBody>
                  <a:tcPr anchor="ctr">
                    <a:lnL w="38100" cap="flat" cmpd="sng" algn="ctr">
                      <a:no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rgbClr val="93EB20"/>
                    </a:solidFill>
                  </a:tcPr>
                </a:tc>
                <a:tc gridSpan="5">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ko-KR" sz="1000" b="1" dirty="0" err="1">
                          <a:solidFill>
                            <a:schemeClr val="bg1"/>
                          </a:solidFill>
                          <a:latin typeface="Arial" panose="020B0604020202020204" pitchFamily="34" charset="0"/>
                          <a:cs typeface="Arial" panose="020B0604020202020204" pitchFamily="34" charset="0"/>
                        </a:rPr>
                        <a:t>Veeam</a:t>
                      </a:r>
                      <a:r>
                        <a:rPr lang="en-US" altLang="ko-KR" sz="1000" b="1" dirty="0">
                          <a:solidFill>
                            <a:schemeClr val="bg1"/>
                          </a:solidFill>
                          <a:latin typeface="Arial" panose="020B0604020202020204" pitchFamily="34" charset="0"/>
                          <a:cs typeface="Arial" panose="020B0604020202020204" pitchFamily="34" charset="0"/>
                        </a:rPr>
                        <a:t> Backup &amp; Recovery</a:t>
                      </a:r>
                      <a:r>
                        <a:rPr lang="en-US" altLang="ko-KR" sz="1000" b="1" baseline="30000" dirty="0">
                          <a:solidFill>
                            <a:schemeClr val="bg1"/>
                          </a:solidFill>
                          <a:latin typeface="Arial" panose="020B0604020202020204" pitchFamily="34" charset="0"/>
                          <a:cs typeface="Arial" panose="020B0604020202020204" pitchFamily="34" charset="0"/>
                        </a:rPr>
                        <a:t>4</a:t>
                      </a:r>
                      <a:r>
                        <a:rPr lang="en-US" altLang="ko-KR" sz="1000" b="1" baseline="0" dirty="0">
                          <a:solidFill>
                            <a:schemeClr val="bg1"/>
                          </a:solidFill>
                          <a:latin typeface="Arial" panose="020B0604020202020204" pitchFamily="34" charset="0"/>
                          <a:cs typeface="Arial" panose="020B0604020202020204" pitchFamily="34" charset="0"/>
                        </a:rPr>
                        <a:t> – </a:t>
                      </a:r>
                      <a:r>
                        <a:rPr lang="ko-KR" altLang="en-US" sz="1000" b="1" baseline="0" dirty="0">
                          <a:solidFill>
                            <a:schemeClr val="bg1"/>
                          </a:solidFill>
                          <a:latin typeface="Arial" panose="020B0604020202020204" pitchFamily="34" charset="0"/>
                          <a:cs typeface="Arial" panose="020B0604020202020204" pitchFamily="34" charset="0"/>
                        </a:rPr>
                        <a:t>물리환경에서 클라우드까지 모든 플랫폼 통합 지원</a:t>
                      </a:r>
                      <a:endParaRPr lang="ko-KR" altLang="en-US" sz="1000" b="1" baseline="30000"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rgbClr val="93EB20"/>
                    </a:solidFill>
                  </a:tcPr>
                </a:tc>
                <a:tc hMerge="1">
                  <a:txBody>
                    <a:bodyPr/>
                    <a:lstStyle/>
                    <a:p>
                      <a:pPr latinLnBrk="1"/>
                      <a:endParaRPr lang="ko-KR" altLang="en-US"/>
                    </a:p>
                  </a:txBody>
                  <a:tcPr/>
                </a:tc>
                <a:tc hMerge="1">
                  <a:txBody>
                    <a:bodyPr/>
                    <a:lstStyle/>
                    <a:p>
                      <a:pPr algn="ctr" latinLnBrk="1"/>
                      <a:endParaRPr lang="ko-KR" altLang="en-US" sz="1200" baseline="30000" dirty="0">
                        <a:solidFill>
                          <a:schemeClr val="tx1"/>
                        </a:solidFill>
                        <a:latin typeface="Arial" panose="020B0604020202020204" pitchFamily="34" charset="0"/>
                        <a:cs typeface="Arial" panose="020B0604020202020204" pitchFamily="34" charset="0"/>
                      </a:endParaRPr>
                    </a:p>
                  </a:txBody>
                  <a:tcPr anchor="ctr">
                    <a:lnL w="6350" cap="flat" cmpd="sng" algn="ctr">
                      <a:noFill/>
                      <a:prstDash val="sysDash"/>
                      <a:round/>
                      <a:headEnd type="none" w="med" len="med"/>
                      <a:tailEnd type="none" w="med" len="med"/>
                    </a:lnL>
                    <a:lnR w="6350" cap="flat" cmpd="sng" algn="ctr">
                      <a:solidFill>
                        <a:schemeClr val="tx1">
                          <a:lumMod val="65000"/>
                          <a:lumOff val="35000"/>
                        </a:schemeClr>
                      </a:solidFill>
                      <a:prstDash val="sysDash"/>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hMerge="1">
                  <a:txBody>
                    <a:bodyPr/>
                    <a:lstStyle/>
                    <a:p>
                      <a:pPr algn="ctr" latinLnBrk="1"/>
                      <a:endParaRPr lang="ko-KR" altLang="en-US" sz="12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lumMod val="65000"/>
                          <a:lumOff val="35000"/>
                        </a:schemeClr>
                      </a:solidFill>
                      <a:prstDash val="sysDash"/>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lnL w="38100" cap="flat" cmpd="sng" algn="ctr">
                      <a:solidFill>
                        <a:srgbClr val="00B336"/>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40457355"/>
                  </a:ext>
                </a:extLst>
              </a:tr>
              <a:tr h="272660">
                <a:tc>
                  <a:txBody>
                    <a:bodyPr/>
                    <a:lstStyle/>
                    <a:p>
                      <a:pPr algn="ctr" latinLnBrk="0"/>
                      <a:r>
                        <a:rPr lang="ko-KR" altLang="en-US" sz="1000" b="1" dirty="0" err="1">
                          <a:solidFill>
                            <a:schemeClr val="bg1"/>
                          </a:solidFill>
                          <a:latin typeface="Arial" panose="020B0604020202020204" pitchFamily="34" charset="0"/>
                          <a:cs typeface="Arial" panose="020B0604020202020204" pitchFamily="34" charset="0"/>
                        </a:rPr>
                        <a:t>아크로니스</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dirty="0">
                          <a:solidFill>
                            <a:srgbClr val="FF0000"/>
                          </a:solidFill>
                          <a:latin typeface="Arial" panose="020B0604020202020204" pitchFamily="34" charset="0"/>
                          <a:cs typeface="Arial" panose="020B0604020202020204" pitchFamily="34" charset="0"/>
                        </a:rPr>
                        <a:t>/</a:t>
                      </a:r>
                      <a:r>
                        <a:rPr lang="ko-KR" altLang="en-US" sz="1000" b="1" dirty="0">
                          <a:solidFill>
                            <a:srgbClr val="FF0000"/>
                          </a:solidFill>
                          <a:latin typeface="Arial" panose="020B0604020202020204" pitchFamily="34" charset="0"/>
                          <a:cs typeface="Arial" panose="020B0604020202020204" pitchFamily="34" charset="0"/>
                        </a:rPr>
                        <a:t>약함</a:t>
                      </a:r>
                      <a:r>
                        <a:rPr lang="en-US" altLang="ko-KR" sz="1000" b="1" baseline="30000" dirty="0">
                          <a:solidFill>
                            <a:srgbClr val="FF0000"/>
                          </a:solidFill>
                          <a:latin typeface="Arial" panose="020B0604020202020204" pitchFamily="34" charset="0"/>
                          <a:cs typeface="Arial" panose="020B0604020202020204" pitchFamily="34" charset="0"/>
                        </a:rPr>
                        <a:t>5</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baseline="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lumMod val="65000"/>
                          <a:lumOff val="35000"/>
                        </a:schemeClr>
                      </a:solidFill>
                      <a:prstDash val="sysDash"/>
                      <a:round/>
                      <a:headEnd type="none" w="med" len="med"/>
                      <a:tailEnd type="none" w="med" len="med"/>
                    </a:lnL>
                    <a:lnR w="6350" cap="flat" cmpd="sng" algn="ctr">
                      <a:solidFill>
                        <a:schemeClr val="tx1">
                          <a:lumMod val="65000"/>
                          <a:lumOff val="35000"/>
                        </a:schemeClr>
                      </a:solidFill>
                      <a:prstDash val="sysDash"/>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latinLnBrk="0"/>
                      <a:r>
                        <a:rPr lang="en-US" altLang="ko-KR" sz="1000" b="1" baseline="0" dirty="0">
                          <a:solidFill>
                            <a:schemeClr val="bg1"/>
                          </a:solidFill>
                          <a:latin typeface="Arial" panose="020B0604020202020204" pitchFamily="34" charset="0"/>
                          <a:cs typeface="Arial" panose="020B0604020202020204" pitchFamily="34" charset="0"/>
                        </a:rPr>
                        <a:t>Backup</a:t>
                      </a:r>
                      <a:endParaRPr lang="ko-KR" altLang="en-US" sz="1000" b="1" baseline="0"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tcPr>
                </a:tc>
                <a:extLst>
                  <a:ext uri="{0D108BD9-81ED-4DB2-BD59-A6C34878D82A}">
                    <a16:rowId xmlns:a16="http://schemas.microsoft.com/office/drawing/2014/main" val="3220417793"/>
                  </a:ext>
                </a:extLst>
              </a:tr>
              <a:tr h="272660">
                <a:tc>
                  <a:txBody>
                    <a:bodyPr/>
                    <a:lstStyle/>
                    <a:p>
                      <a:pPr algn="ctr" latinLnBrk="0"/>
                      <a:r>
                        <a:rPr lang="ko-KR" altLang="en-US" sz="1000" b="1" dirty="0" err="1">
                          <a:solidFill>
                            <a:schemeClr val="bg1"/>
                          </a:solidFill>
                          <a:latin typeface="Arial" panose="020B0604020202020204" pitchFamily="34" charset="0"/>
                          <a:cs typeface="Arial" panose="020B0604020202020204" pitchFamily="34" charset="0"/>
                        </a:rPr>
                        <a:t>아크서브</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dirty="0">
                          <a:solidFill>
                            <a:srgbClr val="FF0000"/>
                          </a:solidFill>
                          <a:latin typeface="Arial" panose="020B0604020202020204" pitchFamily="34" charset="0"/>
                          <a:cs typeface="Arial" panose="020B0604020202020204" pitchFamily="34" charset="0"/>
                        </a:rPr>
                        <a:t>/</a:t>
                      </a:r>
                      <a:r>
                        <a:rPr lang="ko-KR" altLang="en-US" sz="1000" b="1" dirty="0">
                          <a:solidFill>
                            <a:srgbClr val="FF0000"/>
                          </a:solidFill>
                          <a:latin typeface="Arial" panose="020B0604020202020204" pitchFamily="34" charset="0"/>
                          <a:cs typeface="Arial" panose="020B0604020202020204" pitchFamily="34" charset="0"/>
                        </a:rPr>
                        <a:t>약함</a:t>
                      </a:r>
                      <a:r>
                        <a:rPr lang="en-US" altLang="ko-KR" sz="1000" b="1" baseline="30000" dirty="0">
                          <a:solidFill>
                            <a:srgbClr val="FF0000"/>
                          </a:solidFill>
                          <a:latin typeface="Arial" panose="020B0604020202020204" pitchFamily="34" charset="0"/>
                          <a:cs typeface="Arial" panose="020B0604020202020204" pitchFamily="34" charset="0"/>
                        </a:rPr>
                        <a:t>6</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baseline="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lumMod val="65000"/>
                          <a:lumOff val="35000"/>
                        </a:schemeClr>
                      </a:solidFill>
                      <a:prstDash val="sysDash"/>
                      <a:round/>
                      <a:headEnd type="none" w="med" len="med"/>
                      <a:tailEnd type="none" w="med" len="med"/>
                    </a:lnL>
                    <a:lnR w="6350" cap="flat" cmpd="sng" algn="ctr">
                      <a:solidFill>
                        <a:schemeClr val="tx1">
                          <a:lumMod val="65000"/>
                          <a:lumOff val="35000"/>
                        </a:schemeClr>
                      </a:solidFill>
                      <a:prstDash val="sysDash"/>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latinLnBrk="0"/>
                      <a:r>
                        <a:rPr lang="en-US" altLang="ko-KR" sz="1000" b="1" baseline="0" dirty="0">
                          <a:solidFill>
                            <a:schemeClr val="bg1"/>
                          </a:solidFill>
                          <a:latin typeface="Arial" panose="020B0604020202020204" pitchFamily="34" charset="0"/>
                          <a:cs typeface="Arial" panose="020B0604020202020204" pitchFamily="34" charset="0"/>
                        </a:rPr>
                        <a:t>UDP</a:t>
                      </a:r>
                      <a:endParaRPr lang="ko-KR" altLang="en-US" sz="1000" b="1" baseline="0"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tcPr>
                </a:tc>
                <a:extLst>
                  <a:ext uri="{0D108BD9-81ED-4DB2-BD59-A6C34878D82A}">
                    <a16:rowId xmlns:a16="http://schemas.microsoft.com/office/drawing/2014/main" val="4239085398"/>
                  </a:ext>
                </a:extLst>
              </a:tr>
            </a:tbl>
          </a:graphicData>
        </a:graphic>
      </p:graphicFrame>
      <p:sp>
        <p:nvSpPr>
          <p:cNvPr id="42" name="텍스트 개체 틀 2">
            <a:extLst>
              <a:ext uri="{FF2B5EF4-FFF2-40B4-BE49-F238E27FC236}">
                <a16:creationId xmlns:a16="http://schemas.microsoft.com/office/drawing/2014/main" id="{E36DF7F8-CC6C-4248-B005-EF97DE13051D}"/>
              </a:ext>
            </a:extLst>
          </p:cNvPr>
          <p:cNvSpPr txBox="1">
            <a:spLocks/>
          </p:cNvSpPr>
          <p:nvPr/>
        </p:nvSpPr>
        <p:spPr>
          <a:xfrm>
            <a:off x="461580" y="3851466"/>
            <a:ext cx="8222621" cy="978555"/>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8600" indent="-228600">
              <a:buFont typeface="+mj-lt"/>
              <a:buAutoNum type="arabicPeriod"/>
            </a:pPr>
            <a:r>
              <a:rPr lang="ko-KR" altLang="en-US" sz="800" dirty="0" err="1"/>
              <a:t>베리타스는</a:t>
            </a:r>
            <a:r>
              <a:rPr lang="ko-KR" altLang="en-US" sz="800" dirty="0"/>
              <a:t> </a:t>
            </a:r>
            <a:r>
              <a:rPr lang="en-US" altLang="ko-KR" sz="800" dirty="0"/>
              <a:t>OS </a:t>
            </a:r>
            <a:r>
              <a:rPr lang="ko-KR" altLang="en-US" sz="800" dirty="0"/>
              <a:t>백업을 위해 </a:t>
            </a:r>
            <a:r>
              <a:rPr lang="en-US" altLang="ko-KR" sz="800" dirty="0"/>
              <a:t>VSR </a:t>
            </a:r>
            <a:r>
              <a:rPr lang="ko-KR" altLang="en-US" sz="800" dirty="0"/>
              <a:t>제품을 보유하고 있으나 윈도우에서만 사용 가능</a:t>
            </a:r>
            <a:r>
              <a:rPr lang="en-US" altLang="ko-KR" sz="800" dirty="0"/>
              <a:t>. </a:t>
            </a:r>
            <a:r>
              <a:rPr lang="ko-KR" altLang="en-US" sz="800" dirty="0" err="1"/>
              <a:t>리눅스용</a:t>
            </a:r>
            <a:r>
              <a:rPr lang="ko-KR" altLang="en-US" sz="800" dirty="0"/>
              <a:t> 제품도 있으나 호환성과 기능이 상당히 떨어짐</a:t>
            </a:r>
            <a:r>
              <a:rPr lang="en-US" altLang="ko-KR" sz="800" dirty="0"/>
              <a:t>. </a:t>
            </a:r>
            <a:r>
              <a:rPr lang="ko-KR" altLang="en-US" sz="800" dirty="0"/>
              <a:t>유닉스에 대한 부분은 솔루션 없음</a:t>
            </a:r>
            <a:endParaRPr lang="en-US" altLang="ko-KR" sz="800" dirty="0"/>
          </a:p>
          <a:p>
            <a:pPr marL="228600" indent="-228600">
              <a:buFont typeface="+mj-lt"/>
              <a:buAutoNum type="arabicPeriod"/>
            </a:pPr>
            <a:r>
              <a:rPr lang="en-US" altLang="ko-KR" sz="800" dirty="0"/>
              <a:t>EMC</a:t>
            </a:r>
            <a:r>
              <a:rPr lang="ko-KR" altLang="en-US" sz="800" dirty="0"/>
              <a:t>는 자체적으로 </a:t>
            </a:r>
            <a:r>
              <a:rPr lang="en-US" altLang="ko-KR" sz="800" dirty="0"/>
              <a:t>OS </a:t>
            </a:r>
            <a:r>
              <a:rPr lang="ko-KR" altLang="en-US" sz="800" dirty="0"/>
              <a:t>백업 솔루션이 없으며 </a:t>
            </a:r>
            <a:r>
              <a:rPr lang="en-US" altLang="ko-KR" sz="800" dirty="0"/>
              <a:t>Networker/Avamar</a:t>
            </a:r>
            <a:r>
              <a:rPr lang="ko-KR" altLang="en-US" sz="800" dirty="0"/>
              <a:t>는 </a:t>
            </a:r>
            <a:r>
              <a:rPr lang="en-US" altLang="ko-KR" sz="800" dirty="0"/>
              <a:t>DB</a:t>
            </a:r>
            <a:r>
              <a:rPr lang="ko-KR" altLang="en-US" sz="800" dirty="0"/>
              <a:t>와 </a:t>
            </a:r>
            <a:r>
              <a:rPr lang="en-US" altLang="ko-KR" sz="800" dirty="0"/>
              <a:t>File </a:t>
            </a:r>
            <a:r>
              <a:rPr lang="ko-KR" altLang="en-US" sz="800" dirty="0" err="1"/>
              <a:t>백업까지만</a:t>
            </a:r>
            <a:r>
              <a:rPr lang="ko-KR" altLang="en-US" sz="800" dirty="0"/>
              <a:t> 가능</a:t>
            </a:r>
            <a:r>
              <a:rPr lang="en-US" altLang="ko-KR" sz="800" dirty="0"/>
              <a:t>. OS </a:t>
            </a:r>
            <a:r>
              <a:rPr lang="ko-KR" altLang="en-US" sz="800" dirty="0"/>
              <a:t>백업을 위해서는 별도의 전문 솔루션을 </a:t>
            </a:r>
            <a:r>
              <a:rPr lang="ko-KR" altLang="en-US" sz="800" dirty="0" err="1"/>
              <a:t>구매해야함</a:t>
            </a:r>
            <a:endParaRPr lang="en-US" altLang="ko-KR" sz="800" dirty="0"/>
          </a:p>
          <a:p>
            <a:pPr marL="228600" indent="-228600">
              <a:buFont typeface="+mj-lt"/>
              <a:buAutoNum type="arabicPeriod"/>
            </a:pPr>
            <a:r>
              <a:rPr lang="en-US" altLang="ko-KR" sz="800" dirty="0"/>
              <a:t>IBM</a:t>
            </a:r>
            <a:r>
              <a:rPr lang="ko-KR" altLang="en-US" sz="800" dirty="0"/>
              <a:t>은 유닉스와 윈도우를 지원하는 </a:t>
            </a:r>
            <a:r>
              <a:rPr lang="en-US" altLang="ko-KR" sz="800" dirty="0"/>
              <a:t>OS </a:t>
            </a:r>
            <a:r>
              <a:rPr lang="ko-KR" altLang="en-US" sz="800" dirty="0"/>
              <a:t>백업 기능이 제품 포트폴리오에 있기는 하나 제품에 이슈가 많아서 도입사례가 거의 없음</a:t>
            </a:r>
            <a:r>
              <a:rPr lang="en-US" altLang="ko-KR" sz="800" dirty="0"/>
              <a:t>. </a:t>
            </a:r>
            <a:r>
              <a:rPr lang="ko-KR" altLang="en-US" sz="800" dirty="0"/>
              <a:t>가상화를 위한 </a:t>
            </a:r>
            <a:r>
              <a:rPr lang="en-US" altLang="ko-KR" sz="800" dirty="0"/>
              <a:t>Spectrum Protect Plus</a:t>
            </a:r>
            <a:r>
              <a:rPr lang="ko-KR" altLang="en-US" sz="800" dirty="0"/>
              <a:t>가 출시되었으나 기능이 약함</a:t>
            </a:r>
            <a:endParaRPr lang="en-US" altLang="ko-KR" sz="800" dirty="0"/>
          </a:p>
          <a:p>
            <a:pPr marL="228600" indent="-228600">
              <a:buFont typeface="+mj-lt"/>
              <a:buAutoNum type="arabicPeriod"/>
            </a:pPr>
            <a:r>
              <a:rPr lang="ko-KR" altLang="en-US" sz="800" dirty="0"/>
              <a:t>빔 소프트웨어는 </a:t>
            </a:r>
            <a:r>
              <a:rPr lang="en-US" altLang="ko-KR" sz="800" dirty="0"/>
              <a:t>DB, File, OS </a:t>
            </a:r>
            <a:r>
              <a:rPr lang="ko-KR" altLang="en-US" sz="800" dirty="0"/>
              <a:t>백업의 모든 영역에 대해서 유닉스</a:t>
            </a:r>
            <a:r>
              <a:rPr lang="en-US" altLang="ko-KR" sz="800" dirty="0"/>
              <a:t>, </a:t>
            </a:r>
            <a:r>
              <a:rPr lang="ko-KR" altLang="en-US" sz="800" dirty="0"/>
              <a:t>리눅스</a:t>
            </a:r>
            <a:r>
              <a:rPr lang="en-US" altLang="ko-KR" sz="800" dirty="0"/>
              <a:t>, </a:t>
            </a:r>
            <a:r>
              <a:rPr lang="ko-KR" altLang="en-US" sz="800" dirty="0"/>
              <a:t>윈도우를 지원함</a:t>
            </a:r>
            <a:r>
              <a:rPr lang="en-US" altLang="ko-KR" sz="800" dirty="0"/>
              <a:t>. </a:t>
            </a:r>
            <a:r>
              <a:rPr lang="ko-KR" altLang="en-US" sz="800" dirty="0"/>
              <a:t>하나의 에이전트</a:t>
            </a:r>
            <a:r>
              <a:rPr lang="en-US" altLang="ko-KR" sz="800" dirty="0"/>
              <a:t>,</a:t>
            </a:r>
            <a:r>
              <a:rPr lang="ko-KR" altLang="en-US" sz="800" dirty="0"/>
              <a:t> 한번의 백업으로 </a:t>
            </a:r>
            <a:r>
              <a:rPr lang="en-US" altLang="ko-KR" sz="800" dirty="0"/>
              <a:t>DB, File, OS</a:t>
            </a:r>
            <a:r>
              <a:rPr lang="ko-KR" altLang="en-US" sz="800" dirty="0"/>
              <a:t>의 다양한 복구 시나리오 가능</a:t>
            </a:r>
            <a:endParaRPr lang="en-US" altLang="ko-KR" sz="800" dirty="0"/>
          </a:p>
          <a:p>
            <a:pPr marL="228600" indent="-228600">
              <a:buFont typeface="+mj-lt"/>
              <a:buAutoNum type="arabicPeriod"/>
            </a:pPr>
            <a:r>
              <a:rPr lang="ko-KR" altLang="en-US" sz="800" dirty="0" err="1"/>
              <a:t>아크로니스는</a:t>
            </a:r>
            <a:r>
              <a:rPr lang="ko-KR" altLang="en-US" sz="800" dirty="0"/>
              <a:t> 유닉스 백업 지원 제품이 없음</a:t>
            </a:r>
            <a:r>
              <a:rPr lang="en-US" altLang="ko-KR" sz="800" dirty="0"/>
              <a:t>. </a:t>
            </a:r>
            <a:r>
              <a:rPr lang="ko-KR" altLang="en-US" sz="800" dirty="0"/>
              <a:t>윈도우 </a:t>
            </a:r>
            <a:r>
              <a:rPr lang="en-US" altLang="ko-KR" sz="800" dirty="0"/>
              <a:t>OS </a:t>
            </a:r>
            <a:r>
              <a:rPr lang="ko-KR" altLang="en-US" sz="800" dirty="0"/>
              <a:t>백업과 일부 리눅스</a:t>
            </a:r>
            <a:r>
              <a:rPr lang="en-US" altLang="ko-KR" sz="800" dirty="0"/>
              <a:t> OS </a:t>
            </a:r>
            <a:r>
              <a:rPr lang="ko-KR" altLang="en-US" sz="800" dirty="0"/>
              <a:t>백업</a:t>
            </a:r>
            <a:r>
              <a:rPr lang="en-US" altLang="ko-KR" sz="800" dirty="0"/>
              <a:t>,</a:t>
            </a:r>
            <a:r>
              <a:rPr lang="ko-KR" altLang="en-US" sz="800" dirty="0"/>
              <a:t> 가상화만 지원</a:t>
            </a:r>
            <a:endParaRPr lang="en-US" altLang="ko-KR" sz="800" dirty="0"/>
          </a:p>
          <a:p>
            <a:pPr marL="228600" indent="-228600">
              <a:buFont typeface="+mj-lt"/>
              <a:buAutoNum type="arabicPeriod"/>
            </a:pPr>
            <a:r>
              <a:rPr lang="ko-KR" altLang="en-US" sz="800" dirty="0" err="1"/>
              <a:t>아크서브는</a:t>
            </a:r>
            <a:r>
              <a:rPr lang="ko-KR" altLang="en-US" sz="800" dirty="0"/>
              <a:t> 유닉스 백업 지원 제품이 없음</a:t>
            </a:r>
            <a:r>
              <a:rPr lang="en-US" altLang="ko-KR" sz="800" dirty="0"/>
              <a:t>. </a:t>
            </a:r>
            <a:r>
              <a:rPr lang="ko-KR" altLang="en-US" sz="800" dirty="0"/>
              <a:t>윈도우 </a:t>
            </a:r>
            <a:r>
              <a:rPr lang="en-US" altLang="ko-KR" sz="800" dirty="0"/>
              <a:t>OS </a:t>
            </a:r>
            <a:r>
              <a:rPr lang="ko-KR" altLang="en-US" sz="800" dirty="0"/>
              <a:t>백업과 일부 리눅스 </a:t>
            </a:r>
            <a:r>
              <a:rPr lang="en-US" altLang="ko-KR" sz="800" dirty="0"/>
              <a:t>OS </a:t>
            </a:r>
            <a:r>
              <a:rPr lang="ko-KR" altLang="en-US" sz="800" dirty="0"/>
              <a:t>백업</a:t>
            </a:r>
            <a:r>
              <a:rPr lang="en-US" altLang="ko-KR" sz="800" dirty="0"/>
              <a:t>,</a:t>
            </a:r>
            <a:r>
              <a:rPr lang="ko-KR" altLang="en-US" sz="800" dirty="0"/>
              <a:t> 가상화만 지원</a:t>
            </a:r>
          </a:p>
        </p:txBody>
      </p:sp>
    </p:spTree>
    <p:extLst>
      <p:ext uri="{BB962C8B-B14F-4D97-AF65-F5344CB8AC3E}">
        <p14:creationId xmlns:p14="http://schemas.microsoft.com/office/powerpoint/2010/main" val="18628272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1590211"/>
            <a:ext cx="6001839" cy="2031325"/>
          </a:xfrm>
        </p:spPr>
        <p:txBody>
          <a:bodyPr anchor="ctr"/>
          <a:lstStyle/>
          <a:p>
            <a:r>
              <a:rPr lang="ko-KR" altLang="en-US" dirty="0"/>
              <a:t>데이터 보호</a:t>
            </a:r>
            <a:br>
              <a:rPr lang="en-US" altLang="ko-KR" dirty="0"/>
            </a:br>
            <a:r>
              <a:rPr lang="ko-KR" altLang="en-US" dirty="0"/>
              <a:t>트렌드</a:t>
            </a:r>
            <a:endParaRPr lang="en-NL" dirty="0"/>
          </a:p>
        </p:txBody>
      </p:sp>
    </p:spTree>
    <p:extLst>
      <p:ext uri="{BB962C8B-B14F-4D97-AF65-F5344CB8AC3E}">
        <p14:creationId xmlns:p14="http://schemas.microsoft.com/office/powerpoint/2010/main" val="3298456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9F39ED1-E3E5-4DD5-961A-96A240E17B14}"/>
              </a:ext>
            </a:extLst>
          </p:cNvPr>
          <p:cNvPicPr>
            <a:picLocks noChangeAspect="1"/>
          </p:cNvPicPr>
          <p:nvPr/>
        </p:nvPicPr>
        <p:blipFill>
          <a:blip r:embed="rId3"/>
          <a:stretch>
            <a:fillRect/>
          </a:stretch>
        </p:blipFill>
        <p:spPr>
          <a:xfrm>
            <a:off x="841657" y="491462"/>
            <a:ext cx="7400623" cy="4160575"/>
          </a:xfrm>
          <a:prstGeom prst="rect">
            <a:avLst/>
          </a:prstGeom>
        </p:spPr>
      </p:pic>
      <p:sp>
        <p:nvSpPr>
          <p:cNvPr id="5" name="Rectangle 4">
            <a:extLst>
              <a:ext uri="{FF2B5EF4-FFF2-40B4-BE49-F238E27FC236}">
                <a16:creationId xmlns:a16="http://schemas.microsoft.com/office/drawing/2014/main" id="{02EBACA8-4F54-45F0-A98B-ABFB4C1C8989}"/>
              </a:ext>
            </a:extLst>
          </p:cNvPr>
          <p:cNvSpPr/>
          <p:nvPr/>
        </p:nvSpPr>
        <p:spPr>
          <a:xfrm>
            <a:off x="137945" y="4421204"/>
            <a:ext cx="8868110" cy="461665"/>
          </a:xfrm>
          <a:prstGeom prst="rect">
            <a:avLst/>
          </a:prstGeom>
        </p:spPr>
        <p:txBody>
          <a:bodyPr wrap="square">
            <a:spAutoFit/>
          </a:bodyPr>
          <a:lstStyle/>
          <a:p>
            <a:pPr lvl="0" algn="ctr">
              <a:defRPr/>
            </a:pPr>
            <a:r>
              <a:rPr lang="ko-KR" altLang="en-US" sz="1200" dirty="0">
                <a:ln w="3175">
                  <a:noFill/>
                </a:ln>
                <a:solidFill>
                  <a:srgbClr val="93EB20"/>
                </a:solidFill>
                <a:cs typeface="Tahoma" panose="020B0604030504040204" pitchFamily="34" charset="0"/>
              </a:rPr>
              <a:t>다양한 이기종 데이터의 완벽한 관리 및 보호 구현 </a:t>
            </a:r>
          </a:p>
          <a:p>
            <a:pPr lvl="0" algn="ctr">
              <a:defRPr/>
            </a:pPr>
            <a:r>
              <a:rPr lang="ko-KR" altLang="en-US" sz="1200" dirty="0">
                <a:ln w="3175">
                  <a:noFill/>
                </a:ln>
                <a:solidFill>
                  <a:srgbClr val="93EB20"/>
                </a:solidFill>
                <a:cs typeface="Tahoma" panose="020B0604030504040204" pitchFamily="34" charset="0"/>
              </a:rPr>
              <a:t>데이터 센터와 클라우드 전체에 </a:t>
            </a:r>
            <a:r>
              <a:rPr lang="en-US" altLang="ko-KR" sz="1200" dirty="0">
                <a:ln w="3175">
                  <a:noFill/>
                </a:ln>
                <a:solidFill>
                  <a:srgbClr val="93EB20"/>
                </a:solidFill>
                <a:cs typeface="Tahoma" panose="020B0604030504040204" pitchFamily="34" charset="0"/>
              </a:rPr>
              <a:t>Digital Transformation </a:t>
            </a:r>
            <a:r>
              <a:rPr lang="ko-KR" altLang="en-US" sz="1200" dirty="0">
                <a:ln w="3175">
                  <a:noFill/>
                </a:ln>
                <a:solidFill>
                  <a:srgbClr val="93EB20"/>
                </a:solidFill>
                <a:cs typeface="Tahoma" panose="020B0604030504040204" pitchFamily="34" charset="0"/>
              </a:rPr>
              <a:t>혁신을 위한 데이터 재사용</a:t>
            </a:r>
          </a:p>
        </p:txBody>
      </p:sp>
      <p:sp>
        <p:nvSpPr>
          <p:cNvPr id="6" name="Title 7">
            <a:extLst>
              <a:ext uri="{FF2B5EF4-FFF2-40B4-BE49-F238E27FC236}">
                <a16:creationId xmlns:a16="http://schemas.microsoft.com/office/drawing/2014/main" id="{FE4961B0-A951-4458-866D-9A08A38EFED3}"/>
              </a:ext>
            </a:extLst>
          </p:cNvPr>
          <p:cNvSpPr txBox="1">
            <a:spLocks/>
          </p:cNvSpPr>
          <p:nvPr/>
        </p:nvSpPr>
        <p:spPr>
          <a:xfrm>
            <a:off x="360000" y="171451"/>
            <a:ext cx="8363938" cy="553998"/>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pPr>
              <a:defRPr/>
            </a:pPr>
            <a:r>
              <a:rPr lang="ko-KR" altLang="ko-KR" dirty="0"/>
              <a:t>Veeam </a:t>
            </a:r>
            <a:r>
              <a:rPr lang="ko-KR" altLang="en-US" dirty="0"/>
              <a:t>혁신</a:t>
            </a:r>
            <a:r>
              <a:rPr lang="ko-KR" altLang="ko-KR" dirty="0"/>
              <a:t> — </a:t>
            </a:r>
            <a:r>
              <a:rPr lang="ko-KR" altLang="ko-KR" dirty="0" err="1"/>
              <a:t>Cloud</a:t>
            </a:r>
            <a:r>
              <a:rPr lang="ko-KR" altLang="ko-KR" dirty="0"/>
              <a:t> Data Management</a:t>
            </a:r>
            <a:endParaRPr lang="ko-KR" altLang="en-US" dirty="0"/>
          </a:p>
        </p:txBody>
      </p:sp>
    </p:spTree>
    <p:extLst>
      <p:ext uri="{BB962C8B-B14F-4D97-AF65-F5344CB8AC3E}">
        <p14:creationId xmlns:p14="http://schemas.microsoft.com/office/powerpoint/2010/main" val="116524038"/>
      </p:ext>
    </p:extLst>
  </p:cSld>
  <p:clrMapOvr>
    <a:masterClrMapping/>
  </p:clrMapOvr>
  <p:transition advClick="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B786AD7-8C6B-4195-A9A8-B8CE9591EFEE}"/>
              </a:ext>
            </a:extLst>
          </p:cNvPr>
          <p:cNvGrpSpPr/>
          <p:nvPr/>
        </p:nvGrpSpPr>
        <p:grpSpPr>
          <a:xfrm>
            <a:off x="3280024" y="1311197"/>
            <a:ext cx="2324139" cy="2298505"/>
            <a:chOff x="1475219" y="1830387"/>
            <a:chExt cx="2324139" cy="2298505"/>
          </a:xfrm>
        </p:grpSpPr>
        <p:pic>
          <p:nvPicPr>
            <p:cNvPr id="6" name="Graphic 5">
              <a:extLst>
                <a:ext uri="{FF2B5EF4-FFF2-40B4-BE49-F238E27FC236}">
                  <a16:creationId xmlns:a16="http://schemas.microsoft.com/office/drawing/2014/main" id="{54B30684-F486-49F4-AEFC-D3C9CF91DA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974" y="1830387"/>
              <a:ext cx="684000" cy="684000"/>
            </a:xfrm>
            <a:prstGeom prst="rect">
              <a:avLst/>
            </a:prstGeom>
          </p:spPr>
        </p:pic>
        <p:sp>
          <p:nvSpPr>
            <p:cNvPr id="7" name="Text Placeholder 2">
              <a:extLst>
                <a:ext uri="{FF2B5EF4-FFF2-40B4-BE49-F238E27FC236}">
                  <a16:creationId xmlns:a16="http://schemas.microsoft.com/office/drawing/2014/main" id="{73FF739F-6CF7-43A5-8AD7-E5DB1A6FD5B8}"/>
                </a:ext>
              </a:extLst>
            </p:cNvPr>
            <p:cNvSpPr txBox="1">
              <a:spLocks/>
            </p:cNvSpPr>
            <p:nvPr/>
          </p:nvSpPr>
          <p:spPr>
            <a:xfrm>
              <a:off x="1475219" y="2928563"/>
              <a:ext cx="2324139" cy="1200329"/>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0" algn="ctr" defTabSz="685996">
                <a:spcAft>
                  <a:spcPts val="2400"/>
                </a:spcAft>
                <a:defRPr/>
              </a:pPr>
              <a:r>
                <a:rPr lang="ko-KR" altLang="ko-KR" sz="1600" dirty="0">
                  <a:ln w="3175">
                    <a:noFill/>
                  </a:ln>
                  <a:solidFill>
                    <a:srgbClr val="00E296"/>
                  </a:solidFill>
                  <a:cs typeface="Tahoma" panose="020B0604030504040204" pitchFamily="34" charset="0"/>
                </a:rPr>
                <a:t>데이터 민첩성</a:t>
              </a:r>
            </a:p>
            <a:p>
              <a:pPr lvl="0" algn="ctr">
                <a:spcAft>
                  <a:spcPts val="2400"/>
                </a:spcAft>
                <a:defRPr/>
              </a:pPr>
              <a:r>
                <a:rPr lang="ko-KR" altLang="en-US" sz="1400" dirty="0">
                  <a:solidFill>
                    <a:srgbClr val="FFFFFF"/>
                  </a:solidFill>
                </a:rPr>
                <a:t>데이터 이동성에 대한      제약 없이 필요한 환경에서 즉시 활용</a:t>
              </a:r>
              <a:endParaRPr kumimoji="0" lang="fr-FR" sz="1400" b="0" i="0" u="none" strike="noStrike" kern="1200" cap="none" spc="0" normalizeH="0" baseline="0" noProof="0" dirty="0">
                <a:ln>
                  <a:noFill/>
                </a:ln>
                <a:solidFill>
                  <a:srgbClr val="FFFFFF"/>
                </a:solidFill>
                <a:effectLst/>
                <a:uLnTx/>
                <a:uFillTx/>
                <a:latin typeface="Tahoma"/>
                <a:ea typeface="+mn-ea"/>
                <a:cs typeface="+mn-cs"/>
              </a:endParaRPr>
            </a:p>
          </p:txBody>
        </p:sp>
        <p:cxnSp>
          <p:nvCxnSpPr>
            <p:cNvPr id="8" name="Straight Connector 7">
              <a:extLst>
                <a:ext uri="{FF2B5EF4-FFF2-40B4-BE49-F238E27FC236}">
                  <a16:creationId xmlns:a16="http://schemas.microsoft.com/office/drawing/2014/main" id="{19C27248-B42B-4440-8DD3-6EFC5D964C77}"/>
                </a:ext>
              </a:extLst>
            </p:cNvPr>
            <p:cNvCxnSpPr>
              <a:cxnSpLocks/>
            </p:cNvCxnSpPr>
            <p:nvPr/>
          </p:nvCxnSpPr>
          <p:spPr>
            <a:xfrm>
              <a:off x="18669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B2C1170-66AD-4C28-B4DC-81E0785BD323}"/>
              </a:ext>
            </a:extLst>
          </p:cNvPr>
          <p:cNvGrpSpPr/>
          <p:nvPr/>
        </p:nvGrpSpPr>
        <p:grpSpPr>
          <a:xfrm>
            <a:off x="6595381" y="1293197"/>
            <a:ext cx="2223039" cy="2521154"/>
            <a:chOff x="5196813" y="1812387"/>
            <a:chExt cx="2223039" cy="2521154"/>
          </a:xfrm>
        </p:grpSpPr>
        <p:grpSp>
          <p:nvGrpSpPr>
            <p:cNvPr id="15" name="Group 14">
              <a:extLst>
                <a:ext uri="{FF2B5EF4-FFF2-40B4-BE49-F238E27FC236}">
                  <a16:creationId xmlns:a16="http://schemas.microsoft.com/office/drawing/2014/main" id="{A80BE30A-7F9E-4F11-9653-468068B1ED8F}"/>
                </a:ext>
              </a:extLst>
            </p:cNvPr>
            <p:cNvGrpSpPr/>
            <p:nvPr/>
          </p:nvGrpSpPr>
          <p:grpSpPr>
            <a:xfrm>
              <a:off x="5196813" y="1812387"/>
              <a:ext cx="2223039" cy="2521154"/>
              <a:chOff x="5196813" y="1986558"/>
              <a:chExt cx="2223039" cy="2521154"/>
            </a:xfrm>
          </p:grpSpPr>
          <p:pic>
            <p:nvPicPr>
              <p:cNvPr id="17" name="Graphic 16">
                <a:extLst>
                  <a:ext uri="{FF2B5EF4-FFF2-40B4-BE49-F238E27FC236}">
                    <a16:creationId xmlns:a16="http://schemas.microsoft.com/office/drawing/2014/main" id="{16ED88A2-5045-4B00-84E0-B9FBE8E623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4392" y="1986558"/>
                <a:ext cx="907830" cy="720000"/>
              </a:xfrm>
              <a:prstGeom prst="rect">
                <a:avLst/>
              </a:prstGeom>
            </p:spPr>
          </p:pic>
          <p:sp>
            <p:nvSpPr>
              <p:cNvPr id="18" name="Text Placeholder 2">
                <a:extLst>
                  <a:ext uri="{FF2B5EF4-FFF2-40B4-BE49-F238E27FC236}">
                    <a16:creationId xmlns:a16="http://schemas.microsoft.com/office/drawing/2014/main" id="{888C7097-6C47-49CD-AEDF-FC6E6D4CFAC1}"/>
                  </a:ext>
                </a:extLst>
              </p:cNvPr>
              <p:cNvSpPr txBox="1">
                <a:spLocks/>
              </p:cNvSpPr>
              <p:nvPr/>
            </p:nvSpPr>
            <p:spPr>
              <a:xfrm>
                <a:off x="5196813" y="2707219"/>
                <a:ext cx="2223039" cy="1800493"/>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ctr" defTabSz="686013" rtl="0" eaLnBrk="1" fontAlgn="auto" latinLnBrk="0" hangingPunct="1">
                  <a:lnSpc>
                    <a:spcPct val="100000"/>
                  </a:lnSpc>
                  <a:spcBef>
                    <a:spcPts val="0"/>
                  </a:spcBef>
                  <a:spcAft>
                    <a:spcPts val="2400"/>
                  </a:spcAft>
                  <a:buClrTx/>
                  <a:buSzPct val="90000"/>
                  <a:buFont typeface="Arial" pitchFamily="34" charset="0"/>
                  <a:buNone/>
                  <a:tabLst/>
                  <a:defRPr/>
                </a:pPr>
                <a:endParaRPr kumimoji="0" lang="en-US" sz="105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686013" rtl="0" eaLnBrk="1" fontAlgn="auto" latinLnBrk="0" hangingPunct="1">
                  <a:lnSpc>
                    <a:spcPct val="100000"/>
                  </a:lnSpc>
                  <a:spcBef>
                    <a:spcPts val="0"/>
                  </a:spcBef>
                  <a:spcAft>
                    <a:spcPts val="2400"/>
                  </a:spcAft>
                  <a:buClrTx/>
                  <a:buSzPct val="90000"/>
                  <a:buFont typeface="Arial" pitchFamily="34" charset="0"/>
                  <a:buNone/>
                  <a:tabLst/>
                  <a:defRPr/>
                </a:pPr>
                <a:endParaRPr kumimoji="0" lang="en-US" sz="1050" b="0" i="0" u="none" strike="noStrike" kern="1200" cap="none" spc="0" normalizeH="0" baseline="0" noProof="0" dirty="0">
                  <a:ln>
                    <a:noFill/>
                  </a:ln>
                  <a:solidFill>
                    <a:srgbClr val="FFFFFF"/>
                  </a:solidFill>
                  <a:effectLst/>
                  <a:uLnTx/>
                  <a:uFillTx/>
                  <a:latin typeface="Tahoma"/>
                  <a:ea typeface="+mn-ea"/>
                  <a:cs typeface="+mn-cs"/>
                </a:endParaRPr>
              </a:p>
              <a:p>
                <a:pPr lvl="0" algn="ctr" defTabSz="685996">
                  <a:spcAft>
                    <a:spcPts val="2400"/>
                  </a:spcAft>
                  <a:defRPr/>
                </a:pPr>
                <a:r>
                  <a:rPr lang="ko-KR" altLang="ko-KR" sz="1400" dirty="0">
                    <a:solidFill>
                      <a:srgbClr val="FFFFFF"/>
                    </a:solidFill>
                  </a:rPr>
                  <a:t>기존 백업 데이터를 재사용하여 </a:t>
                </a:r>
                <a:br>
                  <a:rPr lang="ko-KR" altLang="ko-KR" sz="1400" dirty="0">
                    <a:solidFill>
                      <a:srgbClr val="FFFFFF"/>
                    </a:solidFill>
                  </a:rPr>
                </a:br>
                <a:r>
                  <a:rPr lang="ko-KR" altLang="ko-KR" sz="1400" dirty="0">
                    <a:solidFill>
                      <a:srgbClr val="FFFFFF"/>
                    </a:solidFill>
                  </a:rPr>
                  <a:t>비용 증대 없이 새로운 </a:t>
                </a:r>
                <a:r>
                  <a:rPr lang="ko-KR" altLang="en-US" sz="1400" dirty="0">
                    <a:solidFill>
                      <a:srgbClr val="FFFFFF"/>
                    </a:solidFill>
                  </a:rPr>
                  <a:t>가치</a:t>
                </a:r>
                <a:r>
                  <a:rPr lang="ko-KR" altLang="ko-KR" sz="1400" dirty="0">
                    <a:solidFill>
                      <a:srgbClr val="FFFFFF"/>
                    </a:solidFill>
                  </a:rPr>
                  <a:t> </a:t>
                </a:r>
                <a:r>
                  <a:rPr lang="ko-KR" altLang="en-US" sz="1400" dirty="0">
                    <a:solidFill>
                      <a:srgbClr val="FFFFFF"/>
                    </a:solidFill>
                  </a:rPr>
                  <a:t>및 기회 창출</a:t>
                </a:r>
                <a:endParaRPr lang="ko-KR" altLang="ko-KR" sz="1400" dirty="0">
                  <a:solidFill>
                    <a:srgbClr val="FFFFFF"/>
                  </a:solidFill>
                </a:endParaRPr>
              </a:p>
            </p:txBody>
          </p:sp>
        </p:grpSp>
        <p:cxnSp>
          <p:nvCxnSpPr>
            <p:cNvPr id="16" name="Straight Connector 15">
              <a:extLst>
                <a:ext uri="{FF2B5EF4-FFF2-40B4-BE49-F238E27FC236}">
                  <a16:creationId xmlns:a16="http://schemas.microsoft.com/office/drawing/2014/main" id="{E217EA3F-0326-4109-9919-D96D0BD35CF3}"/>
                </a:ext>
              </a:extLst>
            </p:cNvPr>
            <p:cNvCxnSpPr>
              <a:cxnSpLocks/>
            </p:cNvCxnSpPr>
            <p:nvPr/>
          </p:nvCxnSpPr>
          <p:spPr>
            <a:xfrm>
              <a:off x="54102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4848862-AB6B-407B-A7D6-25710385EACE}"/>
              </a:ext>
            </a:extLst>
          </p:cNvPr>
          <p:cNvGrpSpPr/>
          <p:nvPr/>
        </p:nvGrpSpPr>
        <p:grpSpPr>
          <a:xfrm>
            <a:off x="249786" y="1354955"/>
            <a:ext cx="2091633" cy="2925695"/>
            <a:chOff x="-45098" y="1830387"/>
            <a:chExt cx="2091633" cy="2925695"/>
          </a:xfrm>
        </p:grpSpPr>
        <p:grpSp>
          <p:nvGrpSpPr>
            <p:cNvPr id="25" name="Group 24">
              <a:extLst>
                <a:ext uri="{FF2B5EF4-FFF2-40B4-BE49-F238E27FC236}">
                  <a16:creationId xmlns:a16="http://schemas.microsoft.com/office/drawing/2014/main" id="{C04DFA9C-D071-4B6A-A679-0252108A8593}"/>
                </a:ext>
              </a:extLst>
            </p:cNvPr>
            <p:cNvGrpSpPr/>
            <p:nvPr/>
          </p:nvGrpSpPr>
          <p:grpSpPr>
            <a:xfrm>
              <a:off x="-45098" y="1830387"/>
              <a:ext cx="2091633" cy="2925695"/>
              <a:chOff x="-140348" y="2004558"/>
              <a:chExt cx="2091633" cy="2925695"/>
            </a:xfrm>
          </p:grpSpPr>
          <p:pic>
            <p:nvPicPr>
              <p:cNvPr id="27" name="Graphic 26">
                <a:extLst>
                  <a:ext uri="{FF2B5EF4-FFF2-40B4-BE49-F238E27FC236}">
                    <a16:creationId xmlns:a16="http://schemas.microsoft.com/office/drawing/2014/main" id="{5B3C7E10-E6C0-46F2-8F8F-BAC8657B5D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107" y="2004558"/>
                <a:ext cx="720004" cy="720000"/>
              </a:xfrm>
              <a:prstGeom prst="rect">
                <a:avLst/>
              </a:prstGeom>
            </p:spPr>
          </p:pic>
          <p:sp>
            <p:nvSpPr>
              <p:cNvPr id="28" name="Text Placeholder 2">
                <a:extLst>
                  <a:ext uri="{FF2B5EF4-FFF2-40B4-BE49-F238E27FC236}">
                    <a16:creationId xmlns:a16="http://schemas.microsoft.com/office/drawing/2014/main" id="{6EFD3278-BBB3-43B3-8FEC-60A8C0996F2D}"/>
                  </a:ext>
                </a:extLst>
              </p:cNvPr>
              <p:cNvSpPr txBox="1">
                <a:spLocks/>
              </p:cNvSpPr>
              <p:nvPr/>
            </p:nvSpPr>
            <p:spPr>
              <a:xfrm>
                <a:off x="-140348" y="3045122"/>
                <a:ext cx="2091633" cy="1885131"/>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0" algn="ctr" defTabSz="685996">
                  <a:spcAft>
                    <a:spcPts val="2400"/>
                  </a:spcAft>
                  <a:defRPr/>
                </a:pPr>
                <a:r>
                  <a:rPr lang="ko-KR" altLang="ko-KR" sz="1600" dirty="0">
                    <a:ln w="3175">
                      <a:noFill/>
                    </a:ln>
                    <a:solidFill>
                      <a:srgbClr val="00E296"/>
                    </a:solidFill>
                    <a:cs typeface="Tahoma" panose="020B0604030504040204" pitchFamily="34" charset="0"/>
                  </a:rPr>
                  <a:t>데이터 가용성</a:t>
                </a:r>
              </a:p>
              <a:p>
                <a:pPr algn="ctr">
                  <a:spcAft>
                    <a:spcPts val="2400"/>
                  </a:spcAft>
                  <a:defRPr/>
                </a:pPr>
                <a:r>
                  <a:rPr lang="ko-KR" altLang="ko-KR" sz="1400" dirty="0">
                    <a:solidFill>
                      <a:srgbClr val="FFFFFF"/>
                    </a:solidFill>
                  </a:rPr>
                  <a:t>온-</a:t>
                </a:r>
                <a:r>
                  <a:rPr lang="ko-KR" altLang="ko-KR" sz="1400" dirty="0" err="1">
                    <a:solidFill>
                      <a:srgbClr val="FFFFFF"/>
                    </a:solidFill>
                  </a:rPr>
                  <a:t>프레미스</a:t>
                </a:r>
                <a:r>
                  <a:rPr lang="ko-KR" altLang="ko-KR" sz="1400" dirty="0">
                    <a:solidFill>
                      <a:srgbClr val="FFFFFF"/>
                    </a:solidFill>
                  </a:rPr>
                  <a:t> 또는 클라우드에서 간단하고 유연하며 안정적으로 </a:t>
                </a:r>
                <a:br>
                  <a:rPr lang="ko-KR" altLang="ko-KR" sz="1400" dirty="0">
                    <a:solidFill>
                      <a:srgbClr val="FFFFFF"/>
                    </a:solidFill>
                  </a:rPr>
                </a:br>
                <a:r>
                  <a:rPr lang="ko-KR" altLang="ko-KR" sz="1400" dirty="0">
                    <a:solidFill>
                      <a:srgbClr val="FFFFFF"/>
                    </a:solidFill>
                  </a:rPr>
                  <a:t>데이터 백업 및 복구</a:t>
                </a:r>
                <a:endParaRPr kumimoji="0" lang="en-US" sz="14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686013" rtl="0" eaLnBrk="1" fontAlgn="auto" latinLnBrk="0" hangingPunct="1">
                  <a:lnSpc>
                    <a:spcPct val="100000"/>
                  </a:lnSpc>
                  <a:spcBef>
                    <a:spcPts val="0"/>
                  </a:spcBef>
                  <a:spcAft>
                    <a:spcPts val="2400"/>
                  </a:spcAft>
                  <a:buClrTx/>
                  <a:buSzPct val="90000"/>
                  <a:buFont typeface="Arial" pitchFamily="34" charset="0"/>
                  <a:buNone/>
                  <a:tabLst/>
                  <a:defRPr/>
                </a:pPr>
                <a:endParaRPr kumimoji="0" lang="en-US" sz="1050" b="0" i="0" u="none" strike="noStrike" kern="1200" cap="none" spc="0" normalizeH="0" baseline="0" noProof="0" dirty="0">
                  <a:ln>
                    <a:noFill/>
                  </a:ln>
                  <a:solidFill>
                    <a:srgbClr val="FFFFFF"/>
                  </a:solidFill>
                  <a:effectLst/>
                  <a:uLnTx/>
                  <a:uFillTx/>
                  <a:latin typeface="Tahoma"/>
                  <a:ea typeface="+mn-ea"/>
                  <a:cs typeface="+mn-cs"/>
                </a:endParaRPr>
              </a:p>
            </p:txBody>
          </p:sp>
        </p:grpSp>
        <p:cxnSp>
          <p:nvCxnSpPr>
            <p:cNvPr id="26" name="Straight Connector 25">
              <a:extLst>
                <a:ext uri="{FF2B5EF4-FFF2-40B4-BE49-F238E27FC236}">
                  <a16:creationId xmlns:a16="http://schemas.microsoft.com/office/drawing/2014/main" id="{BF40815A-0E6D-4E61-A223-5B6FAD42F709}"/>
                </a:ext>
              </a:extLst>
            </p:cNvPr>
            <p:cNvCxnSpPr>
              <a:cxnSpLocks/>
            </p:cNvCxnSpPr>
            <p:nvPr/>
          </p:nvCxnSpPr>
          <p:spPr>
            <a:xfrm>
              <a:off x="187216"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FC4CC1B4-2BDA-499E-8F5C-66A584A58884}"/>
              </a:ext>
            </a:extLst>
          </p:cNvPr>
          <p:cNvSpPr/>
          <p:nvPr/>
        </p:nvSpPr>
        <p:spPr>
          <a:xfrm>
            <a:off x="127000" y="4406736"/>
            <a:ext cx="8893679" cy="461665"/>
          </a:xfrm>
          <a:prstGeom prst="rect">
            <a:avLst/>
          </a:prstGeom>
        </p:spPr>
        <p:txBody>
          <a:bodyPr wrap="square">
            <a:spAutoFit/>
          </a:bodyPr>
          <a:lstStyle/>
          <a:p>
            <a:pPr lvl="0" algn="ctr" defTabSz="685783">
              <a:defRPr/>
            </a:pPr>
            <a:r>
              <a:rPr lang="ko-KR" altLang="ko-KR" sz="1200" dirty="0" err="1">
                <a:ln w="3175">
                  <a:noFill/>
                </a:ln>
                <a:solidFill>
                  <a:srgbClr val="93EB20"/>
                </a:solidFill>
                <a:cs typeface="Tahoma" panose="020B0604030504040204" pitchFamily="34" charset="0"/>
              </a:rPr>
              <a:t>Cloud</a:t>
            </a:r>
            <a:r>
              <a:rPr lang="ko-KR" altLang="ko-KR" sz="1200" dirty="0">
                <a:ln w="3175">
                  <a:noFill/>
                </a:ln>
                <a:solidFill>
                  <a:srgbClr val="93EB20"/>
                </a:solidFill>
                <a:cs typeface="Tahoma" panose="020B0604030504040204" pitchFamily="34" charset="0"/>
              </a:rPr>
              <a:t> Data </a:t>
            </a:r>
            <a:r>
              <a:rPr lang="ko-KR" altLang="ko-KR" sz="1200" dirty="0" err="1">
                <a:ln w="3175">
                  <a:noFill/>
                </a:ln>
                <a:solidFill>
                  <a:srgbClr val="93EB20"/>
                </a:solidFill>
                <a:cs typeface="Tahoma" panose="020B0604030504040204" pitchFamily="34" charset="0"/>
              </a:rPr>
              <a:t>Management는</a:t>
            </a:r>
            <a:r>
              <a:rPr lang="ko-KR" altLang="ko-KR" sz="1200" dirty="0">
                <a:ln w="3175">
                  <a:noFill/>
                </a:ln>
                <a:solidFill>
                  <a:srgbClr val="93EB20"/>
                </a:solidFill>
                <a:cs typeface="Tahoma" panose="020B0604030504040204" pitchFamily="34" charset="0"/>
              </a:rPr>
              <a:t> 백업 및 복구를 간소화하고 IT 조직에서 데이터를 </a:t>
            </a:r>
            <a:br>
              <a:rPr lang="ko-KR" altLang="ko-KR" sz="1200" dirty="0">
                <a:ln w="3175">
                  <a:noFill/>
                </a:ln>
                <a:solidFill>
                  <a:srgbClr val="93EB20"/>
                </a:solidFill>
                <a:cs typeface="Tahoma" panose="020B0604030504040204" pitchFamily="34" charset="0"/>
              </a:rPr>
            </a:br>
            <a:r>
              <a:rPr lang="ko-KR" altLang="ko-KR" sz="1200" dirty="0">
                <a:ln w="3175">
                  <a:noFill/>
                </a:ln>
                <a:solidFill>
                  <a:srgbClr val="93EB20"/>
                </a:solidFill>
                <a:cs typeface="Tahoma" panose="020B0604030504040204" pitchFamily="34" charset="0"/>
              </a:rPr>
              <a:t>관리하고 활용하는 방식을 혁신하는 데 필요한 기반을 제공합니다.</a:t>
            </a:r>
            <a:endParaRPr lang="ko-KR" altLang="ko-KR" sz="1200" dirty="0">
              <a:solidFill>
                <a:srgbClr val="93EB20"/>
              </a:solidFill>
            </a:endParaRPr>
          </a:p>
        </p:txBody>
      </p:sp>
      <p:sp>
        <p:nvSpPr>
          <p:cNvPr id="2" name="Rectangle 1">
            <a:extLst>
              <a:ext uri="{FF2B5EF4-FFF2-40B4-BE49-F238E27FC236}">
                <a16:creationId xmlns:a16="http://schemas.microsoft.com/office/drawing/2014/main" id="{DBF299AF-0A53-47A7-A218-AF0085D15EE1}"/>
              </a:ext>
            </a:extLst>
          </p:cNvPr>
          <p:cNvSpPr/>
          <p:nvPr/>
        </p:nvSpPr>
        <p:spPr>
          <a:xfrm>
            <a:off x="6876559" y="2322703"/>
            <a:ext cx="1685077" cy="338554"/>
          </a:xfrm>
          <a:prstGeom prst="rect">
            <a:avLst/>
          </a:prstGeom>
        </p:spPr>
        <p:txBody>
          <a:bodyPr wrap="none">
            <a:spAutoFit/>
          </a:bodyPr>
          <a:lstStyle/>
          <a:p>
            <a:pPr lvl="0" algn="ctr" defTabSz="685783">
              <a:spcAft>
                <a:spcPts val="2400"/>
              </a:spcAft>
              <a:defRPr/>
            </a:pPr>
            <a:r>
              <a:rPr lang="ko-KR" altLang="ko-KR" sz="1600" dirty="0">
                <a:ln w="3175">
                  <a:noFill/>
                </a:ln>
                <a:solidFill>
                  <a:srgbClr val="00E296"/>
                </a:solidFill>
                <a:cs typeface="Tahoma" panose="020B0604030504040204" pitchFamily="34" charset="0"/>
              </a:rPr>
              <a:t>비즈니스 가속화</a:t>
            </a:r>
          </a:p>
        </p:txBody>
      </p:sp>
      <p:sp>
        <p:nvSpPr>
          <p:cNvPr id="20" name="Title 7">
            <a:extLst>
              <a:ext uri="{FF2B5EF4-FFF2-40B4-BE49-F238E27FC236}">
                <a16:creationId xmlns:a16="http://schemas.microsoft.com/office/drawing/2014/main" id="{46E7E90F-20A8-4241-8708-48A4DB435AD3}"/>
              </a:ext>
            </a:extLst>
          </p:cNvPr>
          <p:cNvSpPr txBox="1">
            <a:spLocks/>
          </p:cNvSpPr>
          <p:nvPr/>
        </p:nvSpPr>
        <p:spPr>
          <a:xfrm>
            <a:off x="360000" y="171451"/>
            <a:ext cx="8363938" cy="553998"/>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pPr>
              <a:defRPr/>
            </a:pPr>
            <a:r>
              <a:rPr lang="ko-KR" altLang="en-US" dirty="0"/>
              <a:t>데이터의 잠재력 활용</a:t>
            </a:r>
          </a:p>
        </p:txBody>
      </p:sp>
    </p:spTree>
    <p:extLst>
      <p:ext uri="{BB962C8B-B14F-4D97-AF65-F5344CB8AC3E}">
        <p14:creationId xmlns:p14="http://schemas.microsoft.com/office/powerpoint/2010/main" val="1407198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p:txBody>
          <a:bodyPr/>
          <a:lstStyle/>
          <a:p>
            <a:r>
              <a:rPr lang="en-US" sz="3600" dirty="0">
                <a:cs typeface="Arial"/>
              </a:rPr>
              <a:t>Cloud Data Management</a:t>
            </a:r>
            <a:r>
              <a:rPr lang="ko-KR" altLang="en-US" dirty="0">
                <a:cs typeface="Arial"/>
              </a:rPr>
              <a:t>의 선두 기업</a:t>
            </a:r>
            <a:endParaRPr lang="en-US" sz="3600" dirty="0">
              <a:cs typeface="Arial"/>
            </a:endParaRPr>
          </a:p>
        </p:txBody>
      </p:sp>
      <p:grpSp>
        <p:nvGrpSpPr>
          <p:cNvPr id="3" name="Group 2">
            <a:extLst>
              <a:ext uri="{FF2B5EF4-FFF2-40B4-BE49-F238E27FC236}">
                <a16:creationId xmlns:a16="http://schemas.microsoft.com/office/drawing/2014/main" id="{FE1C9AA0-C81B-463C-A0D9-760108C853A9}"/>
              </a:ext>
            </a:extLst>
          </p:cNvPr>
          <p:cNvGrpSpPr/>
          <p:nvPr/>
        </p:nvGrpSpPr>
        <p:grpSpPr>
          <a:xfrm>
            <a:off x="646395" y="1136780"/>
            <a:ext cx="2237918" cy="2752493"/>
            <a:chOff x="646394" y="1136779"/>
            <a:chExt cx="2237918" cy="2752493"/>
          </a:xfrm>
        </p:grpSpPr>
        <p:sp>
          <p:nvSpPr>
            <p:cNvPr id="29" name="Rectangle 28">
              <a:extLst>
                <a:ext uri="{FF2B5EF4-FFF2-40B4-BE49-F238E27FC236}">
                  <a16:creationId xmlns:a16="http://schemas.microsoft.com/office/drawing/2014/main" id="{B9750BA6-E71B-485D-9B3D-0DD15C9F33DE}"/>
                </a:ext>
              </a:extLst>
            </p:cNvPr>
            <p:cNvSpPr/>
            <p:nvPr/>
          </p:nvSpPr>
          <p:spPr>
            <a:xfrm>
              <a:off x="1419103" y="3612273"/>
              <a:ext cx="692498" cy="276999"/>
            </a:xfrm>
            <a:prstGeom prst="rect">
              <a:avLst/>
            </a:prstGeom>
          </p:spPr>
          <p:txBody>
            <a:bodyPr wrap="none" lIns="0" tIns="0" rIns="0" bIns="0">
              <a:spAutoFit/>
            </a:bodyPr>
            <a:lstStyle/>
            <a:p>
              <a:pPr algn="ctr" defTabSz="914076" fontAlgn="base">
                <a:spcBef>
                  <a:spcPct val="0"/>
                </a:spcBef>
                <a:spcAft>
                  <a:spcPct val="0"/>
                </a:spcAft>
              </a:pPr>
              <a:r>
                <a:rPr lang="ko-KR" altLang="en-US" sz="1800" dirty="0">
                  <a:solidFill>
                    <a:srgbClr val="00E296"/>
                  </a:solidFill>
                  <a:latin typeface="Tahoma"/>
                </a:rPr>
                <a:t>간소화</a:t>
              </a:r>
              <a:endParaRPr lang="en-US" sz="1800" dirty="0">
                <a:solidFill>
                  <a:srgbClr val="00E296"/>
                </a:solidFill>
                <a:latin typeface="Tahoma"/>
              </a:endParaRPr>
            </a:p>
          </p:txBody>
        </p:sp>
        <p:pic>
          <p:nvPicPr>
            <p:cNvPr id="15" name="Picture 14">
              <a:extLst>
                <a:ext uri="{FF2B5EF4-FFF2-40B4-BE49-F238E27FC236}">
                  <a16:creationId xmlns:a16="http://schemas.microsoft.com/office/drawing/2014/main" id="{A0EEF78A-3E56-46D6-B489-207765FBAA25}"/>
                </a:ext>
              </a:extLst>
            </p:cNvPr>
            <p:cNvPicPr>
              <a:picLocks noChangeAspect="1"/>
            </p:cNvPicPr>
            <p:nvPr/>
          </p:nvPicPr>
          <p:blipFill>
            <a:blip r:embed="rId3"/>
            <a:stretch>
              <a:fillRect/>
            </a:stretch>
          </p:blipFill>
          <p:spPr>
            <a:xfrm>
              <a:off x="646394" y="1136779"/>
              <a:ext cx="2237918" cy="2520000"/>
            </a:xfrm>
            <a:prstGeom prst="rect">
              <a:avLst/>
            </a:prstGeom>
          </p:spPr>
        </p:pic>
      </p:grpSp>
      <p:grpSp>
        <p:nvGrpSpPr>
          <p:cNvPr id="4" name="Group 3">
            <a:extLst>
              <a:ext uri="{FF2B5EF4-FFF2-40B4-BE49-F238E27FC236}">
                <a16:creationId xmlns:a16="http://schemas.microsoft.com/office/drawing/2014/main" id="{FF9D3321-3726-4BF6-9BF8-17715DE51325}"/>
              </a:ext>
            </a:extLst>
          </p:cNvPr>
          <p:cNvGrpSpPr/>
          <p:nvPr/>
        </p:nvGrpSpPr>
        <p:grpSpPr>
          <a:xfrm>
            <a:off x="6259687" y="1092273"/>
            <a:ext cx="2236931" cy="2796998"/>
            <a:chOff x="3453534" y="1092273"/>
            <a:chExt cx="2236931" cy="2796998"/>
          </a:xfrm>
        </p:grpSpPr>
        <p:sp>
          <p:nvSpPr>
            <p:cNvPr id="36" name="Rectangle 35">
              <a:extLst>
                <a:ext uri="{FF2B5EF4-FFF2-40B4-BE49-F238E27FC236}">
                  <a16:creationId xmlns:a16="http://schemas.microsoft.com/office/drawing/2014/main" id="{B98CCB37-485B-4347-83D8-01E4A556E4B0}"/>
                </a:ext>
              </a:extLst>
            </p:cNvPr>
            <p:cNvSpPr/>
            <p:nvPr/>
          </p:nvSpPr>
          <p:spPr>
            <a:xfrm>
              <a:off x="4230066" y="3612272"/>
              <a:ext cx="692498" cy="276999"/>
            </a:xfrm>
            <a:prstGeom prst="rect">
              <a:avLst/>
            </a:prstGeom>
          </p:spPr>
          <p:txBody>
            <a:bodyPr wrap="none" lIns="0" tIns="0" rIns="0" bIns="0">
              <a:spAutoFit/>
            </a:bodyPr>
            <a:lstStyle/>
            <a:p>
              <a:pPr algn="ctr" defTabSz="914076" fontAlgn="base">
                <a:spcBef>
                  <a:spcPct val="0"/>
                </a:spcBef>
                <a:spcAft>
                  <a:spcPct val="0"/>
                </a:spcAft>
              </a:pPr>
              <a:r>
                <a:rPr lang="ko-KR" altLang="en-US" sz="1800">
                  <a:solidFill>
                    <a:srgbClr val="00E296"/>
                  </a:solidFill>
                  <a:latin typeface="Tahoma"/>
                </a:rPr>
                <a:t>신뢰성</a:t>
              </a:r>
              <a:endParaRPr lang="en-US" sz="1800" dirty="0">
                <a:solidFill>
                  <a:srgbClr val="00E296"/>
                </a:solidFill>
                <a:latin typeface="Tahoma"/>
              </a:endParaRPr>
            </a:p>
          </p:txBody>
        </p:sp>
        <p:pic>
          <p:nvPicPr>
            <p:cNvPr id="16" name="Picture 15">
              <a:extLst>
                <a:ext uri="{FF2B5EF4-FFF2-40B4-BE49-F238E27FC236}">
                  <a16:creationId xmlns:a16="http://schemas.microsoft.com/office/drawing/2014/main" id="{D63B7F49-5EC5-4D6B-9160-321558F47259}"/>
                </a:ext>
              </a:extLst>
            </p:cNvPr>
            <p:cNvPicPr>
              <a:picLocks noChangeAspect="1"/>
            </p:cNvPicPr>
            <p:nvPr/>
          </p:nvPicPr>
          <p:blipFill>
            <a:blip r:embed="rId4"/>
            <a:stretch>
              <a:fillRect/>
            </a:stretch>
          </p:blipFill>
          <p:spPr>
            <a:xfrm>
              <a:off x="3453534" y="1092273"/>
              <a:ext cx="2236931" cy="2520000"/>
            </a:xfrm>
            <a:prstGeom prst="rect">
              <a:avLst/>
            </a:prstGeom>
          </p:spPr>
        </p:pic>
      </p:grpSp>
      <p:grpSp>
        <p:nvGrpSpPr>
          <p:cNvPr id="12" name="Group 11">
            <a:extLst>
              <a:ext uri="{FF2B5EF4-FFF2-40B4-BE49-F238E27FC236}">
                <a16:creationId xmlns:a16="http://schemas.microsoft.com/office/drawing/2014/main" id="{7DF074E9-B3B7-43A7-9608-F3F2B5B29B2D}"/>
              </a:ext>
            </a:extLst>
          </p:cNvPr>
          <p:cNvGrpSpPr/>
          <p:nvPr/>
        </p:nvGrpSpPr>
        <p:grpSpPr>
          <a:xfrm>
            <a:off x="3453533" y="1136779"/>
            <a:ext cx="2236932" cy="2752491"/>
            <a:chOff x="6231606" y="1136779"/>
            <a:chExt cx="2236932" cy="2752491"/>
          </a:xfrm>
        </p:grpSpPr>
        <p:pic>
          <p:nvPicPr>
            <p:cNvPr id="13" name="Picture 12">
              <a:extLst>
                <a:ext uri="{FF2B5EF4-FFF2-40B4-BE49-F238E27FC236}">
                  <a16:creationId xmlns:a16="http://schemas.microsoft.com/office/drawing/2014/main" id="{DE9BE563-F03E-4016-8B76-AA34D2FB8D18}"/>
                </a:ext>
              </a:extLst>
            </p:cNvPr>
            <p:cNvPicPr>
              <a:picLocks noChangeAspect="1"/>
            </p:cNvPicPr>
            <p:nvPr/>
          </p:nvPicPr>
          <p:blipFill>
            <a:blip r:embed="rId5"/>
            <a:stretch>
              <a:fillRect/>
            </a:stretch>
          </p:blipFill>
          <p:spPr>
            <a:xfrm>
              <a:off x="6231606" y="1136779"/>
              <a:ext cx="2236932" cy="2520000"/>
            </a:xfrm>
            <a:prstGeom prst="rect">
              <a:avLst/>
            </a:prstGeom>
          </p:spPr>
        </p:pic>
        <p:sp>
          <p:nvSpPr>
            <p:cNvPr id="14" name="Rectangle 13">
              <a:extLst>
                <a:ext uri="{FF2B5EF4-FFF2-40B4-BE49-F238E27FC236}">
                  <a16:creationId xmlns:a16="http://schemas.microsoft.com/office/drawing/2014/main" id="{382F8766-075F-4DB9-B373-FA61BCB82575}"/>
                </a:ext>
              </a:extLst>
            </p:cNvPr>
            <p:cNvSpPr/>
            <p:nvPr/>
          </p:nvSpPr>
          <p:spPr>
            <a:xfrm>
              <a:off x="7003824" y="3612271"/>
              <a:ext cx="692498" cy="276999"/>
            </a:xfrm>
            <a:prstGeom prst="rect">
              <a:avLst/>
            </a:prstGeom>
          </p:spPr>
          <p:txBody>
            <a:bodyPr wrap="none" lIns="0" tIns="0" rIns="0" bIns="0">
              <a:spAutoFit/>
            </a:bodyPr>
            <a:lstStyle/>
            <a:p>
              <a:pPr algn="ctr" defTabSz="914076" fontAlgn="base">
                <a:spcBef>
                  <a:spcPct val="0"/>
                </a:spcBef>
                <a:spcAft>
                  <a:spcPct val="0"/>
                </a:spcAft>
              </a:pPr>
              <a:r>
                <a:rPr lang="ko-KR" altLang="en-US" sz="1800" dirty="0">
                  <a:solidFill>
                    <a:srgbClr val="00E296"/>
                  </a:solidFill>
                  <a:latin typeface="Tahoma"/>
                </a:rPr>
                <a:t>유연함</a:t>
              </a:r>
              <a:endParaRPr lang="en-US" sz="1800" dirty="0">
                <a:solidFill>
                  <a:srgbClr val="00E296"/>
                </a:solidFill>
                <a:latin typeface="Tahoma"/>
              </a:endParaRPr>
            </a:p>
          </p:txBody>
        </p:sp>
      </p:grpSp>
    </p:spTree>
    <p:extLst>
      <p:ext uri="{BB962C8B-B14F-4D97-AF65-F5344CB8AC3E}">
        <p14:creationId xmlns:p14="http://schemas.microsoft.com/office/powerpoint/2010/main" val="94982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p:txBody>
          <a:bodyPr/>
          <a:lstStyle/>
          <a:p>
            <a:r>
              <a:rPr lang="en-US" altLang="ko-KR" dirty="0"/>
              <a:t>Veeam</a:t>
            </a:r>
            <a:r>
              <a:rPr lang="ko-KR" altLang="en-US" dirty="0"/>
              <a:t>은 간단합니다</a:t>
            </a:r>
            <a:r>
              <a:rPr lang="en-US" altLang="ko-KR" dirty="0"/>
              <a:t>!</a:t>
            </a:r>
            <a:endParaRPr lang="en-US" dirty="0">
              <a:solidFill>
                <a:srgbClr val="93EB20"/>
              </a:solidFill>
            </a:endParaRPr>
          </a:p>
        </p:txBody>
      </p:sp>
      <p:sp>
        <p:nvSpPr>
          <p:cNvPr id="8" name="Rectangle 7">
            <a:extLst>
              <a:ext uri="{FF2B5EF4-FFF2-40B4-BE49-F238E27FC236}">
                <a16:creationId xmlns:a16="http://schemas.microsoft.com/office/drawing/2014/main" id="{F5AD4501-5210-B144-9334-8E5611282FCB}"/>
              </a:ext>
            </a:extLst>
          </p:cNvPr>
          <p:cNvSpPr/>
          <p:nvPr/>
        </p:nvSpPr>
        <p:spPr>
          <a:xfrm>
            <a:off x="4778637" y="868297"/>
            <a:ext cx="3945300" cy="646331"/>
          </a:xfrm>
          <a:prstGeom prst="rect">
            <a:avLst/>
          </a:prstGeom>
        </p:spPr>
        <p:txBody>
          <a:bodyPr wrap="square" lIns="0" tIns="0" rIns="0" bIns="0">
            <a:spAutoFit/>
          </a:bodyPr>
          <a:lstStyle/>
          <a:p>
            <a:r>
              <a:rPr lang="en-US" altLang="ko-KR" sz="1400" dirty="0">
                <a:solidFill>
                  <a:srgbClr val="93EB20"/>
                </a:solidFill>
                <a:cs typeface="Arial" charset="0"/>
              </a:rPr>
              <a:t>Veeam</a:t>
            </a:r>
            <a:r>
              <a:rPr lang="ko-KR" altLang="en-US" sz="1400" dirty="0">
                <a:solidFill>
                  <a:srgbClr val="93EB20"/>
                </a:solidFill>
                <a:cs typeface="Arial" charset="0"/>
              </a:rPr>
              <a:t>은 간단하고 사용하기 쉬운 제품을 통해 즉각적인 가치</a:t>
            </a:r>
            <a:r>
              <a:rPr lang="en-US" altLang="ko-KR" sz="1400" dirty="0">
                <a:solidFill>
                  <a:srgbClr val="93EB20"/>
                </a:solidFill>
                <a:cs typeface="Arial" charset="0"/>
              </a:rPr>
              <a:t>(</a:t>
            </a:r>
            <a:r>
              <a:rPr lang="ko-KR" altLang="en-US" sz="1400" dirty="0">
                <a:solidFill>
                  <a:srgbClr val="93EB20"/>
                </a:solidFill>
                <a:cs typeface="Arial" charset="0"/>
              </a:rPr>
              <a:t>데이터 사용</a:t>
            </a:r>
            <a:r>
              <a:rPr lang="en-US" altLang="ko-KR" sz="1400" dirty="0">
                <a:solidFill>
                  <a:srgbClr val="93EB20"/>
                </a:solidFill>
                <a:cs typeface="Arial" charset="0"/>
              </a:rPr>
              <a:t>) </a:t>
            </a:r>
            <a:r>
              <a:rPr lang="ko-KR" altLang="en-US" sz="1400" dirty="0">
                <a:solidFill>
                  <a:srgbClr val="93EB20"/>
                </a:solidFill>
                <a:cs typeface="Arial" charset="0"/>
              </a:rPr>
              <a:t>제공으로 높은 평가를 받고 있습니다</a:t>
            </a:r>
            <a:r>
              <a:rPr lang="en-US" altLang="ko-KR" sz="1400" dirty="0">
                <a:solidFill>
                  <a:srgbClr val="93EB20"/>
                </a:solidFill>
                <a:cs typeface="Arial" charset="0"/>
              </a:rPr>
              <a:t>.</a:t>
            </a:r>
          </a:p>
        </p:txBody>
      </p:sp>
      <p:pic>
        <p:nvPicPr>
          <p:cNvPr id="12" name="Picture 11">
            <a:extLst>
              <a:ext uri="{FF2B5EF4-FFF2-40B4-BE49-F238E27FC236}">
                <a16:creationId xmlns:a16="http://schemas.microsoft.com/office/drawing/2014/main" id="{902FAD87-B195-40FA-B241-C9F29CD0C16C}"/>
              </a:ext>
            </a:extLst>
          </p:cNvPr>
          <p:cNvPicPr>
            <a:picLocks noChangeAspect="1"/>
          </p:cNvPicPr>
          <p:nvPr/>
        </p:nvPicPr>
        <p:blipFill>
          <a:blip r:embed="rId3"/>
          <a:stretch>
            <a:fillRect/>
          </a:stretch>
        </p:blipFill>
        <p:spPr>
          <a:xfrm>
            <a:off x="4835611" y="1908145"/>
            <a:ext cx="3831356" cy="936000"/>
          </a:xfrm>
          <a:prstGeom prst="rect">
            <a:avLst/>
          </a:prstGeom>
          <a:ln w="6350">
            <a:solidFill>
              <a:schemeClr val="bg1">
                <a:alpha val="50000"/>
              </a:schemeClr>
            </a:solidFill>
          </a:ln>
        </p:spPr>
      </p:pic>
      <p:pic>
        <p:nvPicPr>
          <p:cNvPr id="13" name="Picture 12">
            <a:extLst>
              <a:ext uri="{FF2B5EF4-FFF2-40B4-BE49-F238E27FC236}">
                <a16:creationId xmlns:a16="http://schemas.microsoft.com/office/drawing/2014/main" id="{79EE94AD-BA61-46A1-9EEC-8C428A5B0C41}"/>
              </a:ext>
            </a:extLst>
          </p:cNvPr>
          <p:cNvPicPr>
            <a:picLocks noChangeAspect="1"/>
          </p:cNvPicPr>
          <p:nvPr/>
        </p:nvPicPr>
        <p:blipFill>
          <a:blip r:embed="rId4"/>
          <a:stretch>
            <a:fillRect/>
          </a:stretch>
        </p:blipFill>
        <p:spPr>
          <a:xfrm>
            <a:off x="4835609" y="2986993"/>
            <a:ext cx="3831357" cy="936000"/>
          </a:xfrm>
          <a:prstGeom prst="rect">
            <a:avLst/>
          </a:prstGeom>
          <a:ln w="6350">
            <a:solidFill>
              <a:schemeClr val="bg1">
                <a:alpha val="50000"/>
              </a:schemeClr>
            </a:solidFill>
          </a:ln>
        </p:spPr>
      </p:pic>
      <p:grpSp>
        <p:nvGrpSpPr>
          <p:cNvPr id="2" name="Group 1">
            <a:extLst>
              <a:ext uri="{FF2B5EF4-FFF2-40B4-BE49-F238E27FC236}">
                <a16:creationId xmlns:a16="http://schemas.microsoft.com/office/drawing/2014/main" id="{F412F692-2F67-4E3C-82F8-DA3F0C639AB3}"/>
              </a:ext>
            </a:extLst>
          </p:cNvPr>
          <p:cNvGrpSpPr/>
          <p:nvPr/>
        </p:nvGrpSpPr>
        <p:grpSpPr>
          <a:xfrm>
            <a:off x="98849" y="1368567"/>
            <a:ext cx="4209541" cy="2520000"/>
            <a:chOff x="98849" y="1368567"/>
            <a:chExt cx="4209541" cy="2520000"/>
          </a:xfrm>
        </p:grpSpPr>
        <p:pic>
          <p:nvPicPr>
            <p:cNvPr id="9" name="Picture 8">
              <a:extLst>
                <a:ext uri="{FF2B5EF4-FFF2-40B4-BE49-F238E27FC236}">
                  <a16:creationId xmlns:a16="http://schemas.microsoft.com/office/drawing/2014/main" id="{8A737898-8AA5-455C-BDF5-A5C09A1279A9}"/>
                </a:ext>
              </a:extLst>
            </p:cNvPr>
            <p:cNvPicPr>
              <a:picLocks noChangeAspect="1"/>
            </p:cNvPicPr>
            <p:nvPr/>
          </p:nvPicPr>
          <p:blipFill>
            <a:blip r:embed="rId5"/>
            <a:stretch>
              <a:fillRect/>
            </a:stretch>
          </p:blipFill>
          <p:spPr>
            <a:xfrm>
              <a:off x="98849" y="1368567"/>
              <a:ext cx="2237920" cy="2520000"/>
            </a:xfrm>
            <a:prstGeom prst="rect">
              <a:avLst/>
            </a:prstGeom>
          </p:spPr>
        </p:pic>
        <p:sp>
          <p:nvSpPr>
            <p:cNvPr id="10" name="Rectangle 9">
              <a:extLst>
                <a:ext uri="{FF2B5EF4-FFF2-40B4-BE49-F238E27FC236}">
                  <a16:creationId xmlns:a16="http://schemas.microsoft.com/office/drawing/2014/main" id="{265345CD-AA9F-4886-8465-DBD3BF98D5FD}"/>
                </a:ext>
              </a:extLst>
            </p:cNvPr>
            <p:cNvSpPr/>
            <p:nvPr/>
          </p:nvSpPr>
          <p:spPr bwMode="auto">
            <a:xfrm>
              <a:off x="2298669" y="2128427"/>
              <a:ext cx="2009721" cy="12311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076" fontAlgn="base">
                <a:spcAft>
                  <a:spcPts val="300"/>
                </a:spcAft>
              </a:pPr>
              <a:r>
                <a:rPr lang="ko-KR" altLang="en-US" sz="1400" dirty="0">
                  <a:solidFill>
                    <a:srgbClr val="FFFFFF"/>
                  </a:solidFill>
                </a:rPr>
                <a:t>직관적</a:t>
              </a:r>
            </a:p>
            <a:p>
              <a:pPr defTabSz="914076" fontAlgn="base">
                <a:spcAft>
                  <a:spcPts val="300"/>
                </a:spcAft>
              </a:pPr>
              <a:r>
                <a:rPr lang="ko-KR" altLang="en-US" sz="1400" dirty="0">
                  <a:solidFill>
                    <a:srgbClr val="FFFFFF"/>
                  </a:solidFill>
                </a:rPr>
                <a:t>세분화된 복구</a:t>
              </a:r>
              <a:endParaRPr lang="en-US" altLang="ko-KR" sz="1400" dirty="0">
                <a:solidFill>
                  <a:srgbClr val="FFFFFF"/>
                </a:solidFill>
              </a:endParaRPr>
            </a:p>
            <a:p>
              <a:pPr defTabSz="914076" fontAlgn="base">
                <a:spcAft>
                  <a:spcPts val="300"/>
                </a:spcAft>
              </a:pPr>
              <a:r>
                <a:rPr lang="en-US" altLang="ko-KR" sz="1400" dirty="0">
                  <a:solidFill>
                    <a:srgbClr val="FFFFFF"/>
                  </a:solidFill>
                </a:rPr>
                <a:t>100% </a:t>
              </a:r>
              <a:r>
                <a:rPr lang="ko-KR" altLang="en-US" sz="1400" dirty="0">
                  <a:solidFill>
                    <a:srgbClr val="FFFFFF"/>
                  </a:solidFill>
                </a:rPr>
                <a:t>검증된 데이터</a:t>
              </a:r>
            </a:p>
            <a:p>
              <a:pPr defTabSz="914076" fontAlgn="base">
                <a:spcAft>
                  <a:spcPts val="300"/>
                </a:spcAft>
              </a:pPr>
              <a:r>
                <a:rPr lang="ko-KR" altLang="en-US" sz="1400" dirty="0">
                  <a:solidFill>
                    <a:srgbClr val="FFFFFF"/>
                  </a:solidFill>
                </a:rPr>
                <a:t>확장 가능한 아키텍처</a:t>
              </a:r>
            </a:p>
            <a:p>
              <a:pPr defTabSz="914076" fontAlgn="base">
                <a:spcAft>
                  <a:spcPts val="300"/>
                </a:spcAft>
              </a:pPr>
              <a:r>
                <a:rPr lang="ko-KR" altLang="en-US" sz="1400" dirty="0">
                  <a:solidFill>
                    <a:srgbClr val="FFFFFF"/>
                  </a:solidFill>
                </a:rPr>
                <a:t>“즉시 작동합니다”</a:t>
              </a:r>
            </a:p>
          </p:txBody>
        </p:sp>
      </p:grpSp>
      <p:sp>
        <p:nvSpPr>
          <p:cNvPr id="14" name="Rectangle 13">
            <a:extLst>
              <a:ext uri="{FF2B5EF4-FFF2-40B4-BE49-F238E27FC236}">
                <a16:creationId xmlns:a16="http://schemas.microsoft.com/office/drawing/2014/main" id="{64A1381D-CBB1-4343-B13B-0D3619F7F02C}"/>
              </a:ext>
            </a:extLst>
          </p:cNvPr>
          <p:cNvSpPr/>
          <p:nvPr/>
        </p:nvSpPr>
        <p:spPr>
          <a:xfrm>
            <a:off x="455758" y="4648945"/>
            <a:ext cx="5776332" cy="153888"/>
          </a:xfrm>
          <a:prstGeom prst="rect">
            <a:avLst/>
          </a:prstGeom>
        </p:spPr>
        <p:txBody>
          <a:bodyPr wrap="square" lIns="0" tIns="0" rIns="0" bIns="0">
            <a:spAutoFit/>
          </a:bodyPr>
          <a:lstStyle/>
          <a:p>
            <a:pPr defTabSz="685783"/>
            <a:r>
              <a:rPr lang="en-US" sz="1000" dirty="0">
                <a:solidFill>
                  <a:schemeClr val="bg1"/>
                </a:solidFill>
                <a:latin typeface="Tahoma"/>
                <a:hlinkClick r:id="rId6">
                  <a:extLst>
                    <a:ext uri="{A12FA001-AC4F-418D-AE19-62706E023703}">
                      <ahyp:hlinkClr xmlns:ahyp="http://schemas.microsoft.com/office/drawing/2018/hyperlinkcolor" val="tx"/>
                    </a:ext>
                  </a:extLst>
                </a:hlinkClick>
              </a:rPr>
              <a:t>https://www.gartner.com/reviews/market/data-center-backup-and-recovery-solutions/vendor/veeam</a:t>
            </a:r>
            <a:endParaRPr lang="en-US" sz="1000" dirty="0">
              <a:solidFill>
                <a:schemeClr val="bg1"/>
              </a:solidFill>
              <a:latin typeface="Tahoma"/>
            </a:endParaRPr>
          </a:p>
        </p:txBody>
      </p:sp>
    </p:spTree>
    <p:extLst>
      <p:ext uri="{BB962C8B-B14F-4D97-AF65-F5344CB8AC3E}">
        <p14:creationId xmlns:p14="http://schemas.microsoft.com/office/powerpoint/2010/main" val="64307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ko-KR" dirty="0" err="1"/>
              <a:t>Veeam은</a:t>
            </a:r>
            <a:r>
              <a:rPr lang="ko-KR" altLang="ko-KR" dirty="0"/>
              <a:t> 유연합니다!</a:t>
            </a:r>
            <a:endParaRPr lang="en-US" dirty="0">
              <a:solidFill>
                <a:srgbClr val="93EB20"/>
              </a:solidFill>
            </a:endParaRPr>
          </a:p>
        </p:txBody>
      </p:sp>
      <p:sp>
        <p:nvSpPr>
          <p:cNvPr id="20" name="Rectangle 19">
            <a:extLst>
              <a:ext uri="{FF2B5EF4-FFF2-40B4-BE49-F238E27FC236}">
                <a16:creationId xmlns:a16="http://schemas.microsoft.com/office/drawing/2014/main" id="{772CA175-0F63-3A4E-AF45-D299CCF4C4B6}"/>
              </a:ext>
            </a:extLst>
          </p:cNvPr>
          <p:cNvSpPr/>
          <p:nvPr/>
        </p:nvSpPr>
        <p:spPr>
          <a:xfrm>
            <a:off x="391750" y="4639801"/>
            <a:ext cx="5776332" cy="107722"/>
          </a:xfrm>
          <a:prstGeom prst="rect">
            <a:avLst/>
          </a:prstGeom>
        </p:spPr>
        <p:txBody>
          <a:bodyPr wrap="square" lIns="0" tIns="0" rIns="0" bIns="0">
            <a:spAutoFit/>
          </a:bodyPr>
          <a:lstStyle/>
          <a:p>
            <a:pPr defTabSz="685783"/>
            <a:r>
              <a:rPr lang="en-US" sz="700">
                <a:solidFill>
                  <a:srgbClr val="467D7D"/>
                </a:solidFill>
                <a:latin typeface="Tahoma"/>
                <a:hlinkClick r:id="rId3">
                  <a:extLst>
                    <a:ext uri="{A12FA001-AC4F-418D-AE19-62706E023703}">
                      <ahyp:hlinkClr xmlns:ahyp="http://schemas.microsoft.com/office/drawing/2018/hyperlinkcolor" val="tx"/>
                    </a:ext>
                  </a:extLst>
                </a:hlinkClick>
              </a:rPr>
              <a:t>https://www.gartner.com/reviews/market/data-center-backup-and-recovery-solutions/vendor/veeam</a:t>
            </a:r>
            <a:endParaRPr lang="en-US" sz="700">
              <a:solidFill>
                <a:srgbClr val="467D7D"/>
              </a:solidFill>
              <a:latin typeface="Tahoma"/>
            </a:endParaRPr>
          </a:p>
        </p:txBody>
      </p:sp>
      <p:grpSp>
        <p:nvGrpSpPr>
          <p:cNvPr id="2" name="Group 1">
            <a:extLst>
              <a:ext uri="{FF2B5EF4-FFF2-40B4-BE49-F238E27FC236}">
                <a16:creationId xmlns:a16="http://schemas.microsoft.com/office/drawing/2014/main" id="{9C175CE5-DFD8-4957-A57C-A17FDCEB2AEA}"/>
              </a:ext>
            </a:extLst>
          </p:cNvPr>
          <p:cNvGrpSpPr/>
          <p:nvPr/>
        </p:nvGrpSpPr>
        <p:grpSpPr>
          <a:xfrm>
            <a:off x="99301" y="1360800"/>
            <a:ext cx="5793326" cy="2520000"/>
            <a:chOff x="99300" y="1360800"/>
            <a:chExt cx="5793326" cy="2520000"/>
          </a:xfrm>
        </p:grpSpPr>
        <p:sp>
          <p:nvSpPr>
            <p:cNvPr id="10" name="Rectangle 9">
              <a:extLst>
                <a:ext uri="{FF2B5EF4-FFF2-40B4-BE49-F238E27FC236}">
                  <a16:creationId xmlns:a16="http://schemas.microsoft.com/office/drawing/2014/main" id="{265345CD-AA9F-4886-8465-DBD3BF98D5FD}"/>
                </a:ext>
              </a:extLst>
            </p:cNvPr>
            <p:cNvSpPr/>
            <p:nvPr/>
          </p:nvSpPr>
          <p:spPr bwMode="auto">
            <a:xfrm>
              <a:off x="2298669" y="2293019"/>
              <a:ext cx="3593957" cy="9771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076" fontAlgn="base">
                <a:spcAft>
                  <a:spcPts val="300"/>
                </a:spcAft>
              </a:pPr>
              <a:r>
                <a:rPr lang="ko-KR" altLang="en-US" sz="1400" dirty="0">
                  <a:solidFill>
                    <a:srgbClr val="FFFFFF"/>
                  </a:solidFill>
                </a:rPr>
                <a:t>소프트웨어 정의</a:t>
              </a:r>
            </a:p>
            <a:p>
              <a:pPr defTabSz="914076" fontAlgn="base">
                <a:spcAft>
                  <a:spcPts val="300"/>
                </a:spcAft>
              </a:pPr>
              <a:r>
                <a:rPr lang="ko-KR" altLang="en-US" sz="1400" dirty="0">
                  <a:solidFill>
                    <a:srgbClr val="FFFFFF"/>
                  </a:solidFill>
                </a:rPr>
                <a:t>하드웨어 비종속성</a:t>
              </a:r>
            </a:p>
            <a:p>
              <a:pPr defTabSz="914076" fontAlgn="base">
                <a:spcAft>
                  <a:spcPts val="300"/>
                </a:spcAft>
              </a:pPr>
              <a:r>
                <a:rPr lang="ko-KR" altLang="en-US" sz="1400" dirty="0">
                  <a:solidFill>
                    <a:srgbClr val="FFFFFF"/>
                  </a:solidFill>
                </a:rPr>
                <a:t>사본 데이터 관리</a:t>
              </a:r>
            </a:p>
            <a:p>
              <a:pPr defTabSz="914076" fontAlgn="base">
                <a:spcAft>
                  <a:spcPts val="300"/>
                </a:spcAft>
              </a:pPr>
              <a:r>
                <a:rPr lang="ko-KR" altLang="en-US" sz="1400" dirty="0">
                  <a:solidFill>
                    <a:srgbClr val="FFFFFF"/>
                  </a:solidFill>
                </a:rPr>
                <a:t>클라우드 준비</a:t>
              </a:r>
            </a:p>
          </p:txBody>
        </p:sp>
        <p:pic>
          <p:nvPicPr>
            <p:cNvPr id="25" name="Picture 24">
              <a:extLst>
                <a:ext uri="{FF2B5EF4-FFF2-40B4-BE49-F238E27FC236}">
                  <a16:creationId xmlns:a16="http://schemas.microsoft.com/office/drawing/2014/main" id="{D03A2A35-4E7F-479A-BF12-AC4AB04BF9C1}"/>
                </a:ext>
              </a:extLst>
            </p:cNvPr>
            <p:cNvPicPr>
              <a:picLocks noChangeAspect="1"/>
            </p:cNvPicPr>
            <p:nvPr/>
          </p:nvPicPr>
          <p:blipFill>
            <a:blip r:embed="rId4"/>
            <a:stretch>
              <a:fillRect/>
            </a:stretch>
          </p:blipFill>
          <p:spPr>
            <a:xfrm>
              <a:off x="99300" y="1360800"/>
              <a:ext cx="2236929" cy="2520000"/>
            </a:xfrm>
            <a:prstGeom prst="rect">
              <a:avLst/>
            </a:prstGeom>
          </p:spPr>
        </p:pic>
      </p:grpSp>
      <p:sp>
        <p:nvSpPr>
          <p:cNvPr id="31" name="Rectangle 7">
            <a:extLst>
              <a:ext uri="{FF2B5EF4-FFF2-40B4-BE49-F238E27FC236}">
                <a16:creationId xmlns:a16="http://schemas.microsoft.com/office/drawing/2014/main" id="{80C1C56B-A679-4AC8-B1CC-77BA35538F80}"/>
              </a:ext>
            </a:extLst>
          </p:cNvPr>
          <p:cNvSpPr/>
          <p:nvPr/>
        </p:nvSpPr>
        <p:spPr>
          <a:xfrm>
            <a:off x="3931141" y="1281124"/>
            <a:ext cx="4903234" cy="215444"/>
          </a:xfrm>
          <a:prstGeom prst="rect">
            <a:avLst/>
          </a:prstGeom>
        </p:spPr>
        <p:txBody>
          <a:bodyPr wrap="square" lIns="0" tIns="0" rIns="0" bIns="0">
            <a:spAutoFit/>
          </a:bodyPr>
          <a:lstStyle/>
          <a:p>
            <a:r>
              <a:rPr lang="ko-KR" sz="1400" dirty="0">
                <a:solidFill>
                  <a:srgbClr val="93EB20"/>
                </a:solidFill>
                <a:cs typeface="Arial" charset="0"/>
              </a:rPr>
              <a:t>Veeam은 고객의 선택을 </a:t>
            </a:r>
            <a:r>
              <a:rPr lang="ko-KR" altLang="en-US" sz="1400" dirty="0">
                <a:solidFill>
                  <a:srgbClr val="93EB20"/>
                </a:solidFill>
                <a:cs typeface="Arial" charset="0"/>
              </a:rPr>
              <a:t>존중</a:t>
            </a:r>
            <a:r>
              <a:rPr lang="ko-KR" sz="1400" dirty="0">
                <a:solidFill>
                  <a:srgbClr val="93EB20"/>
                </a:solidFill>
                <a:cs typeface="Arial" charset="0"/>
              </a:rPr>
              <a:t>합니다.  하드웨어 </a:t>
            </a:r>
            <a:r>
              <a:rPr lang="ko-KR" altLang="en-US" sz="1400" dirty="0">
                <a:solidFill>
                  <a:srgbClr val="93EB20"/>
                </a:solidFill>
                <a:cs typeface="Arial" charset="0"/>
              </a:rPr>
              <a:t>비종속성</a:t>
            </a:r>
            <a:endParaRPr lang="ko-KR" sz="1400" dirty="0">
              <a:solidFill>
                <a:srgbClr val="93EB20"/>
              </a:solidFill>
              <a:cs typeface="Arial" charset="0"/>
            </a:endParaRPr>
          </a:p>
        </p:txBody>
      </p:sp>
      <p:sp>
        <p:nvSpPr>
          <p:cNvPr id="32" name="Rounded Rectangle 24">
            <a:extLst>
              <a:ext uri="{FF2B5EF4-FFF2-40B4-BE49-F238E27FC236}">
                <a16:creationId xmlns:a16="http://schemas.microsoft.com/office/drawing/2014/main" id="{B0C5FD2B-2A6C-459C-80E3-A700CD45705D}"/>
              </a:ext>
            </a:extLst>
          </p:cNvPr>
          <p:cNvSpPr/>
          <p:nvPr/>
        </p:nvSpPr>
        <p:spPr bwMode="auto">
          <a:xfrm>
            <a:off x="3925115" y="1613005"/>
            <a:ext cx="5137543" cy="949657"/>
          </a:xfrm>
          <a:prstGeom prst="rect">
            <a:avLst/>
          </a:prstGeom>
          <a:noFill/>
          <a:ln w="635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000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endParaRPr lang="en-US" sz="1400" spc="0">
              <a:solidFill>
                <a:schemeClr val="bg2"/>
              </a:solidFill>
              <a:latin typeface="+mj-lt"/>
              <a:ea typeface="Segoe UI" pitchFamily="34" charset="0"/>
              <a:cs typeface="Segoe UI" pitchFamily="34" charset="0"/>
            </a:endParaRPr>
          </a:p>
        </p:txBody>
      </p:sp>
      <p:sp>
        <p:nvSpPr>
          <p:cNvPr id="33" name="Rounded Rectangle 24">
            <a:extLst>
              <a:ext uri="{FF2B5EF4-FFF2-40B4-BE49-F238E27FC236}">
                <a16:creationId xmlns:a16="http://schemas.microsoft.com/office/drawing/2014/main" id="{39031E4C-A2FB-4FC0-92E3-066EF37C6500}"/>
              </a:ext>
            </a:extLst>
          </p:cNvPr>
          <p:cNvSpPr/>
          <p:nvPr/>
        </p:nvSpPr>
        <p:spPr bwMode="auto">
          <a:xfrm>
            <a:off x="3925115" y="2644968"/>
            <a:ext cx="5137543" cy="949657"/>
          </a:xfrm>
          <a:prstGeom prst="rect">
            <a:avLst/>
          </a:prstGeom>
          <a:noFill/>
          <a:ln w="635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endParaRPr lang="en-US" sz="1400" spc="0">
              <a:solidFill>
                <a:schemeClr val="bg2"/>
              </a:solidFill>
              <a:latin typeface="+mj-lt"/>
              <a:ea typeface="Segoe UI" pitchFamily="34" charset="0"/>
              <a:cs typeface="Segoe UI" pitchFamily="34" charset="0"/>
            </a:endParaRPr>
          </a:p>
        </p:txBody>
      </p:sp>
      <p:sp>
        <p:nvSpPr>
          <p:cNvPr id="34" name="Rounded Rectangle 24">
            <a:extLst>
              <a:ext uri="{FF2B5EF4-FFF2-40B4-BE49-F238E27FC236}">
                <a16:creationId xmlns:a16="http://schemas.microsoft.com/office/drawing/2014/main" id="{01FE4D73-2B1A-4FFC-A4D6-22B64B08FB97}"/>
              </a:ext>
            </a:extLst>
          </p:cNvPr>
          <p:cNvSpPr/>
          <p:nvPr/>
        </p:nvSpPr>
        <p:spPr bwMode="auto">
          <a:xfrm>
            <a:off x="3925115" y="3678352"/>
            <a:ext cx="5137543" cy="949829"/>
          </a:xfrm>
          <a:prstGeom prst="rect">
            <a:avLst/>
          </a:prstGeom>
          <a:noFill/>
          <a:ln w="635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99" fontAlgn="base">
              <a:spcBef>
                <a:spcPct val="0"/>
              </a:spcBef>
              <a:spcAft>
                <a:spcPct val="0"/>
              </a:spcAft>
            </a:pPr>
            <a:endParaRPr lang="en-US" sz="1400" spc="0">
              <a:solidFill>
                <a:schemeClr val="bg2"/>
              </a:solidFill>
              <a:latin typeface="+mj-lt"/>
              <a:ea typeface="Segoe UI" pitchFamily="34" charset="0"/>
              <a:cs typeface="Segoe UI" pitchFamily="34" charset="0"/>
            </a:endParaRPr>
          </a:p>
        </p:txBody>
      </p:sp>
      <p:grpSp>
        <p:nvGrpSpPr>
          <p:cNvPr id="35" name="Group 39">
            <a:extLst>
              <a:ext uri="{FF2B5EF4-FFF2-40B4-BE49-F238E27FC236}">
                <a16:creationId xmlns:a16="http://schemas.microsoft.com/office/drawing/2014/main" id="{1D4A127F-953A-416C-9EA0-62D18B5EC6AD}"/>
              </a:ext>
            </a:extLst>
          </p:cNvPr>
          <p:cNvGrpSpPr/>
          <p:nvPr/>
        </p:nvGrpSpPr>
        <p:grpSpPr>
          <a:xfrm>
            <a:off x="4928855" y="4103095"/>
            <a:ext cx="3757945" cy="412638"/>
            <a:chOff x="4190911" y="3921061"/>
            <a:chExt cx="3913307" cy="429697"/>
          </a:xfrm>
        </p:grpSpPr>
        <p:sp>
          <p:nvSpPr>
            <p:cNvPr id="36" name="Rounded Rectangle 19">
              <a:extLst>
                <a:ext uri="{FF2B5EF4-FFF2-40B4-BE49-F238E27FC236}">
                  <a16:creationId xmlns:a16="http://schemas.microsoft.com/office/drawing/2014/main" id="{66A3FC7C-DAE2-486E-BA75-CDF86E1AC5C8}"/>
                </a:ext>
              </a:extLst>
            </p:cNvPr>
            <p:cNvSpPr/>
            <p:nvPr/>
          </p:nvSpPr>
          <p:spPr bwMode="auto">
            <a:xfrm>
              <a:off x="6843693" y="3921061"/>
              <a:ext cx="1260525" cy="429697"/>
            </a:xfrm>
            <a:prstGeom prst="rect">
              <a:avLst/>
            </a:prstGeom>
            <a:noFill/>
            <a:ln w="635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fontAlgn="base">
                <a:spcBef>
                  <a:spcPct val="0"/>
                </a:spcBef>
                <a:spcAft>
                  <a:spcPct val="0"/>
                </a:spcAft>
              </a:pPr>
              <a:r>
                <a:rPr lang="ko-KR" sz="1200">
                  <a:solidFill>
                    <a:schemeClr val="bg2"/>
                  </a:solidFill>
                  <a:latin typeface="+mj-lt"/>
                  <a:ea typeface="Segoe UI" pitchFamily="34" charset="0"/>
                  <a:cs typeface="Segoe UI" pitchFamily="34" charset="0"/>
                </a:rPr>
                <a:t>클라우드 네이티브</a:t>
              </a:r>
            </a:p>
          </p:txBody>
        </p:sp>
        <p:sp>
          <p:nvSpPr>
            <p:cNvPr id="37" name="Rounded Rectangle 19">
              <a:extLst>
                <a:ext uri="{FF2B5EF4-FFF2-40B4-BE49-F238E27FC236}">
                  <a16:creationId xmlns:a16="http://schemas.microsoft.com/office/drawing/2014/main" id="{C9CFBE11-F1F9-491B-8299-EB4789DF68DA}"/>
                </a:ext>
              </a:extLst>
            </p:cNvPr>
            <p:cNvSpPr/>
            <p:nvPr/>
          </p:nvSpPr>
          <p:spPr bwMode="auto">
            <a:xfrm>
              <a:off x="4190911" y="3921061"/>
              <a:ext cx="1260525" cy="429697"/>
            </a:xfrm>
            <a:prstGeom prst="rect">
              <a:avLst/>
            </a:prstGeom>
            <a:noFill/>
            <a:ln w="635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fontAlgn="base">
                <a:spcBef>
                  <a:spcPct val="0"/>
                </a:spcBef>
                <a:spcAft>
                  <a:spcPct val="0"/>
                </a:spcAft>
              </a:pPr>
              <a:r>
                <a:rPr lang="ko-KR" sz="1200" dirty="0">
                  <a:solidFill>
                    <a:schemeClr val="bg2"/>
                  </a:solidFill>
                  <a:latin typeface="+mj-lt"/>
                  <a:ea typeface="Segoe UI" pitchFamily="34" charset="0"/>
                  <a:cs typeface="Segoe UI" pitchFamily="34" charset="0"/>
                </a:rPr>
                <a:t>클라우드 </a:t>
              </a:r>
              <a:r>
                <a:rPr lang="ko-KR" altLang="en-US" sz="1200" dirty="0">
                  <a:solidFill>
                    <a:schemeClr val="bg2"/>
                  </a:solidFill>
                  <a:latin typeface="+mj-lt"/>
                  <a:ea typeface="Segoe UI" pitchFamily="34" charset="0"/>
                  <a:cs typeface="Segoe UI" pitchFamily="34" charset="0"/>
                </a:rPr>
                <a:t>과금</a:t>
              </a:r>
              <a:r>
                <a:rPr lang="ko-KR" sz="1200" dirty="0">
                  <a:solidFill>
                    <a:schemeClr val="bg2"/>
                  </a:solidFill>
                  <a:latin typeface="+mj-lt"/>
                  <a:ea typeface="Segoe UI" pitchFamily="34" charset="0"/>
                  <a:cs typeface="Segoe UI" pitchFamily="34" charset="0"/>
                </a:rPr>
                <a:t> 없음</a:t>
              </a:r>
            </a:p>
          </p:txBody>
        </p:sp>
        <p:sp>
          <p:nvSpPr>
            <p:cNvPr id="38" name="Rounded Rectangle 18">
              <a:extLst>
                <a:ext uri="{FF2B5EF4-FFF2-40B4-BE49-F238E27FC236}">
                  <a16:creationId xmlns:a16="http://schemas.microsoft.com/office/drawing/2014/main" id="{C5DF0E0C-BC98-49F4-BEDC-BA8D2EA481F6}"/>
                </a:ext>
              </a:extLst>
            </p:cNvPr>
            <p:cNvSpPr/>
            <p:nvPr/>
          </p:nvSpPr>
          <p:spPr bwMode="auto">
            <a:xfrm>
              <a:off x="5517302" y="3921061"/>
              <a:ext cx="1260525" cy="429697"/>
            </a:xfrm>
            <a:prstGeom prst="rect">
              <a:avLst/>
            </a:prstGeom>
            <a:noFill/>
            <a:ln w="635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fontAlgn="base">
                <a:spcBef>
                  <a:spcPct val="0"/>
                </a:spcBef>
                <a:spcAft>
                  <a:spcPct val="0"/>
                </a:spcAft>
              </a:pPr>
              <a:r>
                <a:rPr lang="ko-KR" sz="1200">
                  <a:solidFill>
                    <a:schemeClr val="bg2"/>
                  </a:solidFill>
                  <a:latin typeface="+mj-lt"/>
                  <a:ea typeface="Segoe UI" pitchFamily="34" charset="0"/>
                  <a:cs typeface="Segoe UI" pitchFamily="34" charset="0"/>
                </a:rPr>
                <a:t>데이터 이동성</a:t>
              </a:r>
            </a:p>
          </p:txBody>
        </p:sp>
      </p:grpSp>
      <p:grpSp>
        <p:nvGrpSpPr>
          <p:cNvPr id="39" name="Group 40">
            <a:extLst>
              <a:ext uri="{FF2B5EF4-FFF2-40B4-BE49-F238E27FC236}">
                <a16:creationId xmlns:a16="http://schemas.microsoft.com/office/drawing/2014/main" id="{5E233F10-0951-48D7-A440-2AE7E0841524}"/>
              </a:ext>
            </a:extLst>
          </p:cNvPr>
          <p:cNvGrpSpPr/>
          <p:nvPr/>
        </p:nvGrpSpPr>
        <p:grpSpPr>
          <a:xfrm>
            <a:off x="4928855" y="3090023"/>
            <a:ext cx="3757945" cy="406764"/>
            <a:chOff x="4190911" y="2902465"/>
            <a:chExt cx="3913307" cy="423580"/>
          </a:xfrm>
        </p:grpSpPr>
        <p:sp>
          <p:nvSpPr>
            <p:cNvPr id="40" name="Rounded Rectangle 22">
              <a:extLst>
                <a:ext uri="{FF2B5EF4-FFF2-40B4-BE49-F238E27FC236}">
                  <a16:creationId xmlns:a16="http://schemas.microsoft.com/office/drawing/2014/main" id="{5B085BC1-BF45-4208-A74E-636ADFECC676}"/>
                </a:ext>
              </a:extLst>
            </p:cNvPr>
            <p:cNvSpPr/>
            <p:nvPr/>
          </p:nvSpPr>
          <p:spPr bwMode="auto">
            <a:xfrm>
              <a:off x="6843693" y="2903972"/>
              <a:ext cx="1260525" cy="420567"/>
            </a:xfrm>
            <a:prstGeom prst="rect">
              <a:avLst/>
            </a:prstGeom>
            <a:noFill/>
            <a:ln w="635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fontAlgn="base">
                <a:spcBef>
                  <a:spcPct val="0"/>
                </a:spcBef>
                <a:spcAft>
                  <a:spcPct val="0"/>
                </a:spcAft>
              </a:pPr>
              <a:r>
                <a:rPr lang="ko-KR" sz="1200">
                  <a:solidFill>
                    <a:schemeClr val="bg2"/>
                  </a:solidFill>
                  <a:ea typeface="Segoe UI" pitchFamily="34" charset="0"/>
                  <a:cs typeface="Segoe UI" pitchFamily="34" charset="0"/>
                </a:rPr>
                <a:t>구현</a:t>
              </a:r>
            </a:p>
          </p:txBody>
        </p:sp>
        <p:sp>
          <p:nvSpPr>
            <p:cNvPr id="41" name="Rounded Rectangle 22">
              <a:extLst>
                <a:ext uri="{FF2B5EF4-FFF2-40B4-BE49-F238E27FC236}">
                  <a16:creationId xmlns:a16="http://schemas.microsoft.com/office/drawing/2014/main" id="{AD151E98-8904-4CB1-99DA-0172AB5396AC}"/>
                </a:ext>
              </a:extLst>
            </p:cNvPr>
            <p:cNvSpPr/>
            <p:nvPr/>
          </p:nvSpPr>
          <p:spPr bwMode="auto">
            <a:xfrm>
              <a:off x="5517302" y="2903972"/>
              <a:ext cx="1260525" cy="420567"/>
            </a:xfrm>
            <a:prstGeom prst="rect">
              <a:avLst/>
            </a:prstGeom>
            <a:noFill/>
            <a:ln w="635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fontAlgn="base">
                <a:spcBef>
                  <a:spcPct val="0"/>
                </a:spcBef>
                <a:spcAft>
                  <a:spcPct val="0"/>
                </a:spcAft>
              </a:pPr>
              <a:r>
                <a:rPr lang="ko-KR" sz="1200">
                  <a:solidFill>
                    <a:schemeClr val="bg2"/>
                  </a:solidFill>
                  <a:latin typeface="+mj-lt"/>
                  <a:ea typeface="Segoe UI" pitchFamily="34" charset="0"/>
                  <a:cs typeface="Segoe UI" pitchFamily="34" charset="0"/>
                </a:rPr>
                <a:t>스토리지</a:t>
              </a:r>
            </a:p>
          </p:txBody>
        </p:sp>
        <p:sp>
          <p:nvSpPr>
            <p:cNvPr id="42" name="Rounded Rectangle 22">
              <a:extLst>
                <a:ext uri="{FF2B5EF4-FFF2-40B4-BE49-F238E27FC236}">
                  <a16:creationId xmlns:a16="http://schemas.microsoft.com/office/drawing/2014/main" id="{E20D69A0-611E-47E4-9143-6D866DA50DDE}"/>
                </a:ext>
              </a:extLst>
            </p:cNvPr>
            <p:cNvSpPr/>
            <p:nvPr/>
          </p:nvSpPr>
          <p:spPr bwMode="auto">
            <a:xfrm>
              <a:off x="4190911" y="2902465"/>
              <a:ext cx="1260525" cy="423580"/>
            </a:xfrm>
            <a:prstGeom prst="rect">
              <a:avLst/>
            </a:prstGeom>
            <a:noFill/>
            <a:ln w="635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99" fontAlgn="base">
                <a:spcBef>
                  <a:spcPct val="0"/>
                </a:spcBef>
                <a:spcAft>
                  <a:spcPct val="0"/>
                </a:spcAft>
              </a:pPr>
              <a:r>
                <a:rPr lang="ko-KR" sz="1200" dirty="0">
                  <a:solidFill>
                    <a:schemeClr val="bg2"/>
                  </a:solidFill>
                  <a:latin typeface="+mj-lt"/>
                  <a:ea typeface="Segoe UI" pitchFamily="34" charset="0"/>
                  <a:cs typeface="Segoe UI" pitchFamily="34" charset="0"/>
                </a:rPr>
                <a:t>하드웨어</a:t>
              </a:r>
            </a:p>
          </p:txBody>
        </p:sp>
      </p:grpSp>
      <p:pic>
        <p:nvPicPr>
          <p:cNvPr id="43" name="Graphic 8">
            <a:extLst>
              <a:ext uri="{FF2B5EF4-FFF2-40B4-BE49-F238E27FC236}">
                <a16:creationId xmlns:a16="http://schemas.microsoft.com/office/drawing/2014/main" id="{90F65724-F5AC-4121-9996-A5401AA5EA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61576" y="1851457"/>
            <a:ext cx="503945" cy="503941"/>
          </a:xfrm>
          <a:prstGeom prst="rect">
            <a:avLst/>
          </a:prstGeom>
        </p:spPr>
      </p:pic>
      <p:pic>
        <p:nvPicPr>
          <p:cNvPr id="44" name="Graphic 9">
            <a:extLst>
              <a:ext uri="{FF2B5EF4-FFF2-40B4-BE49-F238E27FC236}">
                <a16:creationId xmlns:a16="http://schemas.microsoft.com/office/drawing/2014/main" id="{CDD25ECE-8415-4337-9C69-0FE0497D89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7971" y="2920583"/>
            <a:ext cx="495798" cy="495798"/>
          </a:xfrm>
          <a:prstGeom prst="rect">
            <a:avLst/>
          </a:prstGeom>
        </p:spPr>
      </p:pic>
      <p:pic>
        <p:nvPicPr>
          <p:cNvPr id="45" name="Graphic 10">
            <a:extLst>
              <a:ext uri="{FF2B5EF4-FFF2-40B4-BE49-F238E27FC236}">
                <a16:creationId xmlns:a16="http://schemas.microsoft.com/office/drawing/2014/main" id="{8A7C1431-0A5F-40D7-BBD3-7E607F51B5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13459" y="4000131"/>
            <a:ext cx="495798" cy="278343"/>
          </a:xfrm>
          <a:prstGeom prst="rect">
            <a:avLst/>
          </a:prstGeom>
        </p:spPr>
      </p:pic>
      <p:grpSp>
        <p:nvGrpSpPr>
          <p:cNvPr id="46" name="Group 37">
            <a:extLst>
              <a:ext uri="{FF2B5EF4-FFF2-40B4-BE49-F238E27FC236}">
                <a16:creationId xmlns:a16="http://schemas.microsoft.com/office/drawing/2014/main" id="{B33E7F95-5469-4BA1-9C93-DD705BF1F79F}"/>
              </a:ext>
            </a:extLst>
          </p:cNvPr>
          <p:cNvGrpSpPr/>
          <p:nvPr/>
        </p:nvGrpSpPr>
        <p:grpSpPr>
          <a:xfrm>
            <a:off x="5555301" y="2061324"/>
            <a:ext cx="2505051" cy="382652"/>
            <a:chOff x="4746343" y="1457886"/>
            <a:chExt cx="2743164" cy="419024"/>
          </a:xfrm>
        </p:grpSpPr>
        <p:sp>
          <p:nvSpPr>
            <p:cNvPr id="47" name="Rounded Rectangle 20">
              <a:extLst>
                <a:ext uri="{FF2B5EF4-FFF2-40B4-BE49-F238E27FC236}">
                  <a16:creationId xmlns:a16="http://schemas.microsoft.com/office/drawing/2014/main" id="{FFB9B2D8-1E4A-4CA2-AB08-7F05A45E974D}"/>
                </a:ext>
              </a:extLst>
            </p:cNvPr>
            <p:cNvSpPr/>
            <p:nvPr/>
          </p:nvSpPr>
          <p:spPr bwMode="auto">
            <a:xfrm>
              <a:off x="4746343" y="1457886"/>
              <a:ext cx="1325541" cy="419024"/>
            </a:xfrm>
            <a:prstGeom prst="rect">
              <a:avLst/>
            </a:prstGeom>
            <a:noFill/>
            <a:ln w="635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defTabSz="914099" fontAlgn="base">
                <a:spcBef>
                  <a:spcPct val="0"/>
                </a:spcBef>
                <a:spcAft>
                  <a:spcPct val="0"/>
                </a:spcAft>
              </a:pPr>
              <a:r>
                <a:rPr lang="ko-KR" altLang="en-US" sz="1200" dirty="0">
                  <a:solidFill>
                    <a:schemeClr val="bg2"/>
                  </a:solidFill>
                  <a:ea typeface="Segoe UI" pitchFamily="34" charset="0"/>
                  <a:cs typeface="Segoe UI" pitchFamily="34" charset="0"/>
                </a:rPr>
                <a:t>제약 없음</a:t>
              </a:r>
              <a:endParaRPr lang="ko-KR" sz="1200" dirty="0">
                <a:solidFill>
                  <a:schemeClr val="bg2"/>
                </a:solidFill>
                <a:ea typeface="Segoe UI" pitchFamily="34" charset="0"/>
                <a:cs typeface="Segoe UI" pitchFamily="34" charset="0"/>
              </a:endParaRPr>
            </a:p>
          </p:txBody>
        </p:sp>
        <p:sp>
          <p:nvSpPr>
            <p:cNvPr id="48" name="Rounded Rectangle 23">
              <a:extLst>
                <a:ext uri="{FF2B5EF4-FFF2-40B4-BE49-F238E27FC236}">
                  <a16:creationId xmlns:a16="http://schemas.microsoft.com/office/drawing/2014/main" id="{4C9D0CFD-DDBB-40D0-9FD7-ED38C9767A10}"/>
                </a:ext>
              </a:extLst>
            </p:cNvPr>
            <p:cNvSpPr/>
            <p:nvPr/>
          </p:nvSpPr>
          <p:spPr bwMode="auto">
            <a:xfrm>
              <a:off x="6163966" y="1457886"/>
              <a:ext cx="1325541" cy="419024"/>
            </a:xfrm>
            <a:prstGeom prst="rect">
              <a:avLst/>
            </a:prstGeom>
            <a:noFill/>
            <a:ln w="635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algn="ctr" defTabSz="914099" fontAlgn="base">
                <a:spcBef>
                  <a:spcPct val="0"/>
                </a:spcBef>
                <a:spcAft>
                  <a:spcPct val="0"/>
                </a:spcAft>
              </a:pPr>
              <a:r>
                <a:rPr lang="ko-KR" altLang="en-US" sz="1200" dirty="0">
                  <a:solidFill>
                    <a:schemeClr val="bg2"/>
                  </a:solidFill>
                  <a:ea typeface="Segoe UI" pitchFamily="34" charset="0"/>
                  <a:cs typeface="Segoe UI" pitchFamily="34" charset="0"/>
                </a:rPr>
                <a:t>이식 가능</a:t>
              </a:r>
              <a:endParaRPr lang="ko-KR" sz="1200" dirty="0">
                <a:solidFill>
                  <a:schemeClr val="bg2"/>
                </a:solidFill>
                <a:ea typeface="Segoe UI" pitchFamily="34" charset="0"/>
                <a:cs typeface="Segoe UI" pitchFamily="34" charset="0"/>
              </a:endParaRPr>
            </a:p>
          </p:txBody>
        </p:sp>
      </p:grpSp>
      <p:sp>
        <p:nvSpPr>
          <p:cNvPr id="49" name="Rectangle 16">
            <a:extLst>
              <a:ext uri="{FF2B5EF4-FFF2-40B4-BE49-F238E27FC236}">
                <a16:creationId xmlns:a16="http://schemas.microsoft.com/office/drawing/2014/main" id="{068AE26F-0EF1-4F52-9386-7EEA8157B551}"/>
              </a:ext>
            </a:extLst>
          </p:cNvPr>
          <p:cNvSpPr/>
          <p:nvPr/>
        </p:nvSpPr>
        <p:spPr>
          <a:xfrm>
            <a:off x="6257487" y="1684574"/>
            <a:ext cx="1100686" cy="307777"/>
          </a:xfrm>
          <a:prstGeom prst="rect">
            <a:avLst/>
          </a:prstGeom>
        </p:spPr>
        <p:txBody>
          <a:bodyPr wrap="none">
            <a:spAutoFit/>
          </a:bodyPr>
          <a:lstStyle/>
          <a:p>
            <a:pPr algn="ctr" defTabSz="914099" fontAlgn="base">
              <a:spcBef>
                <a:spcPct val="0"/>
              </a:spcBef>
              <a:spcAft>
                <a:spcPct val="0"/>
              </a:spcAft>
            </a:pPr>
            <a:r>
              <a:rPr lang="en-US" altLang="ko-KR" sz="1400" dirty="0">
                <a:solidFill>
                  <a:srgbClr val="93EB20"/>
                </a:solidFill>
                <a:ea typeface="Segoe UI" pitchFamily="34" charset="0"/>
                <a:cs typeface="Segoe UI" pitchFamily="34" charset="0"/>
              </a:rPr>
              <a:t>No Lock In</a:t>
            </a:r>
            <a:r>
              <a:rPr lang="ko-KR" sz="1400" dirty="0">
                <a:solidFill>
                  <a:srgbClr val="93EB20"/>
                </a:solidFill>
                <a:ea typeface="Segoe UI" pitchFamily="34" charset="0"/>
                <a:cs typeface="Segoe UI" pitchFamily="34" charset="0"/>
              </a:rPr>
              <a:t>!</a:t>
            </a:r>
          </a:p>
        </p:txBody>
      </p:sp>
      <p:sp>
        <p:nvSpPr>
          <p:cNvPr id="50" name="Rectangle 21">
            <a:extLst>
              <a:ext uri="{FF2B5EF4-FFF2-40B4-BE49-F238E27FC236}">
                <a16:creationId xmlns:a16="http://schemas.microsoft.com/office/drawing/2014/main" id="{407B0F22-9302-4C90-81D6-7BF8972703B2}"/>
              </a:ext>
            </a:extLst>
          </p:cNvPr>
          <p:cNvSpPr/>
          <p:nvPr/>
        </p:nvSpPr>
        <p:spPr>
          <a:xfrm>
            <a:off x="5954068" y="2724473"/>
            <a:ext cx="1707519" cy="307777"/>
          </a:xfrm>
          <a:prstGeom prst="rect">
            <a:avLst/>
          </a:prstGeom>
        </p:spPr>
        <p:txBody>
          <a:bodyPr wrap="none">
            <a:spAutoFit/>
          </a:bodyPr>
          <a:lstStyle/>
          <a:p>
            <a:pPr algn="ctr"/>
            <a:r>
              <a:rPr lang="ko-KR" sz="1400">
                <a:solidFill>
                  <a:srgbClr val="93EB20"/>
                </a:solidFill>
                <a:ea typeface="Segoe UI" pitchFamily="34" charset="0"/>
                <a:cs typeface="Segoe UI" pitchFamily="34" charset="0"/>
              </a:rPr>
              <a:t> 고객 선택</a:t>
            </a:r>
          </a:p>
        </p:txBody>
      </p:sp>
      <p:sp>
        <p:nvSpPr>
          <p:cNvPr id="51" name="Rectangle 31">
            <a:extLst>
              <a:ext uri="{FF2B5EF4-FFF2-40B4-BE49-F238E27FC236}">
                <a16:creationId xmlns:a16="http://schemas.microsoft.com/office/drawing/2014/main" id="{90276C2C-1A66-4373-A4F7-7C26E8A271F1}"/>
              </a:ext>
            </a:extLst>
          </p:cNvPr>
          <p:cNvSpPr/>
          <p:nvPr/>
        </p:nvSpPr>
        <p:spPr>
          <a:xfrm>
            <a:off x="6192949" y="3754244"/>
            <a:ext cx="1229759" cy="307777"/>
          </a:xfrm>
          <a:prstGeom prst="rect">
            <a:avLst/>
          </a:prstGeom>
        </p:spPr>
        <p:txBody>
          <a:bodyPr wrap="none">
            <a:spAutoFit/>
          </a:bodyPr>
          <a:lstStyle/>
          <a:p>
            <a:pPr algn="ctr"/>
            <a:r>
              <a:rPr lang="ko-KR" sz="1400">
                <a:solidFill>
                  <a:srgbClr val="93EB20"/>
                </a:solidFill>
                <a:ea typeface="Segoe UI" pitchFamily="34" charset="0"/>
                <a:cs typeface="Segoe UI" pitchFamily="34" charset="0"/>
              </a:rPr>
              <a:t> 클라우드 준비</a:t>
            </a:r>
          </a:p>
        </p:txBody>
      </p:sp>
    </p:spTree>
    <p:extLst>
      <p:ext uri="{BB962C8B-B14F-4D97-AF65-F5344CB8AC3E}">
        <p14:creationId xmlns:p14="http://schemas.microsoft.com/office/powerpoint/2010/main" val="326894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par>
                          <p:cTn id="8" fill="hold">
                            <p:stCondLst>
                              <p:cond delay="750"/>
                            </p:stCondLst>
                            <p:childTnLst>
                              <p:par>
                                <p:cTn id="9" presetID="1" presetClass="entr" presetSubtype="0" fill="hold" grpId="0" nodeType="afterEffect">
                                  <p:stCondLst>
                                    <p:cond delay="500"/>
                                  </p:stCondLst>
                                  <p:childTnLst>
                                    <p:set>
                                      <p:cBhvr>
                                        <p:cTn id="10" dur="1" fill="hold">
                                          <p:stCondLst>
                                            <p:cond delay="0"/>
                                          </p:stCondLst>
                                        </p:cTn>
                                        <p:tgtEl>
                                          <p:spTgt spid="31"/>
                                        </p:tgtEl>
                                        <p:attrNameLst>
                                          <p:attrName>style.visibility</p:attrName>
                                        </p:attrNameLst>
                                      </p:cBhvr>
                                      <p:to>
                                        <p:strVal val="visible"/>
                                      </p:to>
                                    </p:set>
                                  </p:childTnLst>
                                </p:cTn>
                              </p:par>
                            </p:childTnLst>
                          </p:cTn>
                        </p:par>
                        <p:par>
                          <p:cTn id="11" fill="hold">
                            <p:stCondLst>
                              <p:cond delay="1250"/>
                            </p:stCondLst>
                            <p:childTnLst>
                              <p:par>
                                <p:cTn id="12" presetID="10" presetClass="entr" presetSubtype="0" fill="hold" grpId="0" nodeType="afterEffect">
                                  <p:stCondLst>
                                    <p:cond delay="50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par>
                                <p:cTn id="15" presetID="10" presetClass="entr" presetSubtype="0" fill="hold" nodeType="withEffect">
                                  <p:stCondLst>
                                    <p:cond delay="5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1000"/>
                                        <p:tgtEl>
                                          <p:spTgt spid="46"/>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1000"/>
                                        <p:tgtEl>
                                          <p:spTgt spid="49"/>
                                        </p:tgtEl>
                                      </p:cBhvr>
                                    </p:animEffect>
                                  </p:childTnLst>
                                </p:cTn>
                              </p:par>
                              <p:par>
                                <p:cTn id="21" presetID="10" presetClass="entr" presetSubtype="0" fill="hold" nodeType="withEffect">
                                  <p:stCondLst>
                                    <p:cond delay="50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1000"/>
                                        <p:tgtEl>
                                          <p:spTgt spid="43"/>
                                        </p:tgtEl>
                                      </p:cBhvr>
                                    </p:animEffect>
                                  </p:childTnLst>
                                </p:cTn>
                              </p:par>
                            </p:childTnLst>
                          </p:cTn>
                        </p:par>
                        <p:par>
                          <p:cTn id="24" fill="hold">
                            <p:stCondLst>
                              <p:cond delay="2750"/>
                            </p:stCondLst>
                            <p:childTnLst>
                              <p:par>
                                <p:cTn id="25" presetID="10" presetClass="entr" presetSubtype="0" fill="hold" grpId="0" nodeType="afterEffect">
                                  <p:stCondLst>
                                    <p:cond delay="5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1000"/>
                                        <p:tgtEl>
                                          <p:spTgt spid="33"/>
                                        </p:tgtEl>
                                      </p:cBhvr>
                                    </p:animEffect>
                                  </p:childTnLst>
                                </p:cTn>
                              </p:par>
                              <p:par>
                                <p:cTn id="28" presetID="10" presetClass="entr" presetSubtype="0" fill="hold" nodeType="withEffect">
                                  <p:stCondLst>
                                    <p:cond delay="50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1000"/>
                                        <p:tgtEl>
                                          <p:spTgt spid="44"/>
                                        </p:tgtEl>
                                      </p:cBhvr>
                                    </p:animEffect>
                                  </p:childTnLst>
                                </p:cTn>
                              </p:par>
                              <p:par>
                                <p:cTn id="31" presetID="10" presetClass="entr" presetSubtype="0" fill="hold" nodeType="withEffect">
                                  <p:stCondLst>
                                    <p:cond delay="50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1000"/>
                                        <p:tgtEl>
                                          <p:spTgt spid="39"/>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1000"/>
                                        <p:tgtEl>
                                          <p:spTgt spid="50"/>
                                        </p:tgtEl>
                                      </p:cBhvr>
                                    </p:animEffect>
                                  </p:childTnLst>
                                </p:cTn>
                              </p:par>
                            </p:childTnLst>
                          </p:cTn>
                        </p:par>
                        <p:par>
                          <p:cTn id="37" fill="hold">
                            <p:stCondLst>
                              <p:cond delay="4250"/>
                            </p:stCondLst>
                            <p:childTnLst>
                              <p:par>
                                <p:cTn id="38" presetID="10" presetClass="entr" presetSubtype="0" fill="hold" grpId="0" nodeType="afterEffect">
                                  <p:stCondLst>
                                    <p:cond delay="50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1000"/>
                                        <p:tgtEl>
                                          <p:spTgt spid="34"/>
                                        </p:tgtEl>
                                      </p:cBhvr>
                                    </p:animEffect>
                                  </p:childTnLst>
                                </p:cTn>
                              </p:par>
                              <p:par>
                                <p:cTn id="41" presetID="10" presetClass="entr" presetSubtype="0" fill="hold" nodeType="withEffect">
                                  <p:stCondLst>
                                    <p:cond delay="500"/>
                                  </p:stCondLst>
                                  <p:childTnLst>
                                    <p:set>
                                      <p:cBhvr>
                                        <p:cTn id="42" dur="1" fill="hold">
                                          <p:stCondLst>
                                            <p:cond delay="0"/>
                                          </p:stCondLst>
                                        </p:cTn>
                                        <p:tgtEl>
                                          <p:spTgt spid="45"/>
                                        </p:tgtEl>
                                        <p:attrNameLst>
                                          <p:attrName>style.visibility</p:attrName>
                                        </p:attrNameLst>
                                      </p:cBhvr>
                                      <p:to>
                                        <p:strVal val="visible"/>
                                      </p:to>
                                    </p:set>
                                    <p:animEffect transition="in" filter="fade">
                                      <p:cBhvr>
                                        <p:cTn id="43" dur="1000"/>
                                        <p:tgtEl>
                                          <p:spTgt spid="45"/>
                                        </p:tgtEl>
                                      </p:cBhvr>
                                    </p:animEffect>
                                  </p:childTnLst>
                                </p:cTn>
                              </p:par>
                              <p:par>
                                <p:cTn id="44" presetID="10" presetClass="entr" presetSubtype="0"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1000"/>
                                        <p:tgtEl>
                                          <p:spTgt spid="35"/>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3" grpId="0" animBg="1"/>
      <p:bldP spid="34" grpId="0" animBg="1"/>
      <p:bldP spid="49" grpId="0"/>
      <p:bldP spid="50" grpId="0"/>
      <p:bldP spid="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en-US" altLang="ko-KR" dirty="0"/>
              <a:t>Veeam</a:t>
            </a:r>
            <a:r>
              <a:rPr lang="ko-KR" altLang="en-US" dirty="0"/>
              <a:t>은 신뢰할 수 있습니다</a:t>
            </a:r>
            <a:r>
              <a:rPr lang="en-US" altLang="ko-KR" dirty="0"/>
              <a:t>!</a:t>
            </a:r>
            <a:endParaRPr lang="en-US" dirty="0">
              <a:solidFill>
                <a:srgbClr val="93EB20"/>
              </a:solidFill>
            </a:endParaRPr>
          </a:p>
        </p:txBody>
      </p:sp>
      <p:sp>
        <p:nvSpPr>
          <p:cNvPr id="8" name="Rectangle 7">
            <a:extLst>
              <a:ext uri="{FF2B5EF4-FFF2-40B4-BE49-F238E27FC236}">
                <a16:creationId xmlns:a16="http://schemas.microsoft.com/office/drawing/2014/main" id="{F5AD4501-5210-B144-9334-8E5611282FCB}"/>
              </a:ext>
            </a:extLst>
          </p:cNvPr>
          <p:cNvSpPr/>
          <p:nvPr/>
        </p:nvSpPr>
        <p:spPr>
          <a:xfrm>
            <a:off x="4778638" y="1216656"/>
            <a:ext cx="3945300" cy="646331"/>
          </a:xfrm>
          <a:prstGeom prst="rect">
            <a:avLst/>
          </a:prstGeom>
        </p:spPr>
        <p:txBody>
          <a:bodyPr wrap="square" lIns="0" tIns="0" rIns="0" bIns="0">
            <a:spAutoFit/>
          </a:bodyPr>
          <a:lstStyle/>
          <a:p>
            <a:r>
              <a:rPr lang="en-US" altLang="ko-KR" sz="1400" dirty="0">
                <a:solidFill>
                  <a:srgbClr val="93EB20"/>
                </a:solidFill>
                <a:cs typeface="Arial" charset="0"/>
              </a:rPr>
              <a:t>375,000</a:t>
            </a:r>
            <a:r>
              <a:rPr lang="ko-KR" altLang="en-US" sz="1400" dirty="0">
                <a:solidFill>
                  <a:srgbClr val="93EB20"/>
                </a:solidFill>
                <a:cs typeface="Arial" charset="0"/>
              </a:rPr>
              <a:t>명 이상의 고객들은 거짓말을 할 수 없습니다</a:t>
            </a:r>
            <a:r>
              <a:rPr lang="en-US" altLang="ko-KR" sz="1400" dirty="0">
                <a:solidFill>
                  <a:srgbClr val="93EB20"/>
                </a:solidFill>
                <a:cs typeface="Arial" charset="0"/>
              </a:rPr>
              <a:t>!</a:t>
            </a:r>
          </a:p>
          <a:p>
            <a:r>
              <a:rPr lang="en-US" altLang="ko-KR" sz="1400" dirty="0">
                <a:solidFill>
                  <a:srgbClr val="93EB20"/>
                </a:solidFill>
                <a:cs typeface="Arial" charset="0"/>
              </a:rPr>
              <a:t>Veeam</a:t>
            </a:r>
            <a:r>
              <a:rPr lang="ko-KR" altLang="en-US" sz="1400" dirty="0">
                <a:solidFill>
                  <a:srgbClr val="93EB20"/>
                </a:solidFill>
                <a:cs typeface="Arial" charset="0"/>
              </a:rPr>
              <a:t>의 신뢰도는 탁월합니다</a:t>
            </a:r>
            <a:r>
              <a:rPr lang="en-US" altLang="ko-KR" sz="1400" dirty="0">
                <a:solidFill>
                  <a:srgbClr val="93EB20"/>
                </a:solidFill>
                <a:cs typeface="Arial" charset="0"/>
              </a:rPr>
              <a:t>.</a:t>
            </a:r>
            <a:endParaRPr lang="en-US" altLang="ko-KR" sz="1200" dirty="0">
              <a:solidFill>
                <a:srgbClr val="93EB20"/>
              </a:solidFill>
            </a:endParaRPr>
          </a:p>
        </p:txBody>
      </p:sp>
      <p:sp>
        <p:nvSpPr>
          <p:cNvPr id="25" name="Rectangle 24">
            <a:extLst>
              <a:ext uri="{FF2B5EF4-FFF2-40B4-BE49-F238E27FC236}">
                <a16:creationId xmlns:a16="http://schemas.microsoft.com/office/drawing/2014/main" id="{60C62121-0EF1-4A56-B9AD-60098F59D57B}"/>
              </a:ext>
            </a:extLst>
          </p:cNvPr>
          <p:cNvSpPr/>
          <p:nvPr/>
        </p:nvSpPr>
        <p:spPr>
          <a:xfrm>
            <a:off x="4743292" y="1904969"/>
            <a:ext cx="4015992" cy="1513824"/>
          </a:xfrm>
          <a:prstGeom prst="rect">
            <a:avLst/>
          </a:prstGeom>
          <a:noFill/>
          <a:ln w="6350">
            <a:solidFill>
              <a:schemeClr val="bg1">
                <a:lumMod val="95000"/>
                <a:alpha val="50000"/>
              </a:schemeClr>
            </a:solidFill>
          </a:ln>
          <a:effectLst/>
        </p:spPr>
        <p:txBody>
          <a:bodyPr wrap="square" lIns="180000" anchor="ctr">
            <a:noAutofit/>
          </a:bodyPr>
          <a:lstStyle/>
          <a:p>
            <a:pPr marL="171446" indent="-171446" defTabSz="685783">
              <a:spcAft>
                <a:spcPts val="600"/>
              </a:spcAft>
              <a:buFont typeface="Arial" panose="020B0604020202020204" pitchFamily="34" charset="0"/>
              <a:buChar char="•"/>
            </a:pPr>
            <a:r>
              <a:rPr lang="ko-KR" altLang="ko-KR" sz="1000" dirty="0">
                <a:solidFill>
                  <a:schemeClr val="bg1"/>
                </a:solidFill>
                <a:ea typeface="Segoe UI" pitchFamily="34" charset="0"/>
                <a:cs typeface="Segoe UI" pitchFamily="34" charset="0"/>
              </a:rPr>
              <a:t>Veeam</a:t>
            </a:r>
            <a:r>
              <a:rPr lang="en-US" altLang="ko-KR" sz="1000" dirty="0">
                <a:solidFill>
                  <a:schemeClr val="bg1"/>
                </a:solidFill>
                <a:ea typeface="Segoe UI" pitchFamily="34" charset="0"/>
                <a:cs typeface="Segoe UI" pitchFamily="34" charset="0"/>
              </a:rPr>
              <a:t>의</a:t>
            </a:r>
            <a:r>
              <a:rPr lang="ko-KR" altLang="ko-KR" sz="1000" dirty="0">
                <a:solidFill>
                  <a:schemeClr val="bg1"/>
                </a:solidFill>
                <a:ea typeface="Segoe UI" pitchFamily="34" charset="0"/>
                <a:cs typeface="Segoe UI" pitchFamily="34" charset="0"/>
              </a:rPr>
              <a:t> NPS</a:t>
            </a:r>
            <a:r>
              <a:rPr lang="en-US" altLang="ko-KR" sz="1000" dirty="0">
                <a:solidFill>
                  <a:schemeClr val="bg1"/>
                </a:solidFill>
                <a:ea typeface="Segoe UI" pitchFamily="34" charset="0"/>
                <a:cs typeface="Segoe UI" pitchFamily="34" charset="0"/>
              </a:rPr>
              <a:t>(</a:t>
            </a:r>
            <a:r>
              <a:rPr lang="ko-KR" altLang="en-US" sz="1000" dirty="0">
                <a:solidFill>
                  <a:schemeClr val="bg1"/>
                </a:solidFill>
                <a:ea typeface="Segoe UI" pitchFamily="34" charset="0"/>
                <a:cs typeface="Segoe UI" pitchFamily="34" charset="0"/>
              </a:rPr>
              <a:t>고객 만족도</a:t>
            </a:r>
            <a:r>
              <a:rPr lang="en-US" altLang="ko-KR" sz="1000" dirty="0">
                <a:solidFill>
                  <a:schemeClr val="bg1"/>
                </a:solidFill>
                <a:ea typeface="Segoe UI" pitchFamily="34" charset="0"/>
                <a:cs typeface="Segoe UI" pitchFamily="34" charset="0"/>
              </a:rPr>
              <a:t>)</a:t>
            </a:r>
            <a:r>
              <a:rPr lang="ko-KR" altLang="ko-KR" sz="1000" dirty="0">
                <a:solidFill>
                  <a:schemeClr val="bg1"/>
                </a:solidFill>
                <a:ea typeface="Segoe UI" pitchFamily="34" charset="0"/>
                <a:cs typeface="Segoe UI" pitchFamily="34" charset="0"/>
              </a:rPr>
              <a:t> </a:t>
            </a:r>
            <a:r>
              <a:rPr lang="en-US" altLang="ko-KR" sz="1000" dirty="0" err="1">
                <a:solidFill>
                  <a:schemeClr val="bg1"/>
                </a:solidFill>
                <a:ea typeface="Segoe UI" pitchFamily="34" charset="0"/>
                <a:cs typeface="Segoe UI" pitchFamily="34" charset="0"/>
              </a:rPr>
              <a:t>점수</a:t>
            </a:r>
            <a:r>
              <a:rPr lang="ko-KR" altLang="en-US" sz="1000" dirty="0">
                <a:solidFill>
                  <a:schemeClr val="bg1"/>
                </a:solidFill>
                <a:ea typeface="Segoe UI" pitchFamily="34" charset="0"/>
                <a:cs typeface="Segoe UI" pitchFamily="34" charset="0"/>
              </a:rPr>
              <a:t>는</a:t>
            </a:r>
            <a:r>
              <a:rPr lang="en-US" altLang="ko-KR" sz="1000" dirty="0">
                <a:solidFill>
                  <a:schemeClr val="bg1"/>
                </a:solidFill>
                <a:ea typeface="Segoe UI" pitchFamily="34" charset="0"/>
                <a:cs typeface="Segoe UI" pitchFamily="34" charset="0"/>
              </a:rPr>
              <a:t> 75</a:t>
            </a:r>
            <a:r>
              <a:rPr lang="ko-KR" altLang="en-US" sz="1000" dirty="0">
                <a:solidFill>
                  <a:schemeClr val="bg1"/>
                </a:solidFill>
                <a:ea typeface="Segoe UI" pitchFamily="34" charset="0"/>
                <a:cs typeface="Segoe UI" pitchFamily="34" charset="0"/>
              </a:rPr>
              <a:t>점으로 </a:t>
            </a:r>
            <a:r>
              <a:rPr lang="en-US" altLang="ko-KR" sz="1000" dirty="0" err="1">
                <a:solidFill>
                  <a:schemeClr val="bg1"/>
                </a:solidFill>
                <a:ea typeface="Segoe UI" pitchFamily="34" charset="0"/>
                <a:cs typeface="Segoe UI" pitchFamily="34" charset="0"/>
              </a:rPr>
              <a:t>업계</a:t>
            </a:r>
            <a:r>
              <a:rPr lang="en-US" altLang="ko-KR" sz="1000" dirty="0">
                <a:solidFill>
                  <a:schemeClr val="bg1"/>
                </a:solidFill>
                <a:ea typeface="Segoe UI" pitchFamily="34" charset="0"/>
                <a:cs typeface="Segoe UI" pitchFamily="34" charset="0"/>
              </a:rPr>
              <a:t> </a:t>
            </a:r>
            <a:r>
              <a:rPr lang="en-US" altLang="ko-KR" sz="1000" dirty="0" err="1">
                <a:solidFill>
                  <a:schemeClr val="bg1"/>
                </a:solidFill>
                <a:ea typeface="Segoe UI" pitchFamily="34" charset="0"/>
                <a:cs typeface="Segoe UI" pitchFamily="34" charset="0"/>
              </a:rPr>
              <a:t>평균</a:t>
            </a:r>
            <a:r>
              <a:rPr lang="en-US" altLang="ko-KR" sz="1000" dirty="0">
                <a:solidFill>
                  <a:schemeClr val="bg1"/>
                </a:solidFill>
                <a:ea typeface="Segoe UI" pitchFamily="34" charset="0"/>
                <a:cs typeface="Segoe UI" pitchFamily="34" charset="0"/>
              </a:rPr>
              <a:t> </a:t>
            </a:r>
            <a:r>
              <a:rPr lang="en-US" altLang="ko-KR" sz="1000" dirty="0" err="1">
                <a:solidFill>
                  <a:schemeClr val="bg1"/>
                </a:solidFill>
                <a:ea typeface="Segoe UI" pitchFamily="34" charset="0"/>
                <a:cs typeface="Segoe UI" pitchFamily="34" charset="0"/>
              </a:rPr>
              <a:t>보다</a:t>
            </a:r>
            <a:r>
              <a:rPr lang="ko-KR" altLang="ko-KR" sz="1000" dirty="0">
                <a:solidFill>
                  <a:schemeClr val="bg1"/>
                </a:solidFill>
                <a:ea typeface="Segoe UI" pitchFamily="34" charset="0"/>
                <a:cs typeface="Segoe UI" pitchFamily="34" charset="0"/>
              </a:rPr>
              <a:t>  3.5</a:t>
            </a:r>
            <a:r>
              <a:rPr lang="en-US" altLang="ko-KR" sz="1000" dirty="0">
                <a:solidFill>
                  <a:schemeClr val="bg1"/>
                </a:solidFill>
                <a:ea typeface="Segoe UI" pitchFamily="34" charset="0"/>
                <a:cs typeface="Segoe UI" pitchFamily="34" charset="0"/>
              </a:rPr>
              <a:t>배 더 높</a:t>
            </a:r>
            <a:r>
              <a:rPr lang="ko-KR" altLang="en-US" sz="1000" dirty="0">
                <a:solidFill>
                  <a:schemeClr val="bg1"/>
                </a:solidFill>
                <a:ea typeface="Segoe UI" pitchFamily="34" charset="0"/>
                <a:cs typeface="Segoe UI" pitchFamily="34" charset="0"/>
              </a:rPr>
              <a:t>습니다</a:t>
            </a:r>
            <a:r>
              <a:rPr lang="en-US" altLang="ko-KR" sz="1000" dirty="0">
                <a:solidFill>
                  <a:schemeClr val="bg1"/>
                </a:solidFill>
                <a:ea typeface="Segoe UI" pitchFamily="34" charset="0"/>
                <a:cs typeface="Segoe UI" pitchFamily="34" charset="0"/>
              </a:rPr>
              <a:t>.</a:t>
            </a:r>
            <a:endParaRPr lang="en-US" sz="1000" dirty="0">
              <a:solidFill>
                <a:srgbClr val="FFFFFF"/>
              </a:solidFill>
              <a:latin typeface="Tahoma"/>
              <a:ea typeface="Segoe UI" pitchFamily="34" charset="0"/>
              <a:cs typeface="Segoe UI" pitchFamily="34" charset="0"/>
            </a:endParaRPr>
          </a:p>
          <a:p>
            <a:pPr marL="171446" indent="-171446" defTabSz="685783">
              <a:spcAft>
                <a:spcPts val="600"/>
              </a:spcAft>
              <a:buFont typeface="Arial" panose="020B0604020202020204" pitchFamily="34" charset="0"/>
              <a:buChar char="•"/>
            </a:pPr>
            <a:r>
              <a:rPr lang="en-US" altLang="ko-KR" sz="1000" dirty="0">
                <a:solidFill>
                  <a:srgbClr val="FFFFFF"/>
                </a:solidFill>
              </a:rPr>
              <a:t>91%</a:t>
            </a:r>
            <a:r>
              <a:rPr lang="ko-KR" altLang="en-US" sz="1000" dirty="0">
                <a:solidFill>
                  <a:srgbClr val="FFFFFF"/>
                </a:solidFill>
              </a:rPr>
              <a:t>가 소프트웨어 공급업체로써 </a:t>
            </a:r>
            <a:r>
              <a:rPr lang="en-US" altLang="ko-KR" sz="1000" dirty="0">
                <a:solidFill>
                  <a:srgbClr val="FFFFFF"/>
                </a:solidFill>
              </a:rPr>
              <a:t>Veeam</a:t>
            </a:r>
            <a:r>
              <a:rPr lang="ko-KR" altLang="en-US" sz="1000" dirty="0">
                <a:solidFill>
                  <a:srgbClr val="FFFFFF"/>
                </a:solidFill>
              </a:rPr>
              <a:t>을 만족합니다</a:t>
            </a:r>
            <a:r>
              <a:rPr lang="en-US" altLang="ko-KR" sz="1000" dirty="0">
                <a:solidFill>
                  <a:srgbClr val="FFFFFF"/>
                </a:solidFill>
              </a:rPr>
              <a:t>.</a:t>
            </a:r>
          </a:p>
          <a:p>
            <a:pPr marL="171446" indent="-171446" defTabSz="685783">
              <a:spcAft>
                <a:spcPts val="600"/>
              </a:spcAft>
              <a:buFont typeface="Arial" panose="020B0604020202020204" pitchFamily="34" charset="0"/>
              <a:buChar char="•"/>
            </a:pPr>
            <a:r>
              <a:rPr lang="en-US" altLang="ko-KR" sz="1000" dirty="0">
                <a:solidFill>
                  <a:srgbClr val="FFFFFF"/>
                </a:solidFill>
              </a:rPr>
              <a:t>91%</a:t>
            </a:r>
            <a:r>
              <a:rPr lang="ko-KR" altLang="en-US" sz="1000" dirty="0">
                <a:solidFill>
                  <a:srgbClr val="FFFFFF"/>
                </a:solidFill>
              </a:rPr>
              <a:t>가 </a:t>
            </a:r>
            <a:r>
              <a:rPr lang="en-US" altLang="ko-KR" sz="1000" dirty="0">
                <a:solidFill>
                  <a:srgbClr val="FFFFFF"/>
                </a:solidFill>
              </a:rPr>
              <a:t>Veeam </a:t>
            </a:r>
            <a:r>
              <a:rPr lang="ko-KR" altLang="en-US" sz="1000" dirty="0">
                <a:solidFill>
                  <a:srgbClr val="FFFFFF"/>
                </a:solidFill>
              </a:rPr>
              <a:t>솔루션을 친구와 동료에게 추천합니다</a:t>
            </a:r>
            <a:r>
              <a:rPr lang="en-US" altLang="ko-KR" sz="1000" dirty="0">
                <a:solidFill>
                  <a:srgbClr val="FFFFFF"/>
                </a:solidFill>
              </a:rPr>
              <a:t>.</a:t>
            </a:r>
          </a:p>
          <a:p>
            <a:pPr marL="171446" indent="-171446" defTabSz="685783">
              <a:spcAft>
                <a:spcPts val="600"/>
              </a:spcAft>
              <a:buFont typeface="Arial" panose="020B0604020202020204" pitchFamily="34" charset="0"/>
              <a:buChar char="•"/>
            </a:pPr>
            <a:r>
              <a:rPr lang="en-US" altLang="ko-KR" sz="1000" dirty="0">
                <a:solidFill>
                  <a:srgbClr val="FFFFFF"/>
                </a:solidFill>
              </a:rPr>
              <a:t>91%</a:t>
            </a:r>
            <a:r>
              <a:rPr lang="ko-KR" altLang="en-US" sz="1000" dirty="0">
                <a:solidFill>
                  <a:srgbClr val="FFFFFF"/>
                </a:solidFill>
              </a:rPr>
              <a:t>가 현재 계약이 완료되면 갱신하려고 계획합니다</a:t>
            </a:r>
            <a:r>
              <a:rPr lang="en-US" altLang="ko-KR" sz="1000" dirty="0">
                <a:solidFill>
                  <a:srgbClr val="FFFFFF"/>
                </a:solidFill>
              </a:rPr>
              <a:t>.</a:t>
            </a:r>
          </a:p>
          <a:p>
            <a:pPr marL="171446" indent="-171446" defTabSz="685783">
              <a:spcAft>
                <a:spcPts val="600"/>
              </a:spcAft>
              <a:buFont typeface="Arial" panose="020B0604020202020204" pitchFamily="34" charset="0"/>
              <a:buChar char="•"/>
            </a:pPr>
            <a:r>
              <a:rPr lang="en-US" altLang="ko-KR" sz="1000" dirty="0">
                <a:solidFill>
                  <a:srgbClr val="FFFFFF"/>
                </a:solidFill>
              </a:rPr>
              <a:t>90%</a:t>
            </a:r>
            <a:r>
              <a:rPr lang="ko-KR" altLang="en-US" sz="1000" dirty="0">
                <a:solidFill>
                  <a:srgbClr val="FFFFFF"/>
                </a:solidFill>
              </a:rPr>
              <a:t>가 사용 중인 </a:t>
            </a:r>
            <a:r>
              <a:rPr lang="en-US" altLang="ko-KR" sz="1000" dirty="0">
                <a:solidFill>
                  <a:srgbClr val="FFFFFF"/>
                </a:solidFill>
              </a:rPr>
              <a:t>Veeam </a:t>
            </a:r>
            <a:r>
              <a:rPr lang="ko-KR" altLang="en-US" sz="1000" dirty="0">
                <a:solidFill>
                  <a:srgbClr val="FFFFFF"/>
                </a:solidFill>
              </a:rPr>
              <a:t>제품이 제공하는 특징과 기능에 만족합니다</a:t>
            </a:r>
            <a:r>
              <a:rPr lang="en-US" altLang="ko-KR" sz="1000" dirty="0">
                <a:solidFill>
                  <a:srgbClr val="FFFFFF"/>
                </a:solidFill>
              </a:rPr>
              <a:t>.</a:t>
            </a:r>
          </a:p>
        </p:txBody>
      </p:sp>
      <p:sp>
        <p:nvSpPr>
          <p:cNvPr id="9" name="Rectangle 8">
            <a:extLst>
              <a:ext uri="{FF2B5EF4-FFF2-40B4-BE49-F238E27FC236}">
                <a16:creationId xmlns:a16="http://schemas.microsoft.com/office/drawing/2014/main" id="{64B0B9EA-8D0B-4B4C-820C-4015F99B33F7}"/>
              </a:ext>
            </a:extLst>
          </p:cNvPr>
          <p:cNvSpPr/>
          <p:nvPr/>
        </p:nvSpPr>
        <p:spPr>
          <a:xfrm>
            <a:off x="391750" y="4639801"/>
            <a:ext cx="5776332" cy="107722"/>
          </a:xfrm>
          <a:prstGeom prst="rect">
            <a:avLst/>
          </a:prstGeom>
        </p:spPr>
        <p:txBody>
          <a:bodyPr wrap="square" lIns="0" tIns="0" rIns="0" bIns="0">
            <a:spAutoFit/>
          </a:bodyPr>
          <a:lstStyle/>
          <a:p>
            <a:pPr defTabSz="685783"/>
            <a:r>
              <a:rPr lang="en-US" sz="700">
                <a:solidFill>
                  <a:srgbClr val="467D7D"/>
                </a:solidFill>
                <a:latin typeface="Tahoma"/>
                <a:hlinkClick r:id="rId3">
                  <a:extLst>
                    <a:ext uri="{A12FA001-AC4F-418D-AE19-62706E023703}">
                      <ahyp:hlinkClr xmlns:ahyp="http://schemas.microsoft.com/office/drawing/2018/hyperlinkcolor" val="tx"/>
                    </a:ext>
                  </a:extLst>
                </a:hlinkClick>
              </a:rPr>
              <a:t>https://www.gartner.com/reviews/market/data-center-backup-and-recovery-solutions/vendor/veeam</a:t>
            </a:r>
            <a:endParaRPr lang="en-US" sz="700">
              <a:solidFill>
                <a:srgbClr val="467D7D"/>
              </a:solidFill>
              <a:latin typeface="Tahoma"/>
            </a:endParaRPr>
          </a:p>
        </p:txBody>
      </p:sp>
      <p:grpSp>
        <p:nvGrpSpPr>
          <p:cNvPr id="2" name="Group 1">
            <a:extLst>
              <a:ext uri="{FF2B5EF4-FFF2-40B4-BE49-F238E27FC236}">
                <a16:creationId xmlns:a16="http://schemas.microsoft.com/office/drawing/2014/main" id="{DD68F06B-FAAD-4148-99ED-4171EC148AEA}"/>
              </a:ext>
            </a:extLst>
          </p:cNvPr>
          <p:cNvGrpSpPr/>
          <p:nvPr/>
        </p:nvGrpSpPr>
        <p:grpSpPr>
          <a:xfrm>
            <a:off x="105650" y="1367150"/>
            <a:ext cx="5786976" cy="2520000"/>
            <a:chOff x="105650" y="1367150"/>
            <a:chExt cx="5786976" cy="2520000"/>
          </a:xfrm>
        </p:grpSpPr>
        <p:sp>
          <p:nvSpPr>
            <p:cNvPr id="10" name="Rectangle 9">
              <a:extLst>
                <a:ext uri="{FF2B5EF4-FFF2-40B4-BE49-F238E27FC236}">
                  <a16:creationId xmlns:a16="http://schemas.microsoft.com/office/drawing/2014/main" id="{265345CD-AA9F-4886-8465-DBD3BF98D5FD}"/>
                </a:ext>
              </a:extLst>
            </p:cNvPr>
            <p:cNvSpPr/>
            <p:nvPr/>
          </p:nvSpPr>
          <p:spPr bwMode="auto">
            <a:xfrm>
              <a:off x="2298669" y="2293019"/>
              <a:ext cx="3593957" cy="9771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076" fontAlgn="base">
                <a:spcAft>
                  <a:spcPts val="300"/>
                </a:spcAft>
              </a:pPr>
              <a:r>
                <a:rPr lang="ko-KR" altLang="en-US" sz="1400" dirty="0">
                  <a:solidFill>
                    <a:srgbClr val="FFFFFF"/>
                  </a:solidFill>
                </a:rPr>
                <a:t>이식 가능한 데이터 형식</a:t>
              </a:r>
            </a:p>
            <a:p>
              <a:pPr defTabSz="914076" fontAlgn="base">
                <a:spcAft>
                  <a:spcPts val="300"/>
                </a:spcAft>
              </a:pPr>
              <a:r>
                <a:rPr lang="ko-KR" altLang="en-US" sz="1400" dirty="0">
                  <a:solidFill>
                    <a:srgbClr val="FFFFFF"/>
                  </a:solidFill>
                </a:rPr>
                <a:t>검증된 복구</a:t>
              </a:r>
            </a:p>
            <a:p>
              <a:pPr defTabSz="914076" fontAlgn="base">
                <a:spcAft>
                  <a:spcPts val="300"/>
                </a:spcAft>
              </a:pPr>
              <a:r>
                <a:rPr lang="ko-KR" altLang="en-US" sz="1400" dirty="0">
                  <a:solidFill>
                    <a:srgbClr val="FFFFFF"/>
                  </a:solidFill>
                </a:rPr>
                <a:t>강력한 지원</a:t>
              </a:r>
            </a:p>
            <a:p>
              <a:pPr defTabSz="914076" fontAlgn="base">
                <a:spcAft>
                  <a:spcPts val="300"/>
                </a:spcAft>
              </a:pPr>
              <a:r>
                <a:rPr lang="ko-KR" altLang="en-US" sz="1400" dirty="0">
                  <a:solidFill>
                    <a:srgbClr val="FFFFFF"/>
                  </a:solidFill>
                </a:rPr>
                <a:t>분석 기능 내장</a:t>
              </a:r>
            </a:p>
          </p:txBody>
        </p:sp>
        <p:pic>
          <p:nvPicPr>
            <p:cNvPr id="11" name="Picture 10">
              <a:extLst>
                <a:ext uri="{FF2B5EF4-FFF2-40B4-BE49-F238E27FC236}">
                  <a16:creationId xmlns:a16="http://schemas.microsoft.com/office/drawing/2014/main" id="{1BA82952-0859-4AFA-A062-5583D3B5204F}"/>
                </a:ext>
              </a:extLst>
            </p:cNvPr>
            <p:cNvPicPr>
              <a:picLocks noChangeAspect="1"/>
            </p:cNvPicPr>
            <p:nvPr/>
          </p:nvPicPr>
          <p:blipFill>
            <a:blip r:embed="rId4"/>
            <a:stretch>
              <a:fillRect/>
            </a:stretch>
          </p:blipFill>
          <p:spPr>
            <a:xfrm>
              <a:off x="105650" y="1367150"/>
              <a:ext cx="2236929" cy="2520000"/>
            </a:xfrm>
            <a:prstGeom prst="rect">
              <a:avLst/>
            </a:prstGeom>
          </p:spPr>
        </p:pic>
      </p:grpSp>
      <p:pic>
        <p:nvPicPr>
          <p:cNvPr id="12" name="Picture 10">
            <a:extLst>
              <a:ext uri="{FF2B5EF4-FFF2-40B4-BE49-F238E27FC236}">
                <a16:creationId xmlns:a16="http://schemas.microsoft.com/office/drawing/2014/main" id="{5A4656A7-0979-42AB-8874-F4965E41A89B}"/>
              </a:ext>
            </a:extLst>
          </p:cNvPr>
          <p:cNvPicPr>
            <a:picLocks noChangeAspect="1"/>
          </p:cNvPicPr>
          <p:nvPr/>
        </p:nvPicPr>
        <p:blipFill>
          <a:blip r:embed="rId5"/>
          <a:stretch>
            <a:fillRect/>
          </a:stretch>
        </p:blipFill>
        <p:spPr>
          <a:xfrm>
            <a:off x="4754641" y="3550538"/>
            <a:ext cx="4004644" cy="940053"/>
          </a:xfrm>
          <a:prstGeom prst="rect">
            <a:avLst/>
          </a:prstGeom>
          <a:ln w="6350">
            <a:solidFill>
              <a:schemeClr val="bg1">
                <a:alpha val="50000"/>
              </a:schemeClr>
            </a:solidFill>
          </a:ln>
        </p:spPr>
      </p:pic>
    </p:spTree>
    <p:extLst>
      <p:ext uri="{BB962C8B-B14F-4D97-AF65-F5344CB8AC3E}">
        <p14:creationId xmlns:p14="http://schemas.microsoft.com/office/powerpoint/2010/main" val="257979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par>
                          <p:cTn id="8" fill="hold">
                            <p:stCondLst>
                              <p:cond delay="750"/>
                            </p:stCondLst>
                            <p:childTnLst>
                              <p:par>
                                <p:cTn id="9" presetID="10" presetClass="entr" presetSubtype="0" fill="hold" grpId="0"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각형: 둥근 모서리 3">
            <a:extLst>
              <a:ext uri="{FF2B5EF4-FFF2-40B4-BE49-F238E27FC236}">
                <a16:creationId xmlns:a16="http://schemas.microsoft.com/office/drawing/2014/main" id="{54020E51-E003-448A-A886-64DD293F63B4}"/>
              </a:ext>
            </a:extLst>
          </p:cNvPr>
          <p:cNvSpPr/>
          <p:nvPr/>
        </p:nvSpPr>
        <p:spPr bwMode="auto">
          <a:xfrm>
            <a:off x="468313" y="1311275"/>
            <a:ext cx="8229601" cy="331311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글로벌 고객사</a:t>
            </a:r>
            <a:endParaRPr lang="en-US" dirty="0">
              <a:solidFill>
                <a:srgbClr val="93EB20"/>
              </a:solidFill>
            </a:endParaRPr>
          </a:p>
        </p:txBody>
      </p:sp>
      <p:sp>
        <p:nvSpPr>
          <p:cNvPr id="13" name="Content Placeholder 1">
            <a:extLst>
              <a:ext uri="{FF2B5EF4-FFF2-40B4-BE49-F238E27FC236}">
                <a16:creationId xmlns:a16="http://schemas.microsoft.com/office/drawing/2014/main" id="{4BB4846E-0756-4EA0-8FEB-5132F3EFFB1F}"/>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전세계 </a:t>
            </a:r>
            <a:r>
              <a:rPr lang="en-US" altLang="ko-KR" sz="1400" b="1" dirty="0">
                <a:solidFill>
                  <a:schemeClr val="bg1"/>
                </a:solidFill>
                <a:latin typeface="맑은 고딕" panose="020B0503020000020004" pitchFamily="50" charset="-127"/>
                <a:ea typeface="맑은 고딕" panose="020B0503020000020004" pitchFamily="50" charset="-127"/>
              </a:rPr>
              <a:t>2,000 </a:t>
            </a:r>
            <a:r>
              <a:rPr lang="ko-KR" altLang="en-US" sz="1400" b="1" dirty="0">
                <a:solidFill>
                  <a:schemeClr val="bg1"/>
                </a:solidFill>
                <a:latin typeface="맑은 고딕" panose="020B0503020000020004" pitchFamily="50" charset="-127"/>
                <a:ea typeface="맑은 고딕" panose="020B0503020000020004" pitchFamily="50" charset="-127"/>
              </a:rPr>
              <a:t>대기업 및 </a:t>
            </a:r>
            <a:r>
              <a:rPr lang="en-US" altLang="ko-KR" sz="1400" b="1" dirty="0">
                <a:solidFill>
                  <a:schemeClr val="bg1"/>
                </a:solidFill>
                <a:latin typeface="맑은 고딕" panose="020B0503020000020004" pitchFamily="50" charset="-127"/>
                <a:ea typeface="맑은 고딕" panose="020B0503020000020004" pitchFamily="50" charset="-127"/>
              </a:rPr>
              <a:t>Fortune</a:t>
            </a:r>
            <a:r>
              <a:rPr lang="ko-KR" altLang="en-US" sz="1400" b="1" dirty="0">
                <a:solidFill>
                  <a:schemeClr val="bg1"/>
                </a:solidFill>
                <a:latin typeface="맑은 고딕" panose="020B0503020000020004" pitchFamily="50" charset="-127"/>
                <a:ea typeface="맑은 고딕" panose="020B0503020000020004" pitchFamily="50" charset="-127"/>
              </a:rPr>
              <a:t> </a:t>
            </a:r>
            <a:r>
              <a:rPr lang="en-US" altLang="ko-KR" sz="1400" b="1" dirty="0">
                <a:solidFill>
                  <a:schemeClr val="bg1"/>
                </a:solidFill>
                <a:latin typeface="맑은 고딕" panose="020B0503020000020004" pitchFamily="50" charset="-127"/>
                <a:ea typeface="맑은 고딕" panose="020B0503020000020004" pitchFamily="50" charset="-127"/>
              </a:rPr>
              <a:t>500 </a:t>
            </a:r>
            <a:r>
              <a:rPr lang="ko-KR" altLang="en-US" sz="1400" b="1" dirty="0">
                <a:solidFill>
                  <a:schemeClr val="bg1"/>
                </a:solidFill>
                <a:latin typeface="맑은 고딕" panose="020B0503020000020004" pitchFamily="50" charset="-127"/>
                <a:ea typeface="맑은 고딕" panose="020B0503020000020004" pitchFamily="50" charset="-127"/>
              </a:rPr>
              <a:t>대기업 중 </a:t>
            </a:r>
            <a:r>
              <a:rPr lang="en-US" altLang="ko-KR" sz="1400" b="1" dirty="0">
                <a:solidFill>
                  <a:schemeClr val="bg1"/>
                </a:solidFill>
                <a:latin typeface="맑은 고딕" panose="020B0503020000020004" pitchFamily="50" charset="-127"/>
                <a:ea typeface="맑은 고딕" panose="020B0503020000020004" pitchFamily="50" charset="-127"/>
              </a:rPr>
              <a:t>76%</a:t>
            </a:r>
            <a:r>
              <a:rPr lang="ko-KR" altLang="en-US" sz="1400" b="1" dirty="0">
                <a:solidFill>
                  <a:schemeClr val="bg1"/>
                </a:solidFill>
                <a:latin typeface="맑은 고딕" panose="020B0503020000020004" pitchFamily="50" charset="-127"/>
                <a:ea typeface="맑은 고딕" panose="020B0503020000020004" pitchFamily="50" charset="-127"/>
              </a:rPr>
              <a:t>가 빔 소프트웨어를 사용하고 있습니다</a:t>
            </a:r>
            <a:r>
              <a:rPr lang="en-US" altLang="ko-KR" sz="1400" b="1" baseline="30000" dirty="0">
                <a:solidFill>
                  <a:schemeClr val="bg1"/>
                </a:solidFill>
                <a:latin typeface="맑은 고딕" panose="020B0503020000020004" pitchFamily="50" charset="-127"/>
                <a:ea typeface="맑은 고딕" panose="020B0503020000020004" pitchFamily="50" charset="-127"/>
              </a:rPr>
              <a:t>1</a:t>
            </a:r>
            <a:r>
              <a:rPr lang="en-US" altLang="ko-KR" sz="1400" b="1" dirty="0">
                <a:solidFill>
                  <a:schemeClr val="bg1"/>
                </a:solidFill>
                <a:latin typeface="맑은 고딕" panose="020B0503020000020004" pitchFamily="50" charset="-127"/>
                <a:ea typeface="맑은 고딕" panose="020B0503020000020004" pitchFamily="50" charset="-127"/>
              </a:rPr>
              <a:t>.</a:t>
            </a:r>
          </a:p>
        </p:txBody>
      </p:sp>
      <p:sp>
        <p:nvSpPr>
          <p:cNvPr id="14" name="텍스트 개체 틀 1026">
            <a:extLst>
              <a:ext uri="{FF2B5EF4-FFF2-40B4-BE49-F238E27FC236}">
                <a16:creationId xmlns:a16="http://schemas.microsoft.com/office/drawing/2014/main" id="{72DD4E51-8ED3-4D35-A140-D740DDD6B5B9}"/>
              </a:ext>
            </a:extLst>
          </p:cNvPr>
          <p:cNvSpPr txBox="1">
            <a:spLocks/>
          </p:cNvSpPr>
          <p:nvPr/>
        </p:nvSpPr>
        <p:spPr>
          <a:xfrm>
            <a:off x="461962" y="4624388"/>
            <a:ext cx="8373701" cy="347661"/>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8600" indent="-228600">
              <a:buFont typeface="+mj-lt"/>
              <a:buAutoNum type="arabicPeriod"/>
            </a:pPr>
            <a:r>
              <a:rPr lang="en-US" altLang="ko-KR" sz="1000">
                <a:hlinkClick r:id="rId3">
                  <a:extLst>
                    <a:ext uri="{A12FA001-AC4F-418D-AE19-62706E023703}">
                      <ahyp:hlinkClr xmlns:ahyp="http://schemas.microsoft.com/office/drawing/2018/hyperlinkcolor" val="tx"/>
                    </a:ext>
                  </a:extLst>
                </a:hlinkClick>
              </a:rPr>
              <a:t>https://www.veeam.com/news/veeam-set-on-path-to-be-a-billion-dollar-software-company.html</a:t>
            </a:r>
            <a:endParaRPr lang="en-US" altLang="ko-KR" sz="1000"/>
          </a:p>
          <a:p>
            <a:pPr marL="228600" indent="-228600">
              <a:buFont typeface="+mj-lt"/>
              <a:buAutoNum type="arabicPeriod"/>
            </a:pPr>
            <a:endParaRPr lang="ko-KR" altLang="en-US" sz="1000" dirty="0"/>
          </a:p>
        </p:txBody>
      </p:sp>
      <p:grpSp>
        <p:nvGrpSpPr>
          <p:cNvPr id="15" name="Group 73">
            <a:extLst>
              <a:ext uri="{FF2B5EF4-FFF2-40B4-BE49-F238E27FC236}">
                <a16:creationId xmlns:a16="http://schemas.microsoft.com/office/drawing/2014/main" id="{21D99D16-955F-4C2D-8E6A-CD9940921C61}"/>
              </a:ext>
            </a:extLst>
          </p:cNvPr>
          <p:cNvGrpSpPr/>
          <p:nvPr/>
        </p:nvGrpSpPr>
        <p:grpSpPr>
          <a:xfrm>
            <a:off x="1209393" y="1390305"/>
            <a:ext cx="6709311" cy="3172552"/>
            <a:chOff x="3843499" y="3719582"/>
            <a:chExt cx="16665619" cy="8244192"/>
          </a:xfrm>
          <a:solidFill>
            <a:srgbClr val="E1E1E1"/>
          </a:solidFill>
        </p:grpSpPr>
        <p:sp>
          <p:nvSpPr>
            <p:cNvPr id="16" name="Freeform 781">
              <a:extLst>
                <a:ext uri="{FF2B5EF4-FFF2-40B4-BE49-F238E27FC236}">
                  <a16:creationId xmlns:a16="http://schemas.microsoft.com/office/drawing/2014/main" id="{B7FF03C4-01C6-4762-A1A6-EA5D310A8D79}"/>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 name="Freeform 403">
              <a:extLst>
                <a:ext uri="{FF2B5EF4-FFF2-40B4-BE49-F238E27FC236}">
                  <a16:creationId xmlns:a16="http://schemas.microsoft.com/office/drawing/2014/main" id="{90CDBA6E-1CB1-414D-A84D-1F3520F114AC}"/>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 name="Freeform 404">
              <a:extLst>
                <a:ext uri="{FF2B5EF4-FFF2-40B4-BE49-F238E27FC236}">
                  <a16:creationId xmlns:a16="http://schemas.microsoft.com/office/drawing/2014/main" id="{7CE4E732-FB2F-486A-BABC-B6737C0E8C4C}"/>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 name="Freeform 405">
              <a:extLst>
                <a:ext uri="{FF2B5EF4-FFF2-40B4-BE49-F238E27FC236}">
                  <a16:creationId xmlns:a16="http://schemas.microsoft.com/office/drawing/2014/main" id="{0B77C34F-AC20-499C-AD78-B6D74FD3F781}"/>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 name="Freeform 406">
              <a:extLst>
                <a:ext uri="{FF2B5EF4-FFF2-40B4-BE49-F238E27FC236}">
                  <a16:creationId xmlns:a16="http://schemas.microsoft.com/office/drawing/2014/main" id="{78611C0A-DA12-43B9-BAD4-02A8CD493810}"/>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 name="Freeform 407">
              <a:extLst>
                <a:ext uri="{FF2B5EF4-FFF2-40B4-BE49-F238E27FC236}">
                  <a16:creationId xmlns:a16="http://schemas.microsoft.com/office/drawing/2014/main" id="{0A32E811-265D-4050-861B-CABFC4A0B06E}"/>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 name="Freeform 408">
              <a:extLst>
                <a:ext uri="{FF2B5EF4-FFF2-40B4-BE49-F238E27FC236}">
                  <a16:creationId xmlns:a16="http://schemas.microsoft.com/office/drawing/2014/main" id="{85550BC6-4A72-4618-A0E1-D94B2FE579D5}"/>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 name="Freeform 409">
              <a:extLst>
                <a:ext uri="{FF2B5EF4-FFF2-40B4-BE49-F238E27FC236}">
                  <a16:creationId xmlns:a16="http://schemas.microsoft.com/office/drawing/2014/main" id="{B02FF236-8FEA-4D28-8DBF-17ED83C37C48}"/>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 name="Freeform 410">
              <a:extLst>
                <a:ext uri="{FF2B5EF4-FFF2-40B4-BE49-F238E27FC236}">
                  <a16:creationId xmlns:a16="http://schemas.microsoft.com/office/drawing/2014/main" id="{4F291B1A-57C4-4144-84A2-1813C11C1AC6}"/>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 name="Freeform 411">
              <a:extLst>
                <a:ext uri="{FF2B5EF4-FFF2-40B4-BE49-F238E27FC236}">
                  <a16:creationId xmlns:a16="http://schemas.microsoft.com/office/drawing/2014/main" id="{11E2A6F2-877F-4069-B1A3-2AB23D41D486}"/>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 name="Freeform 412">
              <a:extLst>
                <a:ext uri="{FF2B5EF4-FFF2-40B4-BE49-F238E27FC236}">
                  <a16:creationId xmlns:a16="http://schemas.microsoft.com/office/drawing/2014/main" id="{8E07F0AC-0416-443F-9D2C-3C28783EB39A}"/>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 name="Freeform 413">
              <a:extLst>
                <a:ext uri="{FF2B5EF4-FFF2-40B4-BE49-F238E27FC236}">
                  <a16:creationId xmlns:a16="http://schemas.microsoft.com/office/drawing/2014/main" id="{DDC68B0A-6520-4162-9880-964B5DDDCC99}"/>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 name="Freeform 414">
              <a:extLst>
                <a:ext uri="{FF2B5EF4-FFF2-40B4-BE49-F238E27FC236}">
                  <a16:creationId xmlns:a16="http://schemas.microsoft.com/office/drawing/2014/main" id="{1B4085BA-403E-4FBE-98F7-CA88DA610FCF}"/>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 name="Freeform 415">
              <a:extLst>
                <a:ext uri="{FF2B5EF4-FFF2-40B4-BE49-F238E27FC236}">
                  <a16:creationId xmlns:a16="http://schemas.microsoft.com/office/drawing/2014/main" id="{2D2E8EEF-C199-4423-8711-4DB3A7EDDAA0}"/>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 name="Freeform 416">
              <a:extLst>
                <a:ext uri="{FF2B5EF4-FFF2-40B4-BE49-F238E27FC236}">
                  <a16:creationId xmlns:a16="http://schemas.microsoft.com/office/drawing/2014/main" id="{56E3C426-5388-495D-8459-43F6F4FA3000}"/>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 name="Freeform 417">
              <a:extLst>
                <a:ext uri="{FF2B5EF4-FFF2-40B4-BE49-F238E27FC236}">
                  <a16:creationId xmlns:a16="http://schemas.microsoft.com/office/drawing/2014/main" id="{71EE88FF-A212-4D7B-AAD2-1F35E304FEDA}"/>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 name="Freeform 418">
              <a:extLst>
                <a:ext uri="{FF2B5EF4-FFF2-40B4-BE49-F238E27FC236}">
                  <a16:creationId xmlns:a16="http://schemas.microsoft.com/office/drawing/2014/main" id="{F0655A87-3729-4C07-8A3D-7FB49BEB9CEE}"/>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 name="Freeform 419">
              <a:extLst>
                <a:ext uri="{FF2B5EF4-FFF2-40B4-BE49-F238E27FC236}">
                  <a16:creationId xmlns:a16="http://schemas.microsoft.com/office/drawing/2014/main" id="{F0836D10-D541-4D11-A2ED-080ADCCAF983}"/>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 name="Freeform 420">
              <a:extLst>
                <a:ext uri="{FF2B5EF4-FFF2-40B4-BE49-F238E27FC236}">
                  <a16:creationId xmlns:a16="http://schemas.microsoft.com/office/drawing/2014/main" id="{6C22A661-5B3F-499A-9DC4-038C3C060B5D}"/>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 name="Freeform 421">
              <a:extLst>
                <a:ext uri="{FF2B5EF4-FFF2-40B4-BE49-F238E27FC236}">
                  <a16:creationId xmlns:a16="http://schemas.microsoft.com/office/drawing/2014/main" id="{8111C49B-ABB3-49F9-9137-1AD400752011}"/>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 name="Freeform 422">
              <a:extLst>
                <a:ext uri="{FF2B5EF4-FFF2-40B4-BE49-F238E27FC236}">
                  <a16:creationId xmlns:a16="http://schemas.microsoft.com/office/drawing/2014/main" id="{76E80FAC-6BB0-41F7-927F-D6AF942CFDFB}"/>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 name="Freeform 423">
              <a:extLst>
                <a:ext uri="{FF2B5EF4-FFF2-40B4-BE49-F238E27FC236}">
                  <a16:creationId xmlns:a16="http://schemas.microsoft.com/office/drawing/2014/main" id="{7CED1F05-B500-465A-91F7-A7E92CD5CF35}"/>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 name="Freeform 424">
              <a:extLst>
                <a:ext uri="{FF2B5EF4-FFF2-40B4-BE49-F238E27FC236}">
                  <a16:creationId xmlns:a16="http://schemas.microsoft.com/office/drawing/2014/main" id="{7ADDA086-9E68-46D3-9D25-B80C28C889B0}"/>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 name="Freeform 425">
              <a:extLst>
                <a:ext uri="{FF2B5EF4-FFF2-40B4-BE49-F238E27FC236}">
                  <a16:creationId xmlns:a16="http://schemas.microsoft.com/office/drawing/2014/main" id="{27D0C85B-3470-4243-ACF5-6737143AB362}"/>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1" name="Freeform 426">
              <a:extLst>
                <a:ext uri="{FF2B5EF4-FFF2-40B4-BE49-F238E27FC236}">
                  <a16:creationId xmlns:a16="http://schemas.microsoft.com/office/drawing/2014/main" id="{EFA1DB75-8475-4889-B1FC-82077B10962A}"/>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2" name="Freeform 427">
              <a:extLst>
                <a:ext uri="{FF2B5EF4-FFF2-40B4-BE49-F238E27FC236}">
                  <a16:creationId xmlns:a16="http://schemas.microsoft.com/office/drawing/2014/main" id="{5519EE4E-723C-464C-9675-5B9D6B5CAA42}"/>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3" name="Freeform 428">
              <a:extLst>
                <a:ext uri="{FF2B5EF4-FFF2-40B4-BE49-F238E27FC236}">
                  <a16:creationId xmlns:a16="http://schemas.microsoft.com/office/drawing/2014/main" id="{7856EFD5-778E-4DA4-A03A-426F7973A5BB}"/>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4" name="Freeform 429">
              <a:extLst>
                <a:ext uri="{FF2B5EF4-FFF2-40B4-BE49-F238E27FC236}">
                  <a16:creationId xmlns:a16="http://schemas.microsoft.com/office/drawing/2014/main" id="{80DD2F02-26E0-49DF-B173-E4C119C132D9}"/>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grpSp>
          <p:nvGrpSpPr>
            <p:cNvPr id="45" name="Group 105">
              <a:extLst>
                <a:ext uri="{FF2B5EF4-FFF2-40B4-BE49-F238E27FC236}">
                  <a16:creationId xmlns:a16="http://schemas.microsoft.com/office/drawing/2014/main" id="{8368BBBD-7671-4DD9-A4BA-13F0AB06C3B9}"/>
                </a:ext>
              </a:extLst>
            </p:cNvPr>
            <p:cNvGrpSpPr/>
            <p:nvPr/>
          </p:nvGrpSpPr>
          <p:grpSpPr>
            <a:xfrm>
              <a:off x="17709756" y="6761778"/>
              <a:ext cx="697449" cy="662593"/>
              <a:chOff x="5961121" y="2686387"/>
              <a:chExt cx="288233" cy="273757"/>
            </a:xfrm>
            <a:grpFill/>
          </p:grpSpPr>
          <p:sp>
            <p:nvSpPr>
              <p:cNvPr id="410" name="Freeform 430">
                <a:extLst>
                  <a:ext uri="{FF2B5EF4-FFF2-40B4-BE49-F238E27FC236}">
                    <a16:creationId xmlns:a16="http://schemas.microsoft.com/office/drawing/2014/main" id="{73FBCA5D-0756-4DA7-8539-7E0D090F28E4}"/>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11" name="Freeform 431">
                <a:extLst>
                  <a:ext uri="{FF2B5EF4-FFF2-40B4-BE49-F238E27FC236}">
                    <a16:creationId xmlns:a16="http://schemas.microsoft.com/office/drawing/2014/main" id="{0AD2ACAF-378A-488C-862A-875D68E2DCD4}"/>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3175" cap="flat">
                <a:solidFill>
                  <a:schemeClr val="bg1"/>
                </a:solidFill>
                <a:prstDash val="solid"/>
                <a:round/>
                <a:headEnd/>
                <a:tailEnd/>
              </a:ln>
            </p:spPr>
            <p:txBody>
              <a:bodyPr/>
              <a:lstStyle/>
              <a:p>
                <a:pPr defTabSz="1371204">
                  <a:defRPr/>
                </a:pPr>
                <a:endParaRPr lang="id-ID" sz="1350"/>
              </a:p>
            </p:txBody>
          </p:sp>
        </p:grpSp>
        <p:sp>
          <p:nvSpPr>
            <p:cNvPr id="46" name="Freeform 432">
              <a:extLst>
                <a:ext uri="{FF2B5EF4-FFF2-40B4-BE49-F238E27FC236}">
                  <a16:creationId xmlns:a16="http://schemas.microsoft.com/office/drawing/2014/main" id="{AE37692D-FB51-4A55-AF1A-D8B9002BFFAE}"/>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7" name="Freeform 433">
              <a:extLst>
                <a:ext uri="{FF2B5EF4-FFF2-40B4-BE49-F238E27FC236}">
                  <a16:creationId xmlns:a16="http://schemas.microsoft.com/office/drawing/2014/main" id="{839B8A3E-C1A0-4CAC-8CAA-47DA53BA6ED7}"/>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8" name="Freeform 434">
              <a:extLst>
                <a:ext uri="{FF2B5EF4-FFF2-40B4-BE49-F238E27FC236}">
                  <a16:creationId xmlns:a16="http://schemas.microsoft.com/office/drawing/2014/main" id="{2667C6B3-B690-4FB0-88FD-264AF2AF80D7}"/>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9" name="Freeform 435">
              <a:extLst>
                <a:ext uri="{FF2B5EF4-FFF2-40B4-BE49-F238E27FC236}">
                  <a16:creationId xmlns:a16="http://schemas.microsoft.com/office/drawing/2014/main" id="{DEEDAE7B-8209-4481-AE03-6595FE70F6B1}"/>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0" name="Freeform 436">
              <a:extLst>
                <a:ext uri="{FF2B5EF4-FFF2-40B4-BE49-F238E27FC236}">
                  <a16:creationId xmlns:a16="http://schemas.microsoft.com/office/drawing/2014/main" id="{33289426-708B-4378-AEAC-C0774EC4B8F0}"/>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1" name="Freeform 437">
              <a:extLst>
                <a:ext uri="{FF2B5EF4-FFF2-40B4-BE49-F238E27FC236}">
                  <a16:creationId xmlns:a16="http://schemas.microsoft.com/office/drawing/2014/main" id="{D1287AB7-8641-423F-BF43-95750CDE2130}"/>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2" name="Freeform 438">
              <a:extLst>
                <a:ext uri="{FF2B5EF4-FFF2-40B4-BE49-F238E27FC236}">
                  <a16:creationId xmlns:a16="http://schemas.microsoft.com/office/drawing/2014/main" id="{4402FA1B-C535-47B9-A2D0-ED21A1666D0B}"/>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3" name="Freeform 439">
              <a:extLst>
                <a:ext uri="{FF2B5EF4-FFF2-40B4-BE49-F238E27FC236}">
                  <a16:creationId xmlns:a16="http://schemas.microsoft.com/office/drawing/2014/main" id="{CDBADCB2-F92C-4638-8890-52A2CCFB341E}"/>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4" name="Freeform 440">
              <a:extLst>
                <a:ext uri="{FF2B5EF4-FFF2-40B4-BE49-F238E27FC236}">
                  <a16:creationId xmlns:a16="http://schemas.microsoft.com/office/drawing/2014/main" id="{075EA273-500C-4B47-B627-CAC0A56D113C}"/>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5" name="Freeform 441">
              <a:extLst>
                <a:ext uri="{FF2B5EF4-FFF2-40B4-BE49-F238E27FC236}">
                  <a16:creationId xmlns:a16="http://schemas.microsoft.com/office/drawing/2014/main" id="{13825C18-0B02-410B-89FA-D4E4950468E2}"/>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6" name="Freeform 442">
              <a:extLst>
                <a:ext uri="{FF2B5EF4-FFF2-40B4-BE49-F238E27FC236}">
                  <a16:creationId xmlns:a16="http://schemas.microsoft.com/office/drawing/2014/main" id="{5533F718-89F5-4DD2-A287-42CF2762C9D8}"/>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7" name="Freeform 443">
              <a:extLst>
                <a:ext uri="{FF2B5EF4-FFF2-40B4-BE49-F238E27FC236}">
                  <a16:creationId xmlns:a16="http://schemas.microsoft.com/office/drawing/2014/main" id="{8880775D-AA72-4D5D-8AE1-95C75B44C7A2}"/>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8" name="Freeform 444">
              <a:extLst>
                <a:ext uri="{FF2B5EF4-FFF2-40B4-BE49-F238E27FC236}">
                  <a16:creationId xmlns:a16="http://schemas.microsoft.com/office/drawing/2014/main" id="{8761E45A-ADDB-4EB6-BAAF-79E60F5268BD}"/>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9" name="Freeform 445">
              <a:extLst>
                <a:ext uri="{FF2B5EF4-FFF2-40B4-BE49-F238E27FC236}">
                  <a16:creationId xmlns:a16="http://schemas.microsoft.com/office/drawing/2014/main" id="{252C7833-FC74-44AC-AE11-C2DA106300FC}"/>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0" name="Freeform 446">
              <a:extLst>
                <a:ext uri="{FF2B5EF4-FFF2-40B4-BE49-F238E27FC236}">
                  <a16:creationId xmlns:a16="http://schemas.microsoft.com/office/drawing/2014/main" id="{402C95E7-7C8F-4CFA-92D9-5A5155D11DA1}"/>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1" name="Freeform 447">
              <a:extLst>
                <a:ext uri="{FF2B5EF4-FFF2-40B4-BE49-F238E27FC236}">
                  <a16:creationId xmlns:a16="http://schemas.microsoft.com/office/drawing/2014/main" id="{8CB7D559-4301-4759-835B-39D1ABCB0818}"/>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2" name="Freeform 448">
              <a:extLst>
                <a:ext uri="{FF2B5EF4-FFF2-40B4-BE49-F238E27FC236}">
                  <a16:creationId xmlns:a16="http://schemas.microsoft.com/office/drawing/2014/main" id="{A3CDF3F1-3CDC-4CC6-B22F-547D2B07F740}"/>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3" name="Freeform 449">
              <a:extLst>
                <a:ext uri="{FF2B5EF4-FFF2-40B4-BE49-F238E27FC236}">
                  <a16:creationId xmlns:a16="http://schemas.microsoft.com/office/drawing/2014/main" id="{E7A7C0FF-1984-4791-A3A5-CE5541A83C17}"/>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4" name="Freeform 450">
              <a:extLst>
                <a:ext uri="{FF2B5EF4-FFF2-40B4-BE49-F238E27FC236}">
                  <a16:creationId xmlns:a16="http://schemas.microsoft.com/office/drawing/2014/main" id="{BF2757AF-6061-43B0-BE84-C48284212A6F}"/>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5" name="Freeform 451">
              <a:extLst>
                <a:ext uri="{FF2B5EF4-FFF2-40B4-BE49-F238E27FC236}">
                  <a16:creationId xmlns:a16="http://schemas.microsoft.com/office/drawing/2014/main" id="{AB9A207E-62DD-4BAB-9868-D76605E5415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6" name="Freeform 452">
              <a:extLst>
                <a:ext uri="{FF2B5EF4-FFF2-40B4-BE49-F238E27FC236}">
                  <a16:creationId xmlns:a16="http://schemas.microsoft.com/office/drawing/2014/main" id="{1208ADB7-01C2-4B23-8525-AD44FB51E91B}"/>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7" name="Freeform 453">
              <a:extLst>
                <a:ext uri="{FF2B5EF4-FFF2-40B4-BE49-F238E27FC236}">
                  <a16:creationId xmlns:a16="http://schemas.microsoft.com/office/drawing/2014/main" id="{6468CC96-1713-438C-8399-24011613E0AB}"/>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8" name="Freeform 454">
              <a:extLst>
                <a:ext uri="{FF2B5EF4-FFF2-40B4-BE49-F238E27FC236}">
                  <a16:creationId xmlns:a16="http://schemas.microsoft.com/office/drawing/2014/main" id="{EBBE47F1-67FD-4707-A18C-AA1171952E84}"/>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9" name="Freeform 455">
              <a:extLst>
                <a:ext uri="{FF2B5EF4-FFF2-40B4-BE49-F238E27FC236}">
                  <a16:creationId xmlns:a16="http://schemas.microsoft.com/office/drawing/2014/main" id="{0BA51521-B13F-4F4A-85A0-85BB684EA864}"/>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0" name="Freeform 456">
              <a:extLst>
                <a:ext uri="{FF2B5EF4-FFF2-40B4-BE49-F238E27FC236}">
                  <a16:creationId xmlns:a16="http://schemas.microsoft.com/office/drawing/2014/main" id="{2EBEB888-2928-44F6-9E53-309DA6A9763A}"/>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1" name="Freeform 457">
              <a:extLst>
                <a:ext uri="{FF2B5EF4-FFF2-40B4-BE49-F238E27FC236}">
                  <a16:creationId xmlns:a16="http://schemas.microsoft.com/office/drawing/2014/main" id="{408840D1-FB2F-4985-97C7-04C4205FE351}"/>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2" name="Freeform 458">
              <a:extLst>
                <a:ext uri="{FF2B5EF4-FFF2-40B4-BE49-F238E27FC236}">
                  <a16:creationId xmlns:a16="http://schemas.microsoft.com/office/drawing/2014/main" id="{E3CD88CE-A476-4A69-9E35-58A803FBCAE2}"/>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3" name="Freeform 459">
              <a:extLst>
                <a:ext uri="{FF2B5EF4-FFF2-40B4-BE49-F238E27FC236}">
                  <a16:creationId xmlns:a16="http://schemas.microsoft.com/office/drawing/2014/main" id="{DFED4C19-CE0E-463C-A2AE-A501E8783DA7}"/>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4" name="Freeform 460">
              <a:extLst>
                <a:ext uri="{FF2B5EF4-FFF2-40B4-BE49-F238E27FC236}">
                  <a16:creationId xmlns:a16="http://schemas.microsoft.com/office/drawing/2014/main" id="{26DBB0D5-677F-4429-B592-5792C2102A99}"/>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5" name="Freeform 461">
              <a:extLst>
                <a:ext uri="{FF2B5EF4-FFF2-40B4-BE49-F238E27FC236}">
                  <a16:creationId xmlns:a16="http://schemas.microsoft.com/office/drawing/2014/main" id="{018362C8-EDBC-4107-872D-01522552DE14}"/>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6" name="Freeform 462">
              <a:extLst>
                <a:ext uri="{FF2B5EF4-FFF2-40B4-BE49-F238E27FC236}">
                  <a16:creationId xmlns:a16="http://schemas.microsoft.com/office/drawing/2014/main" id="{EEDD9760-142E-45A0-9915-F0DD51F14BBD}"/>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7" name="Freeform 463">
              <a:extLst>
                <a:ext uri="{FF2B5EF4-FFF2-40B4-BE49-F238E27FC236}">
                  <a16:creationId xmlns:a16="http://schemas.microsoft.com/office/drawing/2014/main" id="{21589A2C-90AE-4AC7-8855-6B7ED1C69322}"/>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8" name="Freeform 464">
              <a:extLst>
                <a:ext uri="{FF2B5EF4-FFF2-40B4-BE49-F238E27FC236}">
                  <a16:creationId xmlns:a16="http://schemas.microsoft.com/office/drawing/2014/main" id="{6581EFAE-28E7-458B-9D01-1E283CFCFC50}"/>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9" name="Freeform 465">
              <a:extLst>
                <a:ext uri="{FF2B5EF4-FFF2-40B4-BE49-F238E27FC236}">
                  <a16:creationId xmlns:a16="http://schemas.microsoft.com/office/drawing/2014/main" id="{5F1EEA27-BC20-4DB5-A0E6-5C81C5A1CD6E}"/>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0" name="Freeform 466">
              <a:extLst>
                <a:ext uri="{FF2B5EF4-FFF2-40B4-BE49-F238E27FC236}">
                  <a16:creationId xmlns:a16="http://schemas.microsoft.com/office/drawing/2014/main" id="{4B4AD345-3DA7-423A-91E7-88FA0AA0874B}"/>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1" name="Freeform 467">
              <a:extLst>
                <a:ext uri="{FF2B5EF4-FFF2-40B4-BE49-F238E27FC236}">
                  <a16:creationId xmlns:a16="http://schemas.microsoft.com/office/drawing/2014/main" id="{BE90DF14-2C4A-4FBB-95B3-134889761CA0}"/>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2" name="Freeform 468">
              <a:extLst>
                <a:ext uri="{FF2B5EF4-FFF2-40B4-BE49-F238E27FC236}">
                  <a16:creationId xmlns:a16="http://schemas.microsoft.com/office/drawing/2014/main" id="{5AD3790A-E4CD-414E-9264-345585614EB5}"/>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3" name="Freeform 469">
              <a:extLst>
                <a:ext uri="{FF2B5EF4-FFF2-40B4-BE49-F238E27FC236}">
                  <a16:creationId xmlns:a16="http://schemas.microsoft.com/office/drawing/2014/main" id="{AA6D4366-E659-48E7-87F1-DA9F7AB4AF4C}"/>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4" name="Freeform 470">
              <a:extLst>
                <a:ext uri="{FF2B5EF4-FFF2-40B4-BE49-F238E27FC236}">
                  <a16:creationId xmlns:a16="http://schemas.microsoft.com/office/drawing/2014/main" id="{9860A857-3252-4E9E-87D5-121E3F755C88}"/>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5" name="Freeform 471">
              <a:extLst>
                <a:ext uri="{FF2B5EF4-FFF2-40B4-BE49-F238E27FC236}">
                  <a16:creationId xmlns:a16="http://schemas.microsoft.com/office/drawing/2014/main" id="{8205B00B-2C7B-4329-8E23-4D83D6F63DD6}"/>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6" name="Freeform 472">
              <a:extLst>
                <a:ext uri="{FF2B5EF4-FFF2-40B4-BE49-F238E27FC236}">
                  <a16:creationId xmlns:a16="http://schemas.microsoft.com/office/drawing/2014/main" id="{2ED8C147-8133-48EF-8273-2ADAA4513251}"/>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7" name="Freeform 473">
              <a:extLst>
                <a:ext uri="{FF2B5EF4-FFF2-40B4-BE49-F238E27FC236}">
                  <a16:creationId xmlns:a16="http://schemas.microsoft.com/office/drawing/2014/main" id="{D4A3D1B3-1E97-402D-A560-D6C7D8C7A28F}"/>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8" name="Freeform 474">
              <a:extLst>
                <a:ext uri="{FF2B5EF4-FFF2-40B4-BE49-F238E27FC236}">
                  <a16:creationId xmlns:a16="http://schemas.microsoft.com/office/drawing/2014/main" id="{9B57E8FF-EF88-4B9C-A662-EB990F74E97B}"/>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9" name="Freeform 475">
              <a:extLst>
                <a:ext uri="{FF2B5EF4-FFF2-40B4-BE49-F238E27FC236}">
                  <a16:creationId xmlns:a16="http://schemas.microsoft.com/office/drawing/2014/main" id="{77E2E97E-F700-459C-9ABA-7BF3B15FD50C}"/>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0" name="Freeform 476">
              <a:extLst>
                <a:ext uri="{FF2B5EF4-FFF2-40B4-BE49-F238E27FC236}">
                  <a16:creationId xmlns:a16="http://schemas.microsoft.com/office/drawing/2014/main" id="{D46D6759-D6CB-4749-8011-9526800FA305}"/>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1" name="Freeform 477">
              <a:extLst>
                <a:ext uri="{FF2B5EF4-FFF2-40B4-BE49-F238E27FC236}">
                  <a16:creationId xmlns:a16="http://schemas.microsoft.com/office/drawing/2014/main" id="{53C9E7D6-F358-458C-8E1B-72ED7EC912F9}"/>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2" name="Freeform 478">
              <a:extLst>
                <a:ext uri="{FF2B5EF4-FFF2-40B4-BE49-F238E27FC236}">
                  <a16:creationId xmlns:a16="http://schemas.microsoft.com/office/drawing/2014/main" id="{97091583-A204-4F44-A9FB-C56EA5ED8599}"/>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3" name="Freeform 479">
              <a:extLst>
                <a:ext uri="{FF2B5EF4-FFF2-40B4-BE49-F238E27FC236}">
                  <a16:creationId xmlns:a16="http://schemas.microsoft.com/office/drawing/2014/main" id="{A90B7F3C-E298-42AB-806D-C4FDD9FD5CAB}"/>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4" name="Freeform 480">
              <a:extLst>
                <a:ext uri="{FF2B5EF4-FFF2-40B4-BE49-F238E27FC236}">
                  <a16:creationId xmlns:a16="http://schemas.microsoft.com/office/drawing/2014/main" id="{4209C0F1-E929-43C6-A9A0-91F191258F0C}"/>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5" name="Freeform 481">
              <a:extLst>
                <a:ext uri="{FF2B5EF4-FFF2-40B4-BE49-F238E27FC236}">
                  <a16:creationId xmlns:a16="http://schemas.microsoft.com/office/drawing/2014/main" id="{5540997D-6525-41FF-A58C-2240B888ED7E}"/>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6" name="Freeform 482">
              <a:extLst>
                <a:ext uri="{FF2B5EF4-FFF2-40B4-BE49-F238E27FC236}">
                  <a16:creationId xmlns:a16="http://schemas.microsoft.com/office/drawing/2014/main" id="{D94B79D3-2124-445D-996D-42F9DEF4A2C0}"/>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7" name="Freeform 483">
              <a:extLst>
                <a:ext uri="{FF2B5EF4-FFF2-40B4-BE49-F238E27FC236}">
                  <a16:creationId xmlns:a16="http://schemas.microsoft.com/office/drawing/2014/main" id="{3D799302-1DCF-4441-A2E4-6E3E7C1E510C}"/>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8" name="Freeform 484">
              <a:extLst>
                <a:ext uri="{FF2B5EF4-FFF2-40B4-BE49-F238E27FC236}">
                  <a16:creationId xmlns:a16="http://schemas.microsoft.com/office/drawing/2014/main" id="{185A6171-EFC3-4707-8174-E882E475C00B}"/>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9" name="Freeform 485">
              <a:extLst>
                <a:ext uri="{FF2B5EF4-FFF2-40B4-BE49-F238E27FC236}">
                  <a16:creationId xmlns:a16="http://schemas.microsoft.com/office/drawing/2014/main" id="{5FFE5669-BC8B-45B6-ADEF-28340F854B66}"/>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0" name="Freeform 486">
              <a:extLst>
                <a:ext uri="{FF2B5EF4-FFF2-40B4-BE49-F238E27FC236}">
                  <a16:creationId xmlns:a16="http://schemas.microsoft.com/office/drawing/2014/main" id="{21480374-CB19-4C56-87B9-3E8895027BB7}"/>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1" name="Freeform 487">
              <a:extLst>
                <a:ext uri="{FF2B5EF4-FFF2-40B4-BE49-F238E27FC236}">
                  <a16:creationId xmlns:a16="http://schemas.microsoft.com/office/drawing/2014/main" id="{8880DC39-0175-4F04-A8F0-F369653146E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2" name="Freeform 488">
              <a:extLst>
                <a:ext uri="{FF2B5EF4-FFF2-40B4-BE49-F238E27FC236}">
                  <a16:creationId xmlns:a16="http://schemas.microsoft.com/office/drawing/2014/main" id="{0B226C05-D6FA-41EA-A683-C819B890E98C}"/>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3" name="Freeform 489">
              <a:extLst>
                <a:ext uri="{FF2B5EF4-FFF2-40B4-BE49-F238E27FC236}">
                  <a16:creationId xmlns:a16="http://schemas.microsoft.com/office/drawing/2014/main" id="{4D79B803-4F77-4D34-9E3B-A3DA6DDF75EF}"/>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4" name="Freeform 490">
              <a:extLst>
                <a:ext uri="{FF2B5EF4-FFF2-40B4-BE49-F238E27FC236}">
                  <a16:creationId xmlns:a16="http://schemas.microsoft.com/office/drawing/2014/main" id="{6DB69F92-4903-4A11-9EF1-1CA1D1139B0E}"/>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5" name="Freeform 491">
              <a:extLst>
                <a:ext uri="{FF2B5EF4-FFF2-40B4-BE49-F238E27FC236}">
                  <a16:creationId xmlns:a16="http://schemas.microsoft.com/office/drawing/2014/main" id="{03DB2EED-54F7-4F75-979F-93E04F50BAAD}"/>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6" name="Freeform 492">
              <a:extLst>
                <a:ext uri="{FF2B5EF4-FFF2-40B4-BE49-F238E27FC236}">
                  <a16:creationId xmlns:a16="http://schemas.microsoft.com/office/drawing/2014/main" id="{CA17E553-62EA-422F-8675-FC2B055F724F}"/>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7" name="Freeform 493">
              <a:extLst>
                <a:ext uri="{FF2B5EF4-FFF2-40B4-BE49-F238E27FC236}">
                  <a16:creationId xmlns:a16="http://schemas.microsoft.com/office/drawing/2014/main" id="{A585A386-01F1-454B-9E8E-EC9192B8E24F}"/>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8" name="Freeform 494">
              <a:extLst>
                <a:ext uri="{FF2B5EF4-FFF2-40B4-BE49-F238E27FC236}">
                  <a16:creationId xmlns:a16="http://schemas.microsoft.com/office/drawing/2014/main" id="{802DABF2-ED58-4786-BB98-8684620B37C5}"/>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9" name="Freeform 495">
              <a:extLst>
                <a:ext uri="{FF2B5EF4-FFF2-40B4-BE49-F238E27FC236}">
                  <a16:creationId xmlns:a16="http://schemas.microsoft.com/office/drawing/2014/main" id="{DC6602E1-180A-4CBD-90CA-814AE96E31D7}"/>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0" name="Freeform 496">
              <a:extLst>
                <a:ext uri="{FF2B5EF4-FFF2-40B4-BE49-F238E27FC236}">
                  <a16:creationId xmlns:a16="http://schemas.microsoft.com/office/drawing/2014/main" id="{AFC7BB15-F8C6-4863-B794-EF3B84CB367E}"/>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1" name="Freeform 497">
              <a:extLst>
                <a:ext uri="{FF2B5EF4-FFF2-40B4-BE49-F238E27FC236}">
                  <a16:creationId xmlns:a16="http://schemas.microsoft.com/office/drawing/2014/main" id="{D627448A-ADF2-46A9-AA47-D8716AC92185}"/>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2" name="Freeform 498">
              <a:extLst>
                <a:ext uri="{FF2B5EF4-FFF2-40B4-BE49-F238E27FC236}">
                  <a16:creationId xmlns:a16="http://schemas.microsoft.com/office/drawing/2014/main" id="{9DC6C2EA-9F58-47D7-BF8C-5CAE3F365867}"/>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3" name="Freeform 499">
              <a:extLst>
                <a:ext uri="{FF2B5EF4-FFF2-40B4-BE49-F238E27FC236}">
                  <a16:creationId xmlns:a16="http://schemas.microsoft.com/office/drawing/2014/main" id="{10B75BF8-BBF9-44AD-8871-6256D64A7522}"/>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4" name="Freeform 500">
              <a:extLst>
                <a:ext uri="{FF2B5EF4-FFF2-40B4-BE49-F238E27FC236}">
                  <a16:creationId xmlns:a16="http://schemas.microsoft.com/office/drawing/2014/main" id="{F93DB386-6127-4C9B-9D27-FA279AD94100}"/>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5" name="Freeform 501">
              <a:extLst>
                <a:ext uri="{FF2B5EF4-FFF2-40B4-BE49-F238E27FC236}">
                  <a16:creationId xmlns:a16="http://schemas.microsoft.com/office/drawing/2014/main" id="{3AC4EC67-C4A0-4E1A-9372-0C247A3C2C94}"/>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6" name="Freeform 502">
              <a:extLst>
                <a:ext uri="{FF2B5EF4-FFF2-40B4-BE49-F238E27FC236}">
                  <a16:creationId xmlns:a16="http://schemas.microsoft.com/office/drawing/2014/main" id="{2CD7090D-A572-4FA4-A120-0DDE40579AC5}"/>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7" name="Freeform 503">
              <a:extLst>
                <a:ext uri="{FF2B5EF4-FFF2-40B4-BE49-F238E27FC236}">
                  <a16:creationId xmlns:a16="http://schemas.microsoft.com/office/drawing/2014/main" id="{7590228D-5157-4F5D-9374-4A636E9D9560}"/>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8" name="Freeform 504">
              <a:extLst>
                <a:ext uri="{FF2B5EF4-FFF2-40B4-BE49-F238E27FC236}">
                  <a16:creationId xmlns:a16="http://schemas.microsoft.com/office/drawing/2014/main" id="{C8F59D52-60CE-4020-8A51-988089739358}"/>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9" name="Freeform 505">
              <a:extLst>
                <a:ext uri="{FF2B5EF4-FFF2-40B4-BE49-F238E27FC236}">
                  <a16:creationId xmlns:a16="http://schemas.microsoft.com/office/drawing/2014/main" id="{28FCFE9A-82FC-4398-BDDD-7491AEC673C5}"/>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0" name="Freeform 506">
              <a:extLst>
                <a:ext uri="{FF2B5EF4-FFF2-40B4-BE49-F238E27FC236}">
                  <a16:creationId xmlns:a16="http://schemas.microsoft.com/office/drawing/2014/main" id="{B64C5820-361F-4C6F-9DF5-6BA5BB4F4B92}"/>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1" name="Freeform 507">
              <a:extLst>
                <a:ext uri="{FF2B5EF4-FFF2-40B4-BE49-F238E27FC236}">
                  <a16:creationId xmlns:a16="http://schemas.microsoft.com/office/drawing/2014/main" id="{8C00396B-D6EB-4654-B16A-A97590023DBF}"/>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2" name="Freeform 508">
              <a:extLst>
                <a:ext uri="{FF2B5EF4-FFF2-40B4-BE49-F238E27FC236}">
                  <a16:creationId xmlns:a16="http://schemas.microsoft.com/office/drawing/2014/main" id="{7D7A2147-E073-45B3-AF5D-987759FCF859}"/>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3" name="Freeform 509">
              <a:extLst>
                <a:ext uri="{FF2B5EF4-FFF2-40B4-BE49-F238E27FC236}">
                  <a16:creationId xmlns:a16="http://schemas.microsoft.com/office/drawing/2014/main" id="{CC72D71F-AF73-412E-AB72-FD9DF0B03196}"/>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4" name="Freeform 510">
              <a:extLst>
                <a:ext uri="{FF2B5EF4-FFF2-40B4-BE49-F238E27FC236}">
                  <a16:creationId xmlns:a16="http://schemas.microsoft.com/office/drawing/2014/main" id="{0BCF3D4E-2F14-4A36-AFE8-0620614F14B9}"/>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5" name="Freeform 511">
              <a:extLst>
                <a:ext uri="{FF2B5EF4-FFF2-40B4-BE49-F238E27FC236}">
                  <a16:creationId xmlns:a16="http://schemas.microsoft.com/office/drawing/2014/main" id="{D3247F2C-6273-45C2-9FBC-D20EFBC3173D}"/>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6" name="Freeform 512">
              <a:extLst>
                <a:ext uri="{FF2B5EF4-FFF2-40B4-BE49-F238E27FC236}">
                  <a16:creationId xmlns:a16="http://schemas.microsoft.com/office/drawing/2014/main" id="{7447775F-2C1B-4689-A28E-52A9D7290DB5}"/>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7" name="Freeform 513">
              <a:extLst>
                <a:ext uri="{FF2B5EF4-FFF2-40B4-BE49-F238E27FC236}">
                  <a16:creationId xmlns:a16="http://schemas.microsoft.com/office/drawing/2014/main" id="{2ADCEFB7-278C-4EE0-9FAF-231CD1E1E9EB}"/>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8" name="Freeform 514">
              <a:extLst>
                <a:ext uri="{FF2B5EF4-FFF2-40B4-BE49-F238E27FC236}">
                  <a16:creationId xmlns:a16="http://schemas.microsoft.com/office/drawing/2014/main" id="{62ADDC9C-798D-4AAD-B151-F8AA9D0D7CE1}"/>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9" name="Freeform 515">
              <a:extLst>
                <a:ext uri="{FF2B5EF4-FFF2-40B4-BE49-F238E27FC236}">
                  <a16:creationId xmlns:a16="http://schemas.microsoft.com/office/drawing/2014/main" id="{A4081FD9-BDB1-4580-BC5E-656C1AA61E6D}"/>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0" name="Freeform 516">
              <a:extLst>
                <a:ext uri="{FF2B5EF4-FFF2-40B4-BE49-F238E27FC236}">
                  <a16:creationId xmlns:a16="http://schemas.microsoft.com/office/drawing/2014/main" id="{67A3AE16-7A53-4C9A-8CAF-B29190A2AAC1}"/>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1" name="Freeform 517">
              <a:extLst>
                <a:ext uri="{FF2B5EF4-FFF2-40B4-BE49-F238E27FC236}">
                  <a16:creationId xmlns:a16="http://schemas.microsoft.com/office/drawing/2014/main" id="{7678E432-6DFD-4CB1-80AF-D6376A6E786A}"/>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2" name="Freeform 518">
              <a:extLst>
                <a:ext uri="{FF2B5EF4-FFF2-40B4-BE49-F238E27FC236}">
                  <a16:creationId xmlns:a16="http://schemas.microsoft.com/office/drawing/2014/main" id="{7DAB4DA9-581B-4964-8FA7-7C91C3B56269}"/>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3" name="Freeform 519">
              <a:extLst>
                <a:ext uri="{FF2B5EF4-FFF2-40B4-BE49-F238E27FC236}">
                  <a16:creationId xmlns:a16="http://schemas.microsoft.com/office/drawing/2014/main" id="{B08A1571-F2D3-4CD3-AF01-BBA186D99C12}"/>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4" name="Freeform 520">
              <a:extLst>
                <a:ext uri="{FF2B5EF4-FFF2-40B4-BE49-F238E27FC236}">
                  <a16:creationId xmlns:a16="http://schemas.microsoft.com/office/drawing/2014/main" id="{E49B300F-9C63-4852-A367-1D87D8D3EFE3}"/>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5" name="Freeform 521">
              <a:extLst>
                <a:ext uri="{FF2B5EF4-FFF2-40B4-BE49-F238E27FC236}">
                  <a16:creationId xmlns:a16="http://schemas.microsoft.com/office/drawing/2014/main" id="{994DD36C-1716-4110-8567-DAA6553B3B1B}"/>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6" name="Freeform 522">
              <a:extLst>
                <a:ext uri="{FF2B5EF4-FFF2-40B4-BE49-F238E27FC236}">
                  <a16:creationId xmlns:a16="http://schemas.microsoft.com/office/drawing/2014/main" id="{0D7EDE7A-2233-445C-B046-FA2306863150}"/>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7" name="Freeform 523">
              <a:extLst>
                <a:ext uri="{FF2B5EF4-FFF2-40B4-BE49-F238E27FC236}">
                  <a16:creationId xmlns:a16="http://schemas.microsoft.com/office/drawing/2014/main" id="{983F7A34-B4A5-46D0-BC5E-827F5B66B9BA}"/>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8" name="Freeform 524">
              <a:extLst>
                <a:ext uri="{FF2B5EF4-FFF2-40B4-BE49-F238E27FC236}">
                  <a16:creationId xmlns:a16="http://schemas.microsoft.com/office/drawing/2014/main" id="{2F10EB03-2028-4EB2-AA44-746C51292839}"/>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9" name="Freeform 525">
              <a:extLst>
                <a:ext uri="{FF2B5EF4-FFF2-40B4-BE49-F238E27FC236}">
                  <a16:creationId xmlns:a16="http://schemas.microsoft.com/office/drawing/2014/main" id="{E3C4EDDB-4E5B-42BD-B18C-CCE0AAB3820E}"/>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0" name="Freeform 526">
              <a:extLst>
                <a:ext uri="{FF2B5EF4-FFF2-40B4-BE49-F238E27FC236}">
                  <a16:creationId xmlns:a16="http://schemas.microsoft.com/office/drawing/2014/main" id="{E904D7FB-4BC4-4947-83C1-BB664BC0E744}"/>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1" name="Freeform 527">
              <a:extLst>
                <a:ext uri="{FF2B5EF4-FFF2-40B4-BE49-F238E27FC236}">
                  <a16:creationId xmlns:a16="http://schemas.microsoft.com/office/drawing/2014/main" id="{93B2028E-B503-44B1-8626-5CF1A64E1A9A}"/>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2" name="Freeform 528">
              <a:extLst>
                <a:ext uri="{FF2B5EF4-FFF2-40B4-BE49-F238E27FC236}">
                  <a16:creationId xmlns:a16="http://schemas.microsoft.com/office/drawing/2014/main" id="{06ACE97B-E669-4921-BE15-E15F9CD053CF}"/>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3" name="Freeform 529">
              <a:extLst>
                <a:ext uri="{FF2B5EF4-FFF2-40B4-BE49-F238E27FC236}">
                  <a16:creationId xmlns:a16="http://schemas.microsoft.com/office/drawing/2014/main" id="{48C1AB98-FC63-4E7F-8033-75B45217D9D5}"/>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4" name="Freeform 530">
              <a:extLst>
                <a:ext uri="{FF2B5EF4-FFF2-40B4-BE49-F238E27FC236}">
                  <a16:creationId xmlns:a16="http://schemas.microsoft.com/office/drawing/2014/main" id="{53E1DAD5-EE28-4B63-8AD8-5182D0722C4F}"/>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5" name="Freeform 531">
              <a:extLst>
                <a:ext uri="{FF2B5EF4-FFF2-40B4-BE49-F238E27FC236}">
                  <a16:creationId xmlns:a16="http://schemas.microsoft.com/office/drawing/2014/main" id="{1CD43C3C-81E6-4282-8554-CF7E427610A7}"/>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6" name="Freeform 532">
              <a:extLst>
                <a:ext uri="{FF2B5EF4-FFF2-40B4-BE49-F238E27FC236}">
                  <a16:creationId xmlns:a16="http://schemas.microsoft.com/office/drawing/2014/main" id="{F394780F-AEFE-47A6-BBDF-7D19CD2D41B1}"/>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7" name="Freeform 533">
              <a:extLst>
                <a:ext uri="{FF2B5EF4-FFF2-40B4-BE49-F238E27FC236}">
                  <a16:creationId xmlns:a16="http://schemas.microsoft.com/office/drawing/2014/main" id="{DA333165-0C2A-4AA8-A5C4-425E67F59A6B}"/>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8" name="Freeform 534">
              <a:extLst>
                <a:ext uri="{FF2B5EF4-FFF2-40B4-BE49-F238E27FC236}">
                  <a16:creationId xmlns:a16="http://schemas.microsoft.com/office/drawing/2014/main" id="{3F835043-C796-4766-808E-7D4421EBAE2D}"/>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9" name="Freeform 535">
              <a:extLst>
                <a:ext uri="{FF2B5EF4-FFF2-40B4-BE49-F238E27FC236}">
                  <a16:creationId xmlns:a16="http://schemas.microsoft.com/office/drawing/2014/main" id="{8705F36B-B402-49B2-98BE-B0AA9D39EFCC}"/>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0" name="Freeform 536">
              <a:extLst>
                <a:ext uri="{FF2B5EF4-FFF2-40B4-BE49-F238E27FC236}">
                  <a16:creationId xmlns:a16="http://schemas.microsoft.com/office/drawing/2014/main" id="{709D8294-0EE2-4E60-87F5-6B75E6B124E8}"/>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1" name="Freeform 537">
              <a:extLst>
                <a:ext uri="{FF2B5EF4-FFF2-40B4-BE49-F238E27FC236}">
                  <a16:creationId xmlns:a16="http://schemas.microsoft.com/office/drawing/2014/main" id="{8B3909CF-B1FF-49B9-9B27-FEFFA2294AE0}"/>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2" name="Freeform 538">
              <a:extLst>
                <a:ext uri="{FF2B5EF4-FFF2-40B4-BE49-F238E27FC236}">
                  <a16:creationId xmlns:a16="http://schemas.microsoft.com/office/drawing/2014/main" id="{A7AF98D6-4AA5-49D4-888D-B2B0CE150C4B}"/>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3" name="Freeform 539">
              <a:extLst>
                <a:ext uri="{FF2B5EF4-FFF2-40B4-BE49-F238E27FC236}">
                  <a16:creationId xmlns:a16="http://schemas.microsoft.com/office/drawing/2014/main" id="{D05EABF6-F328-4403-9E05-98178C2DBD11}"/>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4" name="Freeform 540">
              <a:extLst>
                <a:ext uri="{FF2B5EF4-FFF2-40B4-BE49-F238E27FC236}">
                  <a16:creationId xmlns:a16="http://schemas.microsoft.com/office/drawing/2014/main" id="{881E1831-7C05-4A19-AD1A-9547AEFAB35C}"/>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5" name="Freeform 541">
              <a:extLst>
                <a:ext uri="{FF2B5EF4-FFF2-40B4-BE49-F238E27FC236}">
                  <a16:creationId xmlns:a16="http://schemas.microsoft.com/office/drawing/2014/main" id="{AC4FFE32-CD03-4B4E-BD12-9EE2BDF29CDF}"/>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6" name="Freeform 542">
              <a:extLst>
                <a:ext uri="{FF2B5EF4-FFF2-40B4-BE49-F238E27FC236}">
                  <a16:creationId xmlns:a16="http://schemas.microsoft.com/office/drawing/2014/main" id="{802F8BAB-38FA-49E3-8CF0-3659419A3316}"/>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7" name="Freeform 543">
              <a:extLst>
                <a:ext uri="{FF2B5EF4-FFF2-40B4-BE49-F238E27FC236}">
                  <a16:creationId xmlns:a16="http://schemas.microsoft.com/office/drawing/2014/main" id="{FDC3A28B-F471-4199-9BE9-EAA3389B8BDE}"/>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8" name="Freeform 544">
              <a:extLst>
                <a:ext uri="{FF2B5EF4-FFF2-40B4-BE49-F238E27FC236}">
                  <a16:creationId xmlns:a16="http://schemas.microsoft.com/office/drawing/2014/main" id="{1DF21B6B-CBC3-4F14-96AA-3DDF3207813F}"/>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9" name="Freeform 545">
              <a:extLst>
                <a:ext uri="{FF2B5EF4-FFF2-40B4-BE49-F238E27FC236}">
                  <a16:creationId xmlns:a16="http://schemas.microsoft.com/office/drawing/2014/main" id="{502ABF44-6B5B-45E8-AF9F-CDA26613FE01}"/>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0" name="Freeform 546">
              <a:extLst>
                <a:ext uri="{FF2B5EF4-FFF2-40B4-BE49-F238E27FC236}">
                  <a16:creationId xmlns:a16="http://schemas.microsoft.com/office/drawing/2014/main" id="{000092A0-CB81-4602-A094-CDE8D07F4322}"/>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1" name="Freeform 547">
              <a:extLst>
                <a:ext uri="{FF2B5EF4-FFF2-40B4-BE49-F238E27FC236}">
                  <a16:creationId xmlns:a16="http://schemas.microsoft.com/office/drawing/2014/main" id="{6F4F6B46-4939-4FA1-AF57-BD7774F3FC25}"/>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2" name="Freeform 548">
              <a:extLst>
                <a:ext uri="{FF2B5EF4-FFF2-40B4-BE49-F238E27FC236}">
                  <a16:creationId xmlns:a16="http://schemas.microsoft.com/office/drawing/2014/main" id="{8DFACC33-2F51-4594-B8FE-C143243539AB}"/>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3" name="Freeform 549">
              <a:extLst>
                <a:ext uri="{FF2B5EF4-FFF2-40B4-BE49-F238E27FC236}">
                  <a16:creationId xmlns:a16="http://schemas.microsoft.com/office/drawing/2014/main" id="{5513274F-6228-48A0-AB4F-7C5205C42E07}"/>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4" name="Freeform 550">
              <a:extLst>
                <a:ext uri="{FF2B5EF4-FFF2-40B4-BE49-F238E27FC236}">
                  <a16:creationId xmlns:a16="http://schemas.microsoft.com/office/drawing/2014/main" id="{074FD39F-8650-4905-A50C-D78E6229959D}"/>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5" name="Freeform 551">
              <a:extLst>
                <a:ext uri="{FF2B5EF4-FFF2-40B4-BE49-F238E27FC236}">
                  <a16:creationId xmlns:a16="http://schemas.microsoft.com/office/drawing/2014/main" id="{592A584E-74F4-4F01-9443-2D06BB647910}"/>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6" name="Freeform 552">
              <a:extLst>
                <a:ext uri="{FF2B5EF4-FFF2-40B4-BE49-F238E27FC236}">
                  <a16:creationId xmlns:a16="http://schemas.microsoft.com/office/drawing/2014/main" id="{AAB0513C-BE7A-49F6-A583-AFF506CF763F}"/>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7" name="Freeform 553">
              <a:extLst>
                <a:ext uri="{FF2B5EF4-FFF2-40B4-BE49-F238E27FC236}">
                  <a16:creationId xmlns:a16="http://schemas.microsoft.com/office/drawing/2014/main" id="{550FE07F-1113-4C2B-9D98-56410AD65F55}"/>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8" name="Freeform 554">
              <a:extLst>
                <a:ext uri="{FF2B5EF4-FFF2-40B4-BE49-F238E27FC236}">
                  <a16:creationId xmlns:a16="http://schemas.microsoft.com/office/drawing/2014/main" id="{2BCAFD92-6C3B-4E1A-81C9-14149B2B6A26}"/>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9" name="Freeform 555">
              <a:extLst>
                <a:ext uri="{FF2B5EF4-FFF2-40B4-BE49-F238E27FC236}">
                  <a16:creationId xmlns:a16="http://schemas.microsoft.com/office/drawing/2014/main" id="{C0AD2433-4583-4920-A880-A656A93BADB0}"/>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0" name="Freeform 556">
              <a:extLst>
                <a:ext uri="{FF2B5EF4-FFF2-40B4-BE49-F238E27FC236}">
                  <a16:creationId xmlns:a16="http://schemas.microsoft.com/office/drawing/2014/main" id="{FD2109EC-4DC5-441F-9F5B-BB445BCAA8CC}"/>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1" name="Freeform 557">
              <a:extLst>
                <a:ext uri="{FF2B5EF4-FFF2-40B4-BE49-F238E27FC236}">
                  <a16:creationId xmlns:a16="http://schemas.microsoft.com/office/drawing/2014/main" id="{9D9D45CC-3543-4514-A9DC-DD9227C1059D}"/>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2" name="Freeform 558">
              <a:extLst>
                <a:ext uri="{FF2B5EF4-FFF2-40B4-BE49-F238E27FC236}">
                  <a16:creationId xmlns:a16="http://schemas.microsoft.com/office/drawing/2014/main" id="{DE68845C-AC84-4849-869D-38F144B1C21C}"/>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3" name="Freeform 559">
              <a:extLst>
                <a:ext uri="{FF2B5EF4-FFF2-40B4-BE49-F238E27FC236}">
                  <a16:creationId xmlns:a16="http://schemas.microsoft.com/office/drawing/2014/main" id="{2EB887E0-3D70-4E35-BFFD-516E2A73CF07}"/>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4" name="Freeform 560">
              <a:extLst>
                <a:ext uri="{FF2B5EF4-FFF2-40B4-BE49-F238E27FC236}">
                  <a16:creationId xmlns:a16="http://schemas.microsoft.com/office/drawing/2014/main" id="{809528A1-89DF-4F5A-AC99-B9D0B1014FEC}"/>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5" name="Freeform 561">
              <a:extLst>
                <a:ext uri="{FF2B5EF4-FFF2-40B4-BE49-F238E27FC236}">
                  <a16:creationId xmlns:a16="http://schemas.microsoft.com/office/drawing/2014/main" id="{AFF74417-183F-4EBA-A54C-49B6E055F172}"/>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6" name="Freeform 562">
              <a:extLst>
                <a:ext uri="{FF2B5EF4-FFF2-40B4-BE49-F238E27FC236}">
                  <a16:creationId xmlns:a16="http://schemas.microsoft.com/office/drawing/2014/main" id="{984664CE-062B-4B7C-8D81-E776379920D8}"/>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7" name="Freeform 563">
              <a:extLst>
                <a:ext uri="{FF2B5EF4-FFF2-40B4-BE49-F238E27FC236}">
                  <a16:creationId xmlns:a16="http://schemas.microsoft.com/office/drawing/2014/main" id="{6CAACA9A-DACC-4F70-A086-935CA1BC3466}"/>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8" name="Freeform 564">
              <a:extLst>
                <a:ext uri="{FF2B5EF4-FFF2-40B4-BE49-F238E27FC236}">
                  <a16:creationId xmlns:a16="http://schemas.microsoft.com/office/drawing/2014/main" id="{E571EE46-C0AD-493F-B934-EBCB7C0CDD68}"/>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9" name="Freeform 565">
              <a:extLst>
                <a:ext uri="{FF2B5EF4-FFF2-40B4-BE49-F238E27FC236}">
                  <a16:creationId xmlns:a16="http://schemas.microsoft.com/office/drawing/2014/main" id="{7CED6949-A4E6-4731-80E3-46E4605EA2E5}"/>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0" name="Freeform 566">
              <a:extLst>
                <a:ext uri="{FF2B5EF4-FFF2-40B4-BE49-F238E27FC236}">
                  <a16:creationId xmlns:a16="http://schemas.microsoft.com/office/drawing/2014/main" id="{4326ADCE-6E2F-4355-9176-049DA118933A}"/>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1" name="Freeform 567">
              <a:extLst>
                <a:ext uri="{FF2B5EF4-FFF2-40B4-BE49-F238E27FC236}">
                  <a16:creationId xmlns:a16="http://schemas.microsoft.com/office/drawing/2014/main" id="{56F8B327-B3B0-49FE-AE68-BA4DAD3805C1}"/>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2" name="Freeform 568">
              <a:extLst>
                <a:ext uri="{FF2B5EF4-FFF2-40B4-BE49-F238E27FC236}">
                  <a16:creationId xmlns:a16="http://schemas.microsoft.com/office/drawing/2014/main" id="{7A7F270E-2FDC-49D7-9580-D2BF2CF947E3}"/>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3" name="Freeform 569">
              <a:extLst>
                <a:ext uri="{FF2B5EF4-FFF2-40B4-BE49-F238E27FC236}">
                  <a16:creationId xmlns:a16="http://schemas.microsoft.com/office/drawing/2014/main" id="{D3CD3ECD-8A47-481E-B36A-D07E5EB344F7}"/>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4" name="Freeform 570">
              <a:extLst>
                <a:ext uri="{FF2B5EF4-FFF2-40B4-BE49-F238E27FC236}">
                  <a16:creationId xmlns:a16="http://schemas.microsoft.com/office/drawing/2014/main" id="{96C21EAB-BCF1-4E1C-8EBF-111D0F9A833A}"/>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5" name="Freeform 571">
              <a:extLst>
                <a:ext uri="{FF2B5EF4-FFF2-40B4-BE49-F238E27FC236}">
                  <a16:creationId xmlns:a16="http://schemas.microsoft.com/office/drawing/2014/main" id="{007CA3DB-CF5A-44AC-9913-08179ADE5965}"/>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6" name="Freeform 572">
              <a:extLst>
                <a:ext uri="{FF2B5EF4-FFF2-40B4-BE49-F238E27FC236}">
                  <a16:creationId xmlns:a16="http://schemas.microsoft.com/office/drawing/2014/main" id="{D58C0206-D598-4DD2-83CE-185A51CCF692}"/>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7" name="Freeform 573">
              <a:extLst>
                <a:ext uri="{FF2B5EF4-FFF2-40B4-BE49-F238E27FC236}">
                  <a16:creationId xmlns:a16="http://schemas.microsoft.com/office/drawing/2014/main" id="{B1F6E1E4-5BF7-4B4A-AB48-E8A73693BBF8}"/>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8" name="Freeform 574">
              <a:extLst>
                <a:ext uri="{FF2B5EF4-FFF2-40B4-BE49-F238E27FC236}">
                  <a16:creationId xmlns:a16="http://schemas.microsoft.com/office/drawing/2014/main" id="{5A31F4D8-DC4B-4D4C-97E7-7B844D172FAA}"/>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9" name="Freeform 575">
              <a:extLst>
                <a:ext uri="{FF2B5EF4-FFF2-40B4-BE49-F238E27FC236}">
                  <a16:creationId xmlns:a16="http://schemas.microsoft.com/office/drawing/2014/main" id="{C06E4BE1-749F-4481-A03F-74E0FB111A94}"/>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0" name="Freeform 576">
              <a:extLst>
                <a:ext uri="{FF2B5EF4-FFF2-40B4-BE49-F238E27FC236}">
                  <a16:creationId xmlns:a16="http://schemas.microsoft.com/office/drawing/2014/main" id="{4DDF8E8A-E80D-49B1-B3F6-E181759EAB33}"/>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1" name="Freeform 577">
              <a:extLst>
                <a:ext uri="{FF2B5EF4-FFF2-40B4-BE49-F238E27FC236}">
                  <a16:creationId xmlns:a16="http://schemas.microsoft.com/office/drawing/2014/main" id="{03DDA117-A126-483B-8D05-C41DF642D5AC}"/>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2" name="Freeform 578">
              <a:extLst>
                <a:ext uri="{FF2B5EF4-FFF2-40B4-BE49-F238E27FC236}">
                  <a16:creationId xmlns:a16="http://schemas.microsoft.com/office/drawing/2014/main" id="{113A9680-A3DC-4044-8484-F6C172326514}"/>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3" name="Freeform 579">
              <a:extLst>
                <a:ext uri="{FF2B5EF4-FFF2-40B4-BE49-F238E27FC236}">
                  <a16:creationId xmlns:a16="http://schemas.microsoft.com/office/drawing/2014/main" id="{E18439C4-7581-4DA2-B538-76D895340844}"/>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4" name="Freeform 580">
              <a:extLst>
                <a:ext uri="{FF2B5EF4-FFF2-40B4-BE49-F238E27FC236}">
                  <a16:creationId xmlns:a16="http://schemas.microsoft.com/office/drawing/2014/main" id="{DA3AE3D3-3506-4E60-B734-63DE94DE2FF3}"/>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5" name="Freeform 581">
              <a:extLst>
                <a:ext uri="{FF2B5EF4-FFF2-40B4-BE49-F238E27FC236}">
                  <a16:creationId xmlns:a16="http://schemas.microsoft.com/office/drawing/2014/main" id="{59E5AC49-1319-4244-BACD-29B52ECB8C98}"/>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6" name="Freeform 582">
              <a:extLst>
                <a:ext uri="{FF2B5EF4-FFF2-40B4-BE49-F238E27FC236}">
                  <a16:creationId xmlns:a16="http://schemas.microsoft.com/office/drawing/2014/main" id="{0E7FF4E2-7873-4EE7-81D1-42986BA35912}"/>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7" name="Freeform 583">
              <a:extLst>
                <a:ext uri="{FF2B5EF4-FFF2-40B4-BE49-F238E27FC236}">
                  <a16:creationId xmlns:a16="http://schemas.microsoft.com/office/drawing/2014/main" id="{75586F23-6961-4EC8-8F0D-1856F950680D}"/>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8" name="Freeform 584">
              <a:extLst>
                <a:ext uri="{FF2B5EF4-FFF2-40B4-BE49-F238E27FC236}">
                  <a16:creationId xmlns:a16="http://schemas.microsoft.com/office/drawing/2014/main" id="{B35570BC-7A44-4EF9-8593-DA38C958C7C5}"/>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9" name="Freeform 585">
              <a:extLst>
                <a:ext uri="{FF2B5EF4-FFF2-40B4-BE49-F238E27FC236}">
                  <a16:creationId xmlns:a16="http://schemas.microsoft.com/office/drawing/2014/main" id="{CA47EFE9-3136-4E03-9FEE-3D524A16D30A}"/>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0" name="Freeform 586">
              <a:extLst>
                <a:ext uri="{FF2B5EF4-FFF2-40B4-BE49-F238E27FC236}">
                  <a16:creationId xmlns:a16="http://schemas.microsoft.com/office/drawing/2014/main" id="{95F9509E-A55D-40BB-8365-04BFA9397BDD}"/>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1" name="Freeform 587">
              <a:extLst>
                <a:ext uri="{FF2B5EF4-FFF2-40B4-BE49-F238E27FC236}">
                  <a16:creationId xmlns:a16="http://schemas.microsoft.com/office/drawing/2014/main" id="{71512250-8DC5-44E3-9C54-C9252B533464}"/>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2" name="Freeform 588">
              <a:extLst>
                <a:ext uri="{FF2B5EF4-FFF2-40B4-BE49-F238E27FC236}">
                  <a16:creationId xmlns:a16="http://schemas.microsoft.com/office/drawing/2014/main" id="{FB0B3DE6-E328-40F8-8D22-5E8855DD6104}"/>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3" name="Freeform 589">
              <a:extLst>
                <a:ext uri="{FF2B5EF4-FFF2-40B4-BE49-F238E27FC236}">
                  <a16:creationId xmlns:a16="http://schemas.microsoft.com/office/drawing/2014/main" id="{69D8DD95-3DA5-4807-94E0-46CD6FD8C7EB}"/>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4" name="Freeform 590">
              <a:extLst>
                <a:ext uri="{FF2B5EF4-FFF2-40B4-BE49-F238E27FC236}">
                  <a16:creationId xmlns:a16="http://schemas.microsoft.com/office/drawing/2014/main" id="{B7FD6927-84AF-4D43-9D49-8483DA232645}"/>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5" name="Freeform 591">
              <a:extLst>
                <a:ext uri="{FF2B5EF4-FFF2-40B4-BE49-F238E27FC236}">
                  <a16:creationId xmlns:a16="http://schemas.microsoft.com/office/drawing/2014/main" id="{F1B7F748-04E9-4ED1-8702-3BF0A5B282C9}"/>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6" name="Freeform 592">
              <a:extLst>
                <a:ext uri="{FF2B5EF4-FFF2-40B4-BE49-F238E27FC236}">
                  <a16:creationId xmlns:a16="http://schemas.microsoft.com/office/drawing/2014/main" id="{018488B2-BD33-4E4E-AFB0-3D746099297B}"/>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7" name="Freeform 593">
              <a:extLst>
                <a:ext uri="{FF2B5EF4-FFF2-40B4-BE49-F238E27FC236}">
                  <a16:creationId xmlns:a16="http://schemas.microsoft.com/office/drawing/2014/main" id="{1C3EF379-59E9-4F3F-9639-5AFBCFDF0795}"/>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8" name="Freeform 594">
              <a:extLst>
                <a:ext uri="{FF2B5EF4-FFF2-40B4-BE49-F238E27FC236}">
                  <a16:creationId xmlns:a16="http://schemas.microsoft.com/office/drawing/2014/main" id="{E1635ADF-886B-4B18-A347-24F49A7F7BD1}"/>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9" name="Freeform 595">
              <a:extLst>
                <a:ext uri="{FF2B5EF4-FFF2-40B4-BE49-F238E27FC236}">
                  <a16:creationId xmlns:a16="http://schemas.microsoft.com/office/drawing/2014/main" id="{D94F88C3-A2DE-42E2-829B-AAD84B9F5F77}"/>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0" name="Freeform 596">
              <a:extLst>
                <a:ext uri="{FF2B5EF4-FFF2-40B4-BE49-F238E27FC236}">
                  <a16:creationId xmlns:a16="http://schemas.microsoft.com/office/drawing/2014/main" id="{D8B8FF46-903B-47CD-8696-A147A1B32E94}"/>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1" name="Freeform 597">
              <a:extLst>
                <a:ext uri="{FF2B5EF4-FFF2-40B4-BE49-F238E27FC236}">
                  <a16:creationId xmlns:a16="http://schemas.microsoft.com/office/drawing/2014/main" id="{278A9137-0C45-4005-9FDF-1D090652918E}"/>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2" name="Freeform 598">
              <a:extLst>
                <a:ext uri="{FF2B5EF4-FFF2-40B4-BE49-F238E27FC236}">
                  <a16:creationId xmlns:a16="http://schemas.microsoft.com/office/drawing/2014/main" id="{BAAADFF5-0430-4B07-BCA4-EF2C194D4BA4}"/>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3" name="Freeform 599">
              <a:extLst>
                <a:ext uri="{FF2B5EF4-FFF2-40B4-BE49-F238E27FC236}">
                  <a16:creationId xmlns:a16="http://schemas.microsoft.com/office/drawing/2014/main" id="{73C449B2-C778-4F65-B178-64397536B365}"/>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4" name="Freeform 600">
              <a:extLst>
                <a:ext uri="{FF2B5EF4-FFF2-40B4-BE49-F238E27FC236}">
                  <a16:creationId xmlns:a16="http://schemas.microsoft.com/office/drawing/2014/main" id="{B3D99E83-E235-4807-BC42-93E18FF01A5E}"/>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5" name="Freeform 601">
              <a:extLst>
                <a:ext uri="{FF2B5EF4-FFF2-40B4-BE49-F238E27FC236}">
                  <a16:creationId xmlns:a16="http://schemas.microsoft.com/office/drawing/2014/main" id="{2D70CB4A-A73A-4956-856C-42D61ADBDDDD}"/>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6" name="Freeform 602">
              <a:extLst>
                <a:ext uri="{FF2B5EF4-FFF2-40B4-BE49-F238E27FC236}">
                  <a16:creationId xmlns:a16="http://schemas.microsoft.com/office/drawing/2014/main" id="{435CB834-8ECE-4D28-9050-DC2ABCE16690}"/>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7" name="Freeform 604">
              <a:extLst>
                <a:ext uri="{FF2B5EF4-FFF2-40B4-BE49-F238E27FC236}">
                  <a16:creationId xmlns:a16="http://schemas.microsoft.com/office/drawing/2014/main" id="{8451221D-9849-4DB3-9090-6104844ED26B}"/>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8" name="Freeform 605">
              <a:extLst>
                <a:ext uri="{FF2B5EF4-FFF2-40B4-BE49-F238E27FC236}">
                  <a16:creationId xmlns:a16="http://schemas.microsoft.com/office/drawing/2014/main" id="{47C81EF7-7B48-4A30-B75D-298DAAA1640D}"/>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9" name="Freeform 606">
              <a:extLst>
                <a:ext uri="{FF2B5EF4-FFF2-40B4-BE49-F238E27FC236}">
                  <a16:creationId xmlns:a16="http://schemas.microsoft.com/office/drawing/2014/main" id="{D0B877BD-0BB0-4134-BDF1-0A09D7D8D7AE}"/>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0" name="Freeform 607">
              <a:extLst>
                <a:ext uri="{FF2B5EF4-FFF2-40B4-BE49-F238E27FC236}">
                  <a16:creationId xmlns:a16="http://schemas.microsoft.com/office/drawing/2014/main" id="{AD2B8957-0D69-4CB7-8F2C-888D5F0B6186}"/>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1" name="Freeform 608">
              <a:extLst>
                <a:ext uri="{FF2B5EF4-FFF2-40B4-BE49-F238E27FC236}">
                  <a16:creationId xmlns:a16="http://schemas.microsoft.com/office/drawing/2014/main" id="{984E23FF-B6E5-42A2-94F0-67E4788A0928}"/>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2" name="Freeform 609">
              <a:extLst>
                <a:ext uri="{FF2B5EF4-FFF2-40B4-BE49-F238E27FC236}">
                  <a16:creationId xmlns:a16="http://schemas.microsoft.com/office/drawing/2014/main" id="{2D3DB966-320A-4FB2-B42B-CCB34B00711D}"/>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3" name="Freeform 610">
              <a:extLst>
                <a:ext uri="{FF2B5EF4-FFF2-40B4-BE49-F238E27FC236}">
                  <a16:creationId xmlns:a16="http://schemas.microsoft.com/office/drawing/2014/main" id="{658F37B4-B373-4CA4-9256-1BA63489F87B}"/>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4" name="Freeform 611">
              <a:extLst>
                <a:ext uri="{FF2B5EF4-FFF2-40B4-BE49-F238E27FC236}">
                  <a16:creationId xmlns:a16="http://schemas.microsoft.com/office/drawing/2014/main" id="{8B38E33F-6C51-4CB3-8467-9AF63F1DF7E4}"/>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5" name="Freeform 612">
              <a:extLst>
                <a:ext uri="{FF2B5EF4-FFF2-40B4-BE49-F238E27FC236}">
                  <a16:creationId xmlns:a16="http://schemas.microsoft.com/office/drawing/2014/main" id="{0D4418CF-9463-4907-B88B-A862D7226572}"/>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6" name="Rectangle 613">
              <a:extLst>
                <a:ext uri="{FF2B5EF4-FFF2-40B4-BE49-F238E27FC236}">
                  <a16:creationId xmlns:a16="http://schemas.microsoft.com/office/drawing/2014/main" id="{6CA2909F-0A23-4418-A8E6-2239800FE4F4}"/>
                </a:ext>
              </a:extLst>
            </p:cNvPr>
            <p:cNvSpPr>
              <a:spLocks noChangeArrowheads="1"/>
            </p:cNvSpPr>
            <p:nvPr/>
          </p:nvSpPr>
          <p:spPr bwMode="auto">
            <a:xfrm>
              <a:off x="12451788" y="5197675"/>
              <a:ext cx="3187" cy="3188"/>
            </a:xfrm>
            <a:prstGeom prst="rect">
              <a:avLst/>
            </a:prstGeom>
            <a:grpFill/>
            <a:ln w="3175" cap="flat">
              <a:solidFill>
                <a:schemeClr val="bg1"/>
              </a:solidFill>
              <a:prstDash val="solid"/>
              <a:round/>
              <a:headEnd/>
              <a:tailEnd/>
            </a:ln>
          </p:spPr>
          <p:txBody>
            <a:bodyPr/>
            <a:lstStyle/>
            <a:p>
              <a:pPr defTabSz="1371204">
                <a:defRPr/>
              </a:pPr>
              <a:endParaRPr lang="id-ID" sz="1350"/>
            </a:p>
          </p:txBody>
        </p:sp>
        <p:sp>
          <p:nvSpPr>
            <p:cNvPr id="227" name="Freeform 614">
              <a:extLst>
                <a:ext uri="{FF2B5EF4-FFF2-40B4-BE49-F238E27FC236}">
                  <a16:creationId xmlns:a16="http://schemas.microsoft.com/office/drawing/2014/main" id="{0F6B470E-15F9-41F4-B9CC-2FD5CA18DFF3}"/>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8" name="Freeform 615">
              <a:extLst>
                <a:ext uri="{FF2B5EF4-FFF2-40B4-BE49-F238E27FC236}">
                  <a16:creationId xmlns:a16="http://schemas.microsoft.com/office/drawing/2014/main" id="{46021875-3164-4D6B-9526-DB6F7E28668E}"/>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9" name="Freeform 616">
              <a:extLst>
                <a:ext uri="{FF2B5EF4-FFF2-40B4-BE49-F238E27FC236}">
                  <a16:creationId xmlns:a16="http://schemas.microsoft.com/office/drawing/2014/main" id="{6F1997C4-5CBD-4746-9A27-6E119643ACC2}"/>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0" name="Freeform 617">
              <a:extLst>
                <a:ext uri="{FF2B5EF4-FFF2-40B4-BE49-F238E27FC236}">
                  <a16:creationId xmlns:a16="http://schemas.microsoft.com/office/drawing/2014/main" id="{35535DDF-3BA1-41FC-B3B5-F4408F54837F}"/>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1" name="Freeform 618">
              <a:extLst>
                <a:ext uri="{FF2B5EF4-FFF2-40B4-BE49-F238E27FC236}">
                  <a16:creationId xmlns:a16="http://schemas.microsoft.com/office/drawing/2014/main" id="{7D78FCD8-8F71-4AE3-AE38-B0A53AA6F5B1}"/>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2" name="Freeform 619">
              <a:extLst>
                <a:ext uri="{FF2B5EF4-FFF2-40B4-BE49-F238E27FC236}">
                  <a16:creationId xmlns:a16="http://schemas.microsoft.com/office/drawing/2014/main" id="{DE8B3EC8-85FA-4E48-9E09-F5055DB4D73F}"/>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3" name="Freeform 620">
              <a:extLst>
                <a:ext uri="{FF2B5EF4-FFF2-40B4-BE49-F238E27FC236}">
                  <a16:creationId xmlns:a16="http://schemas.microsoft.com/office/drawing/2014/main" id="{034C7D98-3344-471D-9E1E-3E55D1AF311A}"/>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4" name="Freeform 621">
              <a:extLst>
                <a:ext uri="{FF2B5EF4-FFF2-40B4-BE49-F238E27FC236}">
                  <a16:creationId xmlns:a16="http://schemas.microsoft.com/office/drawing/2014/main" id="{2264F624-AFF2-4C51-8745-FAC6F17505CD}"/>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5" name="Freeform 622">
              <a:extLst>
                <a:ext uri="{FF2B5EF4-FFF2-40B4-BE49-F238E27FC236}">
                  <a16:creationId xmlns:a16="http://schemas.microsoft.com/office/drawing/2014/main" id="{EBE46413-886D-46EC-B27A-5BEAEACE9D03}"/>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6" name="Freeform 623">
              <a:extLst>
                <a:ext uri="{FF2B5EF4-FFF2-40B4-BE49-F238E27FC236}">
                  <a16:creationId xmlns:a16="http://schemas.microsoft.com/office/drawing/2014/main" id="{42FE2700-82D2-417F-A189-7DE23CD6009B}"/>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7" name="Freeform 624">
              <a:extLst>
                <a:ext uri="{FF2B5EF4-FFF2-40B4-BE49-F238E27FC236}">
                  <a16:creationId xmlns:a16="http://schemas.microsoft.com/office/drawing/2014/main" id="{1BBAA378-A999-45FF-A6F6-75E95D38A0CC}"/>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8" name="Freeform 625">
              <a:extLst>
                <a:ext uri="{FF2B5EF4-FFF2-40B4-BE49-F238E27FC236}">
                  <a16:creationId xmlns:a16="http://schemas.microsoft.com/office/drawing/2014/main" id="{09837EF9-BE2B-4A61-96EA-561D3046037A}"/>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9" name="Freeform 626">
              <a:extLst>
                <a:ext uri="{FF2B5EF4-FFF2-40B4-BE49-F238E27FC236}">
                  <a16:creationId xmlns:a16="http://schemas.microsoft.com/office/drawing/2014/main" id="{76F7A4FA-9293-452F-BAB2-1A279126BC88}"/>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0" name="Freeform 627">
              <a:extLst>
                <a:ext uri="{FF2B5EF4-FFF2-40B4-BE49-F238E27FC236}">
                  <a16:creationId xmlns:a16="http://schemas.microsoft.com/office/drawing/2014/main" id="{4AECB0C0-B3E3-4C2E-87BE-EA05C3823D68}"/>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1" name="Freeform 628">
              <a:extLst>
                <a:ext uri="{FF2B5EF4-FFF2-40B4-BE49-F238E27FC236}">
                  <a16:creationId xmlns:a16="http://schemas.microsoft.com/office/drawing/2014/main" id="{85E39067-40A5-4830-993E-99BADD1ED99E}"/>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2" name="Freeform 629">
              <a:extLst>
                <a:ext uri="{FF2B5EF4-FFF2-40B4-BE49-F238E27FC236}">
                  <a16:creationId xmlns:a16="http://schemas.microsoft.com/office/drawing/2014/main" id="{51F334C9-D6BC-445A-8561-B317AF76F90F}"/>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3" name="Freeform 630">
              <a:extLst>
                <a:ext uri="{FF2B5EF4-FFF2-40B4-BE49-F238E27FC236}">
                  <a16:creationId xmlns:a16="http://schemas.microsoft.com/office/drawing/2014/main" id="{21B69600-F2F5-4CDA-92B1-60D48D4E6A83}"/>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4" name="Freeform 631">
              <a:extLst>
                <a:ext uri="{FF2B5EF4-FFF2-40B4-BE49-F238E27FC236}">
                  <a16:creationId xmlns:a16="http://schemas.microsoft.com/office/drawing/2014/main" id="{42F60A25-CD84-4E1F-9532-9C89C7CA001E}"/>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5" name="Freeform 632">
              <a:extLst>
                <a:ext uri="{FF2B5EF4-FFF2-40B4-BE49-F238E27FC236}">
                  <a16:creationId xmlns:a16="http://schemas.microsoft.com/office/drawing/2014/main" id="{FDA8F7C5-3017-4551-A1EB-28291E9B747E}"/>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6" name="Freeform 633">
              <a:extLst>
                <a:ext uri="{FF2B5EF4-FFF2-40B4-BE49-F238E27FC236}">
                  <a16:creationId xmlns:a16="http://schemas.microsoft.com/office/drawing/2014/main" id="{9800E6FE-6064-4117-84E2-113D1E973CBD}"/>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7" name="Freeform 634">
              <a:extLst>
                <a:ext uri="{FF2B5EF4-FFF2-40B4-BE49-F238E27FC236}">
                  <a16:creationId xmlns:a16="http://schemas.microsoft.com/office/drawing/2014/main" id="{4DB8D2F3-0036-42AA-9B16-51B24DB50086}"/>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8" name="Freeform 635">
              <a:extLst>
                <a:ext uri="{FF2B5EF4-FFF2-40B4-BE49-F238E27FC236}">
                  <a16:creationId xmlns:a16="http://schemas.microsoft.com/office/drawing/2014/main" id="{7D5A2D45-281A-4C27-8F3E-6B5B9DDDC388}"/>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9" name="Freeform 636">
              <a:extLst>
                <a:ext uri="{FF2B5EF4-FFF2-40B4-BE49-F238E27FC236}">
                  <a16:creationId xmlns:a16="http://schemas.microsoft.com/office/drawing/2014/main" id="{601F5FA7-E124-42D7-9557-3C9BDABD314E}"/>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0" name="Freeform 637">
              <a:extLst>
                <a:ext uri="{FF2B5EF4-FFF2-40B4-BE49-F238E27FC236}">
                  <a16:creationId xmlns:a16="http://schemas.microsoft.com/office/drawing/2014/main" id="{A16A118E-67BE-46E6-8CAF-C7435644C97A}"/>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1" name="Freeform 638">
              <a:extLst>
                <a:ext uri="{FF2B5EF4-FFF2-40B4-BE49-F238E27FC236}">
                  <a16:creationId xmlns:a16="http://schemas.microsoft.com/office/drawing/2014/main" id="{6AA8F82B-1026-422B-923A-3752C5BD1ED6}"/>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2" name="Freeform 639">
              <a:extLst>
                <a:ext uri="{FF2B5EF4-FFF2-40B4-BE49-F238E27FC236}">
                  <a16:creationId xmlns:a16="http://schemas.microsoft.com/office/drawing/2014/main" id="{FAB23EFE-2C68-48FB-B918-4099E817AE30}"/>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3" name="Freeform 640">
              <a:extLst>
                <a:ext uri="{FF2B5EF4-FFF2-40B4-BE49-F238E27FC236}">
                  <a16:creationId xmlns:a16="http://schemas.microsoft.com/office/drawing/2014/main" id="{AB3122C9-080C-4EBB-8B6E-31D593C80B73}"/>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4" name="Freeform 641">
              <a:extLst>
                <a:ext uri="{FF2B5EF4-FFF2-40B4-BE49-F238E27FC236}">
                  <a16:creationId xmlns:a16="http://schemas.microsoft.com/office/drawing/2014/main" id="{4B2FF5A3-B84A-4E0D-ADF7-BA1EC3CB415E}"/>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5" name="Freeform 642">
              <a:extLst>
                <a:ext uri="{FF2B5EF4-FFF2-40B4-BE49-F238E27FC236}">
                  <a16:creationId xmlns:a16="http://schemas.microsoft.com/office/drawing/2014/main" id="{41762CFA-EC1A-4CC4-AF42-F5C3FF5BF25A}"/>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6" name="Freeform 643">
              <a:extLst>
                <a:ext uri="{FF2B5EF4-FFF2-40B4-BE49-F238E27FC236}">
                  <a16:creationId xmlns:a16="http://schemas.microsoft.com/office/drawing/2014/main" id="{F38DEF69-3E27-40DB-9064-0E4E3276F11C}"/>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7" name="Freeform 644">
              <a:extLst>
                <a:ext uri="{FF2B5EF4-FFF2-40B4-BE49-F238E27FC236}">
                  <a16:creationId xmlns:a16="http://schemas.microsoft.com/office/drawing/2014/main" id="{23507A12-40B8-45D7-B81E-3CC31C298E2A}"/>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8" name="Freeform 645">
              <a:extLst>
                <a:ext uri="{FF2B5EF4-FFF2-40B4-BE49-F238E27FC236}">
                  <a16:creationId xmlns:a16="http://schemas.microsoft.com/office/drawing/2014/main" id="{B260676E-3E55-4055-8E62-D6CF91008DEC}"/>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9" name="Freeform 646">
              <a:extLst>
                <a:ext uri="{FF2B5EF4-FFF2-40B4-BE49-F238E27FC236}">
                  <a16:creationId xmlns:a16="http://schemas.microsoft.com/office/drawing/2014/main" id="{796D2A4D-9CF6-46FF-B68F-CB2648ED83E7}"/>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0" name="Freeform 647">
              <a:extLst>
                <a:ext uri="{FF2B5EF4-FFF2-40B4-BE49-F238E27FC236}">
                  <a16:creationId xmlns:a16="http://schemas.microsoft.com/office/drawing/2014/main" id="{3E94C069-E299-4E6B-A83B-BE846D7701EE}"/>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1" name="Freeform 648">
              <a:extLst>
                <a:ext uri="{FF2B5EF4-FFF2-40B4-BE49-F238E27FC236}">
                  <a16:creationId xmlns:a16="http://schemas.microsoft.com/office/drawing/2014/main" id="{C55B4B67-A92D-4409-9921-DD361B39149C}"/>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2" name="Freeform 649">
              <a:extLst>
                <a:ext uri="{FF2B5EF4-FFF2-40B4-BE49-F238E27FC236}">
                  <a16:creationId xmlns:a16="http://schemas.microsoft.com/office/drawing/2014/main" id="{B809A1BC-4606-440C-8F91-B6E0CD756D50}"/>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3" name="Freeform 650">
              <a:extLst>
                <a:ext uri="{FF2B5EF4-FFF2-40B4-BE49-F238E27FC236}">
                  <a16:creationId xmlns:a16="http://schemas.microsoft.com/office/drawing/2014/main" id="{51A7F5FD-B087-4CF8-A442-B668A0DE5C9A}"/>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4" name="Freeform 651">
              <a:extLst>
                <a:ext uri="{FF2B5EF4-FFF2-40B4-BE49-F238E27FC236}">
                  <a16:creationId xmlns:a16="http://schemas.microsoft.com/office/drawing/2014/main" id="{010A4486-4977-480F-9D89-40F18C589E8C}"/>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5" name="Freeform 652">
              <a:extLst>
                <a:ext uri="{FF2B5EF4-FFF2-40B4-BE49-F238E27FC236}">
                  <a16:creationId xmlns:a16="http://schemas.microsoft.com/office/drawing/2014/main" id="{F5727B0B-9D4A-453E-A80D-3AA7E3507F00}"/>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6" name="Freeform 653">
              <a:extLst>
                <a:ext uri="{FF2B5EF4-FFF2-40B4-BE49-F238E27FC236}">
                  <a16:creationId xmlns:a16="http://schemas.microsoft.com/office/drawing/2014/main" id="{AC07A2CE-8DEA-4693-A28A-313FC65203AA}"/>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7" name="Freeform 654">
              <a:extLst>
                <a:ext uri="{FF2B5EF4-FFF2-40B4-BE49-F238E27FC236}">
                  <a16:creationId xmlns:a16="http://schemas.microsoft.com/office/drawing/2014/main" id="{664FB22E-B38C-410C-B98E-95874AB4AA37}"/>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8" name="Freeform 655">
              <a:extLst>
                <a:ext uri="{FF2B5EF4-FFF2-40B4-BE49-F238E27FC236}">
                  <a16:creationId xmlns:a16="http://schemas.microsoft.com/office/drawing/2014/main" id="{93D6BC9F-2074-4565-89F4-D3C99110D90F}"/>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9" name="Freeform 656">
              <a:extLst>
                <a:ext uri="{FF2B5EF4-FFF2-40B4-BE49-F238E27FC236}">
                  <a16:creationId xmlns:a16="http://schemas.microsoft.com/office/drawing/2014/main" id="{92528641-CDD9-4967-929F-39E552872DF0}"/>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0" name="Freeform 657">
              <a:extLst>
                <a:ext uri="{FF2B5EF4-FFF2-40B4-BE49-F238E27FC236}">
                  <a16:creationId xmlns:a16="http://schemas.microsoft.com/office/drawing/2014/main" id="{D4647111-B219-49C4-BD46-ACDF4D51E31E}"/>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1" name="Freeform 658">
              <a:extLst>
                <a:ext uri="{FF2B5EF4-FFF2-40B4-BE49-F238E27FC236}">
                  <a16:creationId xmlns:a16="http://schemas.microsoft.com/office/drawing/2014/main" id="{795E640C-F433-46AB-B570-B2C51E5A60E8}"/>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2" name="Freeform 659">
              <a:extLst>
                <a:ext uri="{FF2B5EF4-FFF2-40B4-BE49-F238E27FC236}">
                  <a16:creationId xmlns:a16="http://schemas.microsoft.com/office/drawing/2014/main" id="{AB52549D-6152-481C-9EE3-432B5DEE1472}"/>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3" name="Freeform 660">
              <a:extLst>
                <a:ext uri="{FF2B5EF4-FFF2-40B4-BE49-F238E27FC236}">
                  <a16:creationId xmlns:a16="http://schemas.microsoft.com/office/drawing/2014/main" id="{D121D90C-6DB7-4C3F-B780-B9F52E0C27CB}"/>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4" name="Freeform 661">
              <a:extLst>
                <a:ext uri="{FF2B5EF4-FFF2-40B4-BE49-F238E27FC236}">
                  <a16:creationId xmlns:a16="http://schemas.microsoft.com/office/drawing/2014/main" id="{5BC6D467-7CF4-4A33-8C36-FFE6DD9A9F38}"/>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5" name="Freeform 662">
              <a:extLst>
                <a:ext uri="{FF2B5EF4-FFF2-40B4-BE49-F238E27FC236}">
                  <a16:creationId xmlns:a16="http://schemas.microsoft.com/office/drawing/2014/main" id="{552EDC88-3E97-4ECC-AF1B-250B17C342D7}"/>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6" name="Freeform 663">
              <a:extLst>
                <a:ext uri="{FF2B5EF4-FFF2-40B4-BE49-F238E27FC236}">
                  <a16:creationId xmlns:a16="http://schemas.microsoft.com/office/drawing/2014/main" id="{29A7765E-6C9B-4ADD-8F6D-6D813CB6F70C}"/>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7" name="Freeform 664">
              <a:extLst>
                <a:ext uri="{FF2B5EF4-FFF2-40B4-BE49-F238E27FC236}">
                  <a16:creationId xmlns:a16="http://schemas.microsoft.com/office/drawing/2014/main" id="{C996EEEC-2D70-414C-BE14-46A23A3A01AC}"/>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8" name="Freeform 665">
              <a:extLst>
                <a:ext uri="{FF2B5EF4-FFF2-40B4-BE49-F238E27FC236}">
                  <a16:creationId xmlns:a16="http://schemas.microsoft.com/office/drawing/2014/main" id="{B0B41EAF-1DD8-46DC-A6C1-D4406B86C5B3}"/>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9" name="Freeform 666">
              <a:extLst>
                <a:ext uri="{FF2B5EF4-FFF2-40B4-BE49-F238E27FC236}">
                  <a16:creationId xmlns:a16="http://schemas.microsoft.com/office/drawing/2014/main" id="{090670B0-A3E6-4E94-BC76-9B855B6FB3A9}"/>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0" name="Freeform 667">
              <a:extLst>
                <a:ext uri="{FF2B5EF4-FFF2-40B4-BE49-F238E27FC236}">
                  <a16:creationId xmlns:a16="http://schemas.microsoft.com/office/drawing/2014/main" id="{2985861C-4323-4E63-B41B-9E80445D081D}"/>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1" name="Freeform 668">
              <a:extLst>
                <a:ext uri="{FF2B5EF4-FFF2-40B4-BE49-F238E27FC236}">
                  <a16:creationId xmlns:a16="http://schemas.microsoft.com/office/drawing/2014/main" id="{EA8EF42D-D88F-4D5E-A791-87CB3EDA745F}"/>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2" name="Freeform 669">
              <a:extLst>
                <a:ext uri="{FF2B5EF4-FFF2-40B4-BE49-F238E27FC236}">
                  <a16:creationId xmlns:a16="http://schemas.microsoft.com/office/drawing/2014/main" id="{BB7067CB-056D-4A5B-B06B-E5D0F136E466}"/>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3" name="Freeform 670">
              <a:extLst>
                <a:ext uri="{FF2B5EF4-FFF2-40B4-BE49-F238E27FC236}">
                  <a16:creationId xmlns:a16="http://schemas.microsoft.com/office/drawing/2014/main" id="{9F96BC90-8CFD-43B1-81EE-C2BB9269700E}"/>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4" name="Freeform 671">
              <a:extLst>
                <a:ext uri="{FF2B5EF4-FFF2-40B4-BE49-F238E27FC236}">
                  <a16:creationId xmlns:a16="http://schemas.microsoft.com/office/drawing/2014/main" id="{9C95E20C-B4C8-411E-A2A1-E3F69B36030F}"/>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5" name="Freeform 672">
              <a:extLst>
                <a:ext uri="{FF2B5EF4-FFF2-40B4-BE49-F238E27FC236}">
                  <a16:creationId xmlns:a16="http://schemas.microsoft.com/office/drawing/2014/main" id="{D9129BD4-AE35-4A93-89D9-FEC6DCEA464B}"/>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6" name="Freeform 673">
              <a:extLst>
                <a:ext uri="{FF2B5EF4-FFF2-40B4-BE49-F238E27FC236}">
                  <a16:creationId xmlns:a16="http://schemas.microsoft.com/office/drawing/2014/main" id="{91361A86-5173-4595-A358-027ED39944FF}"/>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7" name="Freeform 674">
              <a:extLst>
                <a:ext uri="{FF2B5EF4-FFF2-40B4-BE49-F238E27FC236}">
                  <a16:creationId xmlns:a16="http://schemas.microsoft.com/office/drawing/2014/main" id="{0D20DD4D-08EB-414A-98BE-D9577CB5C8E0}"/>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8" name="Freeform 675">
              <a:extLst>
                <a:ext uri="{FF2B5EF4-FFF2-40B4-BE49-F238E27FC236}">
                  <a16:creationId xmlns:a16="http://schemas.microsoft.com/office/drawing/2014/main" id="{2027E5FA-3624-49D1-A37F-DE8C872999C8}"/>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9" name="Freeform 676">
              <a:extLst>
                <a:ext uri="{FF2B5EF4-FFF2-40B4-BE49-F238E27FC236}">
                  <a16:creationId xmlns:a16="http://schemas.microsoft.com/office/drawing/2014/main" id="{B470F9DD-1BEE-40E0-AF75-E97A12A04BA3}"/>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0" name="Freeform 677">
              <a:extLst>
                <a:ext uri="{FF2B5EF4-FFF2-40B4-BE49-F238E27FC236}">
                  <a16:creationId xmlns:a16="http://schemas.microsoft.com/office/drawing/2014/main" id="{CC3E4D34-0C13-4E29-B1BA-5832EC1D7210}"/>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1" name="Freeform 678">
              <a:extLst>
                <a:ext uri="{FF2B5EF4-FFF2-40B4-BE49-F238E27FC236}">
                  <a16:creationId xmlns:a16="http://schemas.microsoft.com/office/drawing/2014/main" id="{2349E948-9DB3-48A6-8E4B-D7825C9F60C7}"/>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2" name="Freeform 679">
              <a:extLst>
                <a:ext uri="{FF2B5EF4-FFF2-40B4-BE49-F238E27FC236}">
                  <a16:creationId xmlns:a16="http://schemas.microsoft.com/office/drawing/2014/main" id="{BB1398FF-5B9D-4B1B-831F-0EB6AC3CD77A}"/>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3" name="Freeform 680">
              <a:extLst>
                <a:ext uri="{FF2B5EF4-FFF2-40B4-BE49-F238E27FC236}">
                  <a16:creationId xmlns:a16="http://schemas.microsoft.com/office/drawing/2014/main" id="{F674282A-F8C0-468E-A285-58592C51F786}"/>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4" name="Freeform 681">
              <a:extLst>
                <a:ext uri="{FF2B5EF4-FFF2-40B4-BE49-F238E27FC236}">
                  <a16:creationId xmlns:a16="http://schemas.microsoft.com/office/drawing/2014/main" id="{F39C1D21-916C-46C3-85BC-C44702C6CE14}"/>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5" name="Freeform 682">
              <a:extLst>
                <a:ext uri="{FF2B5EF4-FFF2-40B4-BE49-F238E27FC236}">
                  <a16:creationId xmlns:a16="http://schemas.microsoft.com/office/drawing/2014/main" id="{CE055C3B-F303-4548-9CB3-239E8A1BD29B}"/>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6" name="Freeform 683">
              <a:extLst>
                <a:ext uri="{FF2B5EF4-FFF2-40B4-BE49-F238E27FC236}">
                  <a16:creationId xmlns:a16="http://schemas.microsoft.com/office/drawing/2014/main" id="{3172E123-55C2-4F49-930E-4C06903BF7FB}"/>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7" name="Freeform 684">
              <a:extLst>
                <a:ext uri="{FF2B5EF4-FFF2-40B4-BE49-F238E27FC236}">
                  <a16:creationId xmlns:a16="http://schemas.microsoft.com/office/drawing/2014/main" id="{2FC0FF4B-C879-440B-94E5-6CC027E51A62}"/>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8" name="Freeform 685">
              <a:extLst>
                <a:ext uri="{FF2B5EF4-FFF2-40B4-BE49-F238E27FC236}">
                  <a16:creationId xmlns:a16="http://schemas.microsoft.com/office/drawing/2014/main" id="{1ECBF4D5-309E-44B3-BF90-F52404D30D09}"/>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9" name="Freeform 686">
              <a:extLst>
                <a:ext uri="{FF2B5EF4-FFF2-40B4-BE49-F238E27FC236}">
                  <a16:creationId xmlns:a16="http://schemas.microsoft.com/office/drawing/2014/main" id="{0DBF5BB0-C924-44A6-8CCB-4DB02C5D3C76}"/>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0" name="Freeform 687">
              <a:extLst>
                <a:ext uri="{FF2B5EF4-FFF2-40B4-BE49-F238E27FC236}">
                  <a16:creationId xmlns:a16="http://schemas.microsoft.com/office/drawing/2014/main" id="{5135BD14-E224-428A-84B5-2C90A5882805}"/>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1" name="Freeform 688">
              <a:extLst>
                <a:ext uri="{FF2B5EF4-FFF2-40B4-BE49-F238E27FC236}">
                  <a16:creationId xmlns:a16="http://schemas.microsoft.com/office/drawing/2014/main" id="{FE42DFBF-B71A-49A4-AB7B-4A786F7F1336}"/>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2" name="Freeform 689">
              <a:extLst>
                <a:ext uri="{FF2B5EF4-FFF2-40B4-BE49-F238E27FC236}">
                  <a16:creationId xmlns:a16="http://schemas.microsoft.com/office/drawing/2014/main" id="{E3465F28-2A05-493D-8FBC-268FE93CC75E}"/>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3" name="Freeform 690">
              <a:extLst>
                <a:ext uri="{FF2B5EF4-FFF2-40B4-BE49-F238E27FC236}">
                  <a16:creationId xmlns:a16="http://schemas.microsoft.com/office/drawing/2014/main" id="{CC24E229-3859-4AEC-B124-1BDC6E641334}"/>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4" name="Freeform 691">
              <a:extLst>
                <a:ext uri="{FF2B5EF4-FFF2-40B4-BE49-F238E27FC236}">
                  <a16:creationId xmlns:a16="http://schemas.microsoft.com/office/drawing/2014/main" id="{76E2D31B-94AD-4B43-8ACE-E6B5FF4FC5D3}"/>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5" name="Freeform 692">
              <a:extLst>
                <a:ext uri="{FF2B5EF4-FFF2-40B4-BE49-F238E27FC236}">
                  <a16:creationId xmlns:a16="http://schemas.microsoft.com/office/drawing/2014/main" id="{DCF5AD4C-9C1B-4255-B2EF-85F734540E92}"/>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6" name="Freeform 693">
              <a:extLst>
                <a:ext uri="{FF2B5EF4-FFF2-40B4-BE49-F238E27FC236}">
                  <a16:creationId xmlns:a16="http://schemas.microsoft.com/office/drawing/2014/main" id="{E0DA9518-D263-4A21-A50F-08B30C826EEC}"/>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7" name="Freeform 694">
              <a:extLst>
                <a:ext uri="{FF2B5EF4-FFF2-40B4-BE49-F238E27FC236}">
                  <a16:creationId xmlns:a16="http://schemas.microsoft.com/office/drawing/2014/main" id="{0F52AE8F-D8DE-4271-8928-3E825E1EBF64}"/>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8" name="Freeform 695">
              <a:extLst>
                <a:ext uri="{FF2B5EF4-FFF2-40B4-BE49-F238E27FC236}">
                  <a16:creationId xmlns:a16="http://schemas.microsoft.com/office/drawing/2014/main" id="{3BE41171-6383-4A13-9109-F91B995438C0}"/>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9" name="Freeform 696">
              <a:extLst>
                <a:ext uri="{FF2B5EF4-FFF2-40B4-BE49-F238E27FC236}">
                  <a16:creationId xmlns:a16="http://schemas.microsoft.com/office/drawing/2014/main" id="{52970D5C-6047-4DE8-9301-2F5FFCEB87E7}"/>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0" name="Freeform 697">
              <a:extLst>
                <a:ext uri="{FF2B5EF4-FFF2-40B4-BE49-F238E27FC236}">
                  <a16:creationId xmlns:a16="http://schemas.microsoft.com/office/drawing/2014/main" id="{554F294D-88C9-440D-9821-DEB4696027A3}"/>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1" name="Freeform 698">
              <a:extLst>
                <a:ext uri="{FF2B5EF4-FFF2-40B4-BE49-F238E27FC236}">
                  <a16:creationId xmlns:a16="http://schemas.microsoft.com/office/drawing/2014/main" id="{CA6CED83-459E-4689-8014-B1034572E224}"/>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2" name="Freeform 699">
              <a:extLst>
                <a:ext uri="{FF2B5EF4-FFF2-40B4-BE49-F238E27FC236}">
                  <a16:creationId xmlns:a16="http://schemas.microsoft.com/office/drawing/2014/main" id="{8E8F2AF1-D36C-46BD-A042-1C7A69C23480}"/>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3" name="Freeform 700">
              <a:extLst>
                <a:ext uri="{FF2B5EF4-FFF2-40B4-BE49-F238E27FC236}">
                  <a16:creationId xmlns:a16="http://schemas.microsoft.com/office/drawing/2014/main" id="{74D1F2B8-B532-4993-908C-13D224D98D69}"/>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4" name="Freeform 701">
              <a:extLst>
                <a:ext uri="{FF2B5EF4-FFF2-40B4-BE49-F238E27FC236}">
                  <a16:creationId xmlns:a16="http://schemas.microsoft.com/office/drawing/2014/main" id="{DEE7C015-1FAC-4FAA-A445-06BC5DF8D8E2}"/>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5" name="Freeform 702">
              <a:extLst>
                <a:ext uri="{FF2B5EF4-FFF2-40B4-BE49-F238E27FC236}">
                  <a16:creationId xmlns:a16="http://schemas.microsoft.com/office/drawing/2014/main" id="{677110BD-F856-4AE2-A776-D02D0C9A8260}"/>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6" name="Freeform 703">
              <a:extLst>
                <a:ext uri="{FF2B5EF4-FFF2-40B4-BE49-F238E27FC236}">
                  <a16:creationId xmlns:a16="http://schemas.microsoft.com/office/drawing/2014/main" id="{2F11243B-1BE3-4302-B267-C1A1A59A1004}"/>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7" name="Freeform 704">
              <a:extLst>
                <a:ext uri="{FF2B5EF4-FFF2-40B4-BE49-F238E27FC236}">
                  <a16:creationId xmlns:a16="http://schemas.microsoft.com/office/drawing/2014/main" id="{4781021A-2BA8-415D-B1DE-ED2D8AFB8A21}"/>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8" name="Freeform 705">
              <a:extLst>
                <a:ext uri="{FF2B5EF4-FFF2-40B4-BE49-F238E27FC236}">
                  <a16:creationId xmlns:a16="http://schemas.microsoft.com/office/drawing/2014/main" id="{1F059683-260F-40F0-BB20-AEE537554977}"/>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9" name="Freeform 706">
              <a:extLst>
                <a:ext uri="{FF2B5EF4-FFF2-40B4-BE49-F238E27FC236}">
                  <a16:creationId xmlns:a16="http://schemas.microsoft.com/office/drawing/2014/main" id="{511989F4-F628-4C27-AAAE-48937A72324F}"/>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0" name="Freeform 707">
              <a:extLst>
                <a:ext uri="{FF2B5EF4-FFF2-40B4-BE49-F238E27FC236}">
                  <a16:creationId xmlns:a16="http://schemas.microsoft.com/office/drawing/2014/main" id="{F6E60239-24F6-4743-A62D-38A91C1ADF32}"/>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1" name="Freeform 708">
              <a:extLst>
                <a:ext uri="{FF2B5EF4-FFF2-40B4-BE49-F238E27FC236}">
                  <a16:creationId xmlns:a16="http://schemas.microsoft.com/office/drawing/2014/main" id="{B9919AEA-6DF0-4693-8823-202351ACCDF5}"/>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2" name="Freeform 709">
              <a:extLst>
                <a:ext uri="{FF2B5EF4-FFF2-40B4-BE49-F238E27FC236}">
                  <a16:creationId xmlns:a16="http://schemas.microsoft.com/office/drawing/2014/main" id="{3EE47F19-B04B-4A46-8D9B-07EC65173188}"/>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3" name="Freeform 710">
              <a:extLst>
                <a:ext uri="{FF2B5EF4-FFF2-40B4-BE49-F238E27FC236}">
                  <a16:creationId xmlns:a16="http://schemas.microsoft.com/office/drawing/2014/main" id="{CF275690-8CEE-4C26-B9A2-B9BA3FF95F6A}"/>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4" name="Freeform 711">
              <a:extLst>
                <a:ext uri="{FF2B5EF4-FFF2-40B4-BE49-F238E27FC236}">
                  <a16:creationId xmlns:a16="http://schemas.microsoft.com/office/drawing/2014/main" id="{31681E82-68A4-4A73-9C1F-ED5A177695BA}"/>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5" name="Freeform 712">
              <a:extLst>
                <a:ext uri="{FF2B5EF4-FFF2-40B4-BE49-F238E27FC236}">
                  <a16:creationId xmlns:a16="http://schemas.microsoft.com/office/drawing/2014/main" id="{D1A9656C-E91F-465B-A8BF-B4303C0CD048}"/>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6" name="Freeform 713">
              <a:extLst>
                <a:ext uri="{FF2B5EF4-FFF2-40B4-BE49-F238E27FC236}">
                  <a16:creationId xmlns:a16="http://schemas.microsoft.com/office/drawing/2014/main" id="{4F1D660F-E7EB-422F-AA9C-37703FDF8E8E}"/>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7" name="Freeform 714">
              <a:extLst>
                <a:ext uri="{FF2B5EF4-FFF2-40B4-BE49-F238E27FC236}">
                  <a16:creationId xmlns:a16="http://schemas.microsoft.com/office/drawing/2014/main" id="{F9DC3089-13E6-4013-B106-83129D9384FB}"/>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8" name="Freeform 715">
              <a:extLst>
                <a:ext uri="{FF2B5EF4-FFF2-40B4-BE49-F238E27FC236}">
                  <a16:creationId xmlns:a16="http://schemas.microsoft.com/office/drawing/2014/main" id="{AFABCBA0-A7C3-4E13-97C9-8C8A2B4BBC38}"/>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9" name="Freeform 716">
              <a:extLst>
                <a:ext uri="{FF2B5EF4-FFF2-40B4-BE49-F238E27FC236}">
                  <a16:creationId xmlns:a16="http://schemas.microsoft.com/office/drawing/2014/main" id="{6BF877FB-8AD0-4AE1-BE52-4EE4A2362F82}"/>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0" name="Freeform 717">
              <a:extLst>
                <a:ext uri="{FF2B5EF4-FFF2-40B4-BE49-F238E27FC236}">
                  <a16:creationId xmlns:a16="http://schemas.microsoft.com/office/drawing/2014/main" id="{817D4EA6-7C5B-443D-85D9-403E549FDA71}"/>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1" name="Freeform 718">
              <a:extLst>
                <a:ext uri="{FF2B5EF4-FFF2-40B4-BE49-F238E27FC236}">
                  <a16:creationId xmlns:a16="http://schemas.microsoft.com/office/drawing/2014/main" id="{764796F1-144F-41BB-B02E-5A43DCD34ED2}"/>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2" name="Freeform 719">
              <a:extLst>
                <a:ext uri="{FF2B5EF4-FFF2-40B4-BE49-F238E27FC236}">
                  <a16:creationId xmlns:a16="http://schemas.microsoft.com/office/drawing/2014/main" id="{63E832D1-C439-4CDE-80CB-11DD8B6E4696}"/>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3" name="Freeform 720">
              <a:extLst>
                <a:ext uri="{FF2B5EF4-FFF2-40B4-BE49-F238E27FC236}">
                  <a16:creationId xmlns:a16="http://schemas.microsoft.com/office/drawing/2014/main" id="{C4050EA5-68DC-4926-A862-AA55F157D435}"/>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4" name="Freeform 721">
              <a:extLst>
                <a:ext uri="{FF2B5EF4-FFF2-40B4-BE49-F238E27FC236}">
                  <a16:creationId xmlns:a16="http://schemas.microsoft.com/office/drawing/2014/main" id="{0FA51507-10B7-4710-B046-EE0003E9051A}"/>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5" name="Freeform 722">
              <a:extLst>
                <a:ext uri="{FF2B5EF4-FFF2-40B4-BE49-F238E27FC236}">
                  <a16:creationId xmlns:a16="http://schemas.microsoft.com/office/drawing/2014/main" id="{2BC66586-379C-4378-94A7-AB97EBF45458}"/>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6" name="Freeform 723">
              <a:extLst>
                <a:ext uri="{FF2B5EF4-FFF2-40B4-BE49-F238E27FC236}">
                  <a16:creationId xmlns:a16="http://schemas.microsoft.com/office/drawing/2014/main" id="{2AE3B9DC-F4A8-418F-8AF9-760DB25A83A9}"/>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7" name="Freeform 724">
              <a:extLst>
                <a:ext uri="{FF2B5EF4-FFF2-40B4-BE49-F238E27FC236}">
                  <a16:creationId xmlns:a16="http://schemas.microsoft.com/office/drawing/2014/main" id="{7C6A425E-6CEC-4474-994D-E214FD725EE2}"/>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8" name="Freeform 725">
              <a:extLst>
                <a:ext uri="{FF2B5EF4-FFF2-40B4-BE49-F238E27FC236}">
                  <a16:creationId xmlns:a16="http://schemas.microsoft.com/office/drawing/2014/main" id="{8B7D9E91-AAAD-4BDB-8264-51114858DDE5}"/>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9" name="Freeform 726">
              <a:extLst>
                <a:ext uri="{FF2B5EF4-FFF2-40B4-BE49-F238E27FC236}">
                  <a16:creationId xmlns:a16="http://schemas.microsoft.com/office/drawing/2014/main" id="{AA817666-AABD-40F8-B718-DA303D7952BC}"/>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0" name="Freeform 727">
              <a:extLst>
                <a:ext uri="{FF2B5EF4-FFF2-40B4-BE49-F238E27FC236}">
                  <a16:creationId xmlns:a16="http://schemas.microsoft.com/office/drawing/2014/main" id="{BF741D44-0308-4743-9A52-17DA25810526}"/>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1" name="Freeform 728">
              <a:extLst>
                <a:ext uri="{FF2B5EF4-FFF2-40B4-BE49-F238E27FC236}">
                  <a16:creationId xmlns:a16="http://schemas.microsoft.com/office/drawing/2014/main" id="{6AA32E23-13C7-4D6F-939B-35205944C91E}"/>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2" name="Freeform 729">
              <a:extLst>
                <a:ext uri="{FF2B5EF4-FFF2-40B4-BE49-F238E27FC236}">
                  <a16:creationId xmlns:a16="http://schemas.microsoft.com/office/drawing/2014/main" id="{7929534E-4051-4C65-AC2F-DB5721F260AA}"/>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3" name="Freeform 730">
              <a:extLst>
                <a:ext uri="{FF2B5EF4-FFF2-40B4-BE49-F238E27FC236}">
                  <a16:creationId xmlns:a16="http://schemas.microsoft.com/office/drawing/2014/main" id="{7DF97C09-5BE9-4CDD-9CA9-D2AA7E99E511}"/>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4" name="Freeform 731">
              <a:extLst>
                <a:ext uri="{FF2B5EF4-FFF2-40B4-BE49-F238E27FC236}">
                  <a16:creationId xmlns:a16="http://schemas.microsoft.com/office/drawing/2014/main" id="{8839200D-2C37-4170-B9C8-FA01AC3078AE}"/>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5" name="Freeform 732">
              <a:extLst>
                <a:ext uri="{FF2B5EF4-FFF2-40B4-BE49-F238E27FC236}">
                  <a16:creationId xmlns:a16="http://schemas.microsoft.com/office/drawing/2014/main" id="{DAE8F96C-B61B-4775-B994-37F06A5BCA38}"/>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6" name="Freeform 733">
              <a:extLst>
                <a:ext uri="{FF2B5EF4-FFF2-40B4-BE49-F238E27FC236}">
                  <a16:creationId xmlns:a16="http://schemas.microsoft.com/office/drawing/2014/main" id="{83FC90FA-DE22-430B-BA22-EE1B784A13FF}"/>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7" name="Freeform 734">
              <a:extLst>
                <a:ext uri="{FF2B5EF4-FFF2-40B4-BE49-F238E27FC236}">
                  <a16:creationId xmlns:a16="http://schemas.microsoft.com/office/drawing/2014/main" id="{57BC451C-858F-4A83-9DC4-EA301D49F955}"/>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8" name="Freeform 735">
              <a:extLst>
                <a:ext uri="{FF2B5EF4-FFF2-40B4-BE49-F238E27FC236}">
                  <a16:creationId xmlns:a16="http://schemas.microsoft.com/office/drawing/2014/main" id="{D8B27891-A3B8-4C9A-8BB3-FCB327D2A707}"/>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9" name="Freeform 736">
              <a:extLst>
                <a:ext uri="{FF2B5EF4-FFF2-40B4-BE49-F238E27FC236}">
                  <a16:creationId xmlns:a16="http://schemas.microsoft.com/office/drawing/2014/main" id="{77740AB1-3BB7-4439-A79F-C4DC0D573BE2}"/>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0" name="Freeform 737">
              <a:extLst>
                <a:ext uri="{FF2B5EF4-FFF2-40B4-BE49-F238E27FC236}">
                  <a16:creationId xmlns:a16="http://schemas.microsoft.com/office/drawing/2014/main" id="{12C6309F-2C78-4D2D-8CDE-F85FF9D6FBB2}"/>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1" name="Freeform 738">
              <a:extLst>
                <a:ext uri="{FF2B5EF4-FFF2-40B4-BE49-F238E27FC236}">
                  <a16:creationId xmlns:a16="http://schemas.microsoft.com/office/drawing/2014/main" id="{D2011CB5-AAC4-411C-9775-20CD75ED81B7}"/>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2" name="Freeform 739">
              <a:extLst>
                <a:ext uri="{FF2B5EF4-FFF2-40B4-BE49-F238E27FC236}">
                  <a16:creationId xmlns:a16="http://schemas.microsoft.com/office/drawing/2014/main" id="{DEFB94CD-4D47-4A57-8BF7-ABDEC930A345}"/>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3" name="Freeform 740">
              <a:extLst>
                <a:ext uri="{FF2B5EF4-FFF2-40B4-BE49-F238E27FC236}">
                  <a16:creationId xmlns:a16="http://schemas.microsoft.com/office/drawing/2014/main" id="{75DCA972-87C4-498F-8579-FF9434FED0BF}"/>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4" name="Freeform 741">
              <a:extLst>
                <a:ext uri="{FF2B5EF4-FFF2-40B4-BE49-F238E27FC236}">
                  <a16:creationId xmlns:a16="http://schemas.microsoft.com/office/drawing/2014/main" id="{7F1E3E07-26A8-48E5-B3FD-68B772F84EB9}"/>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5" name="Freeform 742">
              <a:extLst>
                <a:ext uri="{FF2B5EF4-FFF2-40B4-BE49-F238E27FC236}">
                  <a16:creationId xmlns:a16="http://schemas.microsoft.com/office/drawing/2014/main" id="{470755AA-D485-4024-B12E-5953CC62892E}"/>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6" name="Freeform 743">
              <a:extLst>
                <a:ext uri="{FF2B5EF4-FFF2-40B4-BE49-F238E27FC236}">
                  <a16:creationId xmlns:a16="http://schemas.microsoft.com/office/drawing/2014/main" id="{02A6A4E9-8747-4C29-B20C-2E7BDE3DC895}"/>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7" name="Freeform 744">
              <a:extLst>
                <a:ext uri="{FF2B5EF4-FFF2-40B4-BE49-F238E27FC236}">
                  <a16:creationId xmlns:a16="http://schemas.microsoft.com/office/drawing/2014/main" id="{6C268C2F-816D-4BD8-AE36-7C7416CE32FE}"/>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8" name="Freeform 745">
              <a:extLst>
                <a:ext uri="{FF2B5EF4-FFF2-40B4-BE49-F238E27FC236}">
                  <a16:creationId xmlns:a16="http://schemas.microsoft.com/office/drawing/2014/main" id="{C06F592D-04FD-4C5C-BF99-2C29D5D07F09}"/>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9" name="Freeform 746">
              <a:extLst>
                <a:ext uri="{FF2B5EF4-FFF2-40B4-BE49-F238E27FC236}">
                  <a16:creationId xmlns:a16="http://schemas.microsoft.com/office/drawing/2014/main" id="{C8C9FA4F-F3E1-47B2-AF7E-270182AD6469}"/>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0" name="Freeform 747">
              <a:extLst>
                <a:ext uri="{FF2B5EF4-FFF2-40B4-BE49-F238E27FC236}">
                  <a16:creationId xmlns:a16="http://schemas.microsoft.com/office/drawing/2014/main" id="{DAE2163A-E4BE-4779-9D1A-7710F06163EC}"/>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1" name="Freeform 748">
              <a:extLst>
                <a:ext uri="{FF2B5EF4-FFF2-40B4-BE49-F238E27FC236}">
                  <a16:creationId xmlns:a16="http://schemas.microsoft.com/office/drawing/2014/main" id="{6EF2EF5C-CBBD-4516-9968-4193812D7F83}"/>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2" name="Freeform 749">
              <a:extLst>
                <a:ext uri="{FF2B5EF4-FFF2-40B4-BE49-F238E27FC236}">
                  <a16:creationId xmlns:a16="http://schemas.microsoft.com/office/drawing/2014/main" id="{428021B8-0139-4E51-9C31-856A75355F7C}"/>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3" name="Freeform 750">
              <a:extLst>
                <a:ext uri="{FF2B5EF4-FFF2-40B4-BE49-F238E27FC236}">
                  <a16:creationId xmlns:a16="http://schemas.microsoft.com/office/drawing/2014/main" id="{B30D7355-70EE-4BDC-8675-DFCF44472084}"/>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4" name="Freeform 751">
              <a:extLst>
                <a:ext uri="{FF2B5EF4-FFF2-40B4-BE49-F238E27FC236}">
                  <a16:creationId xmlns:a16="http://schemas.microsoft.com/office/drawing/2014/main" id="{E18939B2-BF28-4F3C-9023-BCEEB578CA64}"/>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5" name="Freeform 752">
              <a:extLst>
                <a:ext uri="{FF2B5EF4-FFF2-40B4-BE49-F238E27FC236}">
                  <a16:creationId xmlns:a16="http://schemas.microsoft.com/office/drawing/2014/main" id="{A69D61A2-6461-4534-845C-6633835A5132}"/>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6" name="Freeform 753">
              <a:extLst>
                <a:ext uri="{FF2B5EF4-FFF2-40B4-BE49-F238E27FC236}">
                  <a16:creationId xmlns:a16="http://schemas.microsoft.com/office/drawing/2014/main" id="{41C0F55F-5D50-44B4-9BBE-00839E576181}"/>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7" name="Freeform 754">
              <a:extLst>
                <a:ext uri="{FF2B5EF4-FFF2-40B4-BE49-F238E27FC236}">
                  <a16:creationId xmlns:a16="http://schemas.microsoft.com/office/drawing/2014/main" id="{F323275A-0C53-4D0A-BE03-145EA7002A23}"/>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8" name="Freeform 755">
              <a:extLst>
                <a:ext uri="{FF2B5EF4-FFF2-40B4-BE49-F238E27FC236}">
                  <a16:creationId xmlns:a16="http://schemas.microsoft.com/office/drawing/2014/main" id="{EAE674E1-2E99-44F5-B651-D3A766826107}"/>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9" name="Freeform 756">
              <a:extLst>
                <a:ext uri="{FF2B5EF4-FFF2-40B4-BE49-F238E27FC236}">
                  <a16:creationId xmlns:a16="http://schemas.microsoft.com/office/drawing/2014/main" id="{5AD9BA1A-1D75-4874-AA5B-FED731116677}"/>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0" name="Freeform 757">
              <a:extLst>
                <a:ext uri="{FF2B5EF4-FFF2-40B4-BE49-F238E27FC236}">
                  <a16:creationId xmlns:a16="http://schemas.microsoft.com/office/drawing/2014/main" id="{0AC2A454-65E7-4A1C-9D9E-7D6CAF5343E8}"/>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1" name="Freeform 758">
              <a:extLst>
                <a:ext uri="{FF2B5EF4-FFF2-40B4-BE49-F238E27FC236}">
                  <a16:creationId xmlns:a16="http://schemas.microsoft.com/office/drawing/2014/main" id="{444503EF-29D7-4D0D-B9F3-00B837D282CA}"/>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2" name="Freeform 759">
              <a:extLst>
                <a:ext uri="{FF2B5EF4-FFF2-40B4-BE49-F238E27FC236}">
                  <a16:creationId xmlns:a16="http://schemas.microsoft.com/office/drawing/2014/main" id="{C8EACE24-0B23-48A6-8572-9A186FF363AD}"/>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3" name="Freeform 760">
              <a:extLst>
                <a:ext uri="{FF2B5EF4-FFF2-40B4-BE49-F238E27FC236}">
                  <a16:creationId xmlns:a16="http://schemas.microsoft.com/office/drawing/2014/main" id="{EB14A9FB-6EDC-431A-A5FE-67DED3776102}"/>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4" name="Freeform 761">
              <a:extLst>
                <a:ext uri="{FF2B5EF4-FFF2-40B4-BE49-F238E27FC236}">
                  <a16:creationId xmlns:a16="http://schemas.microsoft.com/office/drawing/2014/main" id="{604BCD06-43C4-46ED-A5F3-E9C95ED24B9D}"/>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5" name="Freeform 762">
              <a:extLst>
                <a:ext uri="{FF2B5EF4-FFF2-40B4-BE49-F238E27FC236}">
                  <a16:creationId xmlns:a16="http://schemas.microsoft.com/office/drawing/2014/main" id="{F3B98579-229F-4954-B084-8884AB2FDFE8}"/>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6" name="Freeform 763">
              <a:extLst>
                <a:ext uri="{FF2B5EF4-FFF2-40B4-BE49-F238E27FC236}">
                  <a16:creationId xmlns:a16="http://schemas.microsoft.com/office/drawing/2014/main" id="{B85D7ED7-56B9-4654-BE03-D24466991B6B}"/>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7" name="Freeform 764">
              <a:extLst>
                <a:ext uri="{FF2B5EF4-FFF2-40B4-BE49-F238E27FC236}">
                  <a16:creationId xmlns:a16="http://schemas.microsoft.com/office/drawing/2014/main" id="{3AE86672-0518-42B8-B135-B9314D9AF533}"/>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8" name="Freeform 765">
              <a:extLst>
                <a:ext uri="{FF2B5EF4-FFF2-40B4-BE49-F238E27FC236}">
                  <a16:creationId xmlns:a16="http://schemas.microsoft.com/office/drawing/2014/main" id="{A1F5EFC8-0608-4945-8CF1-68B75DB78078}"/>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9" name="Freeform 766">
              <a:extLst>
                <a:ext uri="{FF2B5EF4-FFF2-40B4-BE49-F238E27FC236}">
                  <a16:creationId xmlns:a16="http://schemas.microsoft.com/office/drawing/2014/main" id="{290580C7-665B-48E7-B076-BC468BF2A46E}"/>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0" name="Freeform 767">
              <a:extLst>
                <a:ext uri="{FF2B5EF4-FFF2-40B4-BE49-F238E27FC236}">
                  <a16:creationId xmlns:a16="http://schemas.microsoft.com/office/drawing/2014/main" id="{53237013-86A4-4B49-B137-BEC60B75579F}"/>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1" name="Freeform 768">
              <a:extLst>
                <a:ext uri="{FF2B5EF4-FFF2-40B4-BE49-F238E27FC236}">
                  <a16:creationId xmlns:a16="http://schemas.microsoft.com/office/drawing/2014/main" id="{7F42BA17-CEF5-4921-AB2C-7F8512378190}"/>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2" name="Freeform 769">
              <a:extLst>
                <a:ext uri="{FF2B5EF4-FFF2-40B4-BE49-F238E27FC236}">
                  <a16:creationId xmlns:a16="http://schemas.microsoft.com/office/drawing/2014/main" id="{EDF45483-AC18-4FAE-98A1-BB1423A53744}"/>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3" name="Freeform 770">
              <a:extLst>
                <a:ext uri="{FF2B5EF4-FFF2-40B4-BE49-F238E27FC236}">
                  <a16:creationId xmlns:a16="http://schemas.microsoft.com/office/drawing/2014/main" id="{31E0E917-357E-4F2D-981B-AAE8C213C55D}"/>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4" name="Freeform 771">
              <a:extLst>
                <a:ext uri="{FF2B5EF4-FFF2-40B4-BE49-F238E27FC236}">
                  <a16:creationId xmlns:a16="http://schemas.microsoft.com/office/drawing/2014/main" id="{C2159D57-39E9-4388-B14D-228EB81ADDAB}"/>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5" name="Freeform 772">
              <a:extLst>
                <a:ext uri="{FF2B5EF4-FFF2-40B4-BE49-F238E27FC236}">
                  <a16:creationId xmlns:a16="http://schemas.microsoft.com/office/drawing/2014/main" id="{544A23D4-461A-47EA-B152-4955A2AD0E83}"/>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6" name="Freeform 773">
              <a:extLst>
                <a:ext uri="{FF2B5EF4-FFF2-40B4-BE49-F238E27FC236}">
                  <a16:creationId xmlns:a16="http://schemas.microsoft.com/office/drawing/2014/main" id="{71D8CD3C-57C9-4CF5-9632-207EB145BB7D}"/>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7" name="Freeform 774">
              <a:extLst>
                <a:ext uri="{FF2B5EF4-FFF2-40B4-BE49-F238E27FC236}">
                  <a16:creationId xmlns:a16="http://schemas.microsoft.com/office/drawing/2014/main" id="{623C353B-4E97-421C-9F57-0469716A9082}"/>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8" name="Freeform 775">
              <a:extLst>
                <a:ext uri="{FF2B5EF4-FFF2-40B4-BE49-F238E27FC236}">
                  <a16:creationId xmlns:a16="http://schemas.microsoft.com/office/drawing/2014/main" id="{3620A376-61D6-439C-BBB6-E975790E285E}"/>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9" name="Freeform 776">
              <a:extLst>
                <a:ext uri="{FF2B5EF4-FFF2-40B4-BE49-F238E27FC236}">
                  <a16:creationId xmlns:a16="http://schemas.microsoft.com/office/drawing/2014/main" id="{7632AFBA-6E52-4356-95A1-4E765A2C13E5}"/>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0" name="Freeform 777">
              <a:extLst>
                <a:ext uri="{FF2B5EF4-FFF2-40B4-BE49-F238E27FC236}">
                  <a16:creationId xmlns:a16="http://schemas.microsoft.com/office/drawing/2014/main" id="{A456975B-9A54-434A-BCC8-851D6E68DAE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1" name="Freeform 778">
              <a:extLst>
                <a:ext uri="{FF2B5EF4-FFF2-40B4-BE49-F238E27FC236}">
                  <a16:creationId xmlns:a16="http://schemas.microsoft.com/office/drawing/2014/main" id="{A76123F1-0F76-4332-ABED-51CC23DD8FB1}"/>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2" name="Freeform 779">
              <a:extLst>
                <a:ext uri="{FF2B5EF4-FFF2-40B4-BE49-F238E27FC236}">
                  <a16:creationId xmlns:a16="http://schemas.microsoft.com/office/drawing/2014/main" id="{BE7CB535-C28E-4B2F-B63D-F076515B3E0E}"/>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3" name="Freeform 780">
              <a:extLst>
                <a:ext uri="{FF2B5EF4-FFF2-40B4-BE49-F238E27FC236}">
                  <a16:creationId xmlns:a16="http://schemas.microsoft.com/office/drawing/2014/main" id="{8C8B4ACC-1853-48F4-96D6-EEB63444FA2C}"/>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4" name="Freeform 782">
              <a:extLst>
                <a:ext uri="{FF2B5EF4-FFF2-40B4-BE49-F238E27FC236}">
                  <a16:creationId xmlns:a16="http://schemas.microsoft.com/office/drawing/2014/main" id="{FB54F1AD-C2FD-42E0-A366-EDFBC2903DF6}"/>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5" name="Freeform 783">
              <a:extLst>
                <a:ext uri="{FF2B5EF4-FFF2-40B4-BE49-F238E27FC236}">
                  <a16:creationId xmlns:a16="http://schemas.microsoft.com/office/drawing/2014/main" id="{C4A5C5F3-0096-4A0E-96D4-A3FCD7A17B21}"/>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6" name="Freeform 784">
              <a:extLst>
                <a:ext uri="{FF2B5EF4-FFF2-40B4-BE49-F238E27FC236}">
                  <a16:creationId xmlns:a16="http://schemas.microsoft.com/office/drawing/2014/main" id="{C749D5BB-8DBE-4197-832C-B2E595FCC42F}"/>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7" name="Freeform 785">
              <a:extLst>
                <a:ext uri="{FF2B5EF4-FFF2-40B4-BE49-F238E27FC236}">
                  <a16:creationId xmlns:a16="http://schemas.microsoft.com/office/drawing/2014/main" id="{E35CE94A-234E-476A-A78C-94270BD1309C}"/>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8" name="Freeform 786">
              <a:extLst>
                <a:ext uri="{FF2B5EF4-FFF2-40B4-BE49-F238E27FC236}">
                  <a16:creationId xmlns:a16="http://schemas.microsoft.com/office/drawing/2014/main" id="{F62E4AAA-230E-4513-B41A-C103FEF30EE8}"/>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9" name="Freeform 787">
              <a:extLst>
                <a:ext uri="{FF2B5EF4-FFF2-40B4-BE49-F238E27FC236}">
                  <a16:creationId xmlns:a16="http://schemas.microsoft.com/office/drawing/2014/main" id="{08397EA4-43AA-4156-986F-37273ED8578C}"/>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0" name="Freeform 788">
              <a:extLst>
                <a:ext uri="{FF2B5EF4-FFF2-40B4-BE49-F238E27FC236}">
                  <a16:creationId xmlns:a16="http://schemas.microsoft.com/office/drawing/2014/main" id="{B613EBF5-0A4F-48FA-8BD1-7B8AE6284870}"/>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1" name="Freeform 789">
              <a:extLst>
                <a:ext uri="{FF2B5EF4-FFF2-40B4-BE49-F238E27FC236}">
                  <a16:creationId xmlns:a16="http://schemas.microsoft.com/office/drawing/2014/main" id="{AA8D513E-4F24-4E28-A716-1B45E3E025E0}"/>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2" name="Freeform 790">
              <a:extLst>
                <a:ext uri="{FF2B5EF4-FFF2-40B4-BE49-F238E27FC236}">
                  <a16:creationId xmlns:a16="http://schemas.microsoft.com/office/drawing/2014/main" id="{E4088C4B-CFBE-4B86-BF3F-B172E2F6D6EA}"/>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3" name="Freeform 791">
              <a:extLst>
                <a:ext uri="{FF2B5EF4-FFF2-40B4-BE49-F238E27FC236}">
                  <a16:creationId xmlns:a16="http://schemas.microsoft.com/office/drawing/2014/main" id="{A13681D3-A103-41B7-8420-0F534E91AE0C}"/>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4" name="Freeform 792">
              <a:extLst>
                <a:ext uri="{FF2B5EF4-FFF2-40B4-BE49-F238E27FC236}">
                  <a16:creationId xmlns:a16="http://schemas.microsoft.com/office/drawing/2014/main" id="{126D9F90-88B1-490C-B78A-C302DC4D087A}"/>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5" name="Freeform 793">
              <a:extLst>
                <a:ext uri="{FF2B5EF4-FFF2-40B4-BE49-F238E27FC236}">
                  <a16:creationId xmlns:a16="http://schemas.microsoft.com/office/drawing/2014/main" id="{D18D9AD7-34C2-4C8E-9A6A-7B3BBBF0BB5D}"/>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6" name="Freeform 794">
              <a:extLst>
                <a:ext uri="{FF2B5EF4-FFF2-40B4-BE49-F238E27FC236}">
                  <a16:creationId xmlns:a16="http://schemas.microsoft.com/office/drawing/2014/main" id="{6739C54B-EC7A-488C-B04C-472B026F4DF6}"/>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7" name="Freeform 795">
              <a:extLst>
                <a:ext uri="{FF2B5EF4-FFF2-40B4-BE49-F238E27FC236}">
                  <a16:creationId xmlns:a16="http://schemas.microsoft.com/office/drawing/2014/main" id="{3115BFA2-B84B-4748-8663-573695D8C93D}"/>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8" name="Freeform 796">
              <a:extLst>
                <a:ext uri="{FF2B5EF4-FFF2-40B4-BE49-F238E27FC236}">
                  <a16:creationId xmlns:a16="http://schemas.microsoft.com/office/drawing/2014/main" id="{648DA11F-150D-4417-9C68-028D727EB4B2}"/>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9" name="Freeform 797">
              <a:extLst>
                <a:ext uri="{FF2B5EF4-FFF2-40B4-BE49-F238E27FC236}">
                  <a16:creationId xmlns:a16="http://schemas.microsoft.com/office/drawing/2014/main" id="{8C2965B8-2791-49AA-B8DB-CA8C69ECB2D6}"/>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3175" cap="flat">
              <a:solidFill>
                <a:schemeClr val="bg1"/>
              </a:solidFill>
              <a:prstDash val="solid"/>
              <a:round/>
              <a:headEnd/>
              <a:tailEnd/>
            </a:ln>
          </p:spPr>
          <p:txBody>
            <a:bodyPr/>
            <a:lstStyle/>
            <a:p>
              <a:pPr defTabSz="1371204">
                <a:defRPr/>
              </a:pPr>
              <a:endParaRPr lang="id-ID" sz="1350"/>
            </a:p>
          </p:txBody>
        </p:sp>
      </p:grpSp>
      <p:grpSp>
        <p:nvGrpSpPr>
          <p:cNvPr id="6" name="그룹 5">
            <a:extLst>
              <a:ext uri="{FF2B5EF4-FFF2-40B4-BE49-F238E27FC236}">
                <a16:creationId xmlns:a16="http://schemas.microsoft.com/office/drawing/2014/main" id="{C4504048-8FDA-4594-AFE7-FDDCFDAFBE93}"/>
              </a:ext>
            </a:extLst>
          </p:cNvPr>
          <p:cNvGrpSpPr/>
          <p:nvPr/>
        </p:nvGrpSpPr>
        <p:grpSpPr>
          <a:xfrm>
            <a:off x="741404" y="1620725"/>
            <a:ext cx="7682574" cy="2458916"/>
            <a:chOff x="477298" y="1959052"/>
            <a:chExt cx="11031375" cy="2960891"/>
          </a:xfrm>
        </p:grpSpPr>
        <p:pic>
          <p:nvPicPr>
            <p:cNvPr id="450" name="그림 449">
              <a:extLst>
                <a:ext uri="{FF2B5EF4-FFF2-40B4-BE49-F238E27FC236}">
                  <a16:creationId xmlns:a16="http://schemas.microsoft.com/office/drawing/2014/main" id="{F4951F6E-773D-490B-ABC2-4EFE41FA3325}"/>
                </a:ext>
              </a:extLst>
            </p:cNvPr>
            <p:cNvPicPr>
              <a:picLocks noChangeAspect="1"/>
            </p:cNvPicPr>
            <p:nvPr/>
          </p:nvPicPr>
          <p:blipFill>
            <a:blip r:embed="rId4"/>
            <a:stretch>
              <a:fillRect/>
            </a:stretch>
          </p:blipFill>
          <p:spPr>
            <a:xfrm>
              <a:off x="1160267" y="2764538"/>
              <a:ext cx="704489" cy="360000"/>
            </a:xfrm>
            <a:prstGeom prst="rect">
              <a:avLst/>
            </a:prstGeom>
          </p:spPr>
        </p:pic>
        <p:pic>
          <p:nvPicPr>
            <p:cNvPr id="451" name="Picture 6" descr="Image result for johnson and johnson">
              <a:extLst>
                <a:ext uri="{FF2B5EF4-FFF2-40B4-BE49-F238E27FC236}">
                  <a16:creationId xmlns:a16="http://schemas.microsoft.com/office/drawing/2014/main" id="{2231B7C9-C92D-4D8C-862C-9FB0708A0D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86" y="2776581"/>
              <a:ext cx="1190936" cy="180000"/>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8" descr="Image result for bnp paribas">
              <a:extLst>
                <a:ext uri="{FF2B5EF4-FFF2-40B4-BE49-F238E27FC236}">
                  <a16:creationId xmlns:a16="http://schemas.microsoft.com/office/drawing/2014/main" id="{52C1E79D-43B1-4CF2-AE2E-D5C47E5A48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4961" y="1995052"/>
              <a:ext cx="171347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Image result for deloitte">
              <a:extLst>
                <a:ext uri="{FF2B5EF4-FFF2-40B4-BE49-F238E27FC236}">
                  <a16:creationId xmlns:a16="http://schemas.microsoft.com/office/drawing/2014/main" id="{011A95F8-0FB6-4E23-ACBC-CF92C61E00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1793" y="2794581"/>
              <a:ext cx="96899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0" descr="Image result for PwC">
              <a:extLst>
                <a:ext uri="{FF2B5EF4-FFF2-40B4-BE49-F238E27FC236}">
                  <a16:creationId xmlns:a16="http://schemas.microsoft.com/office/drawing/2014/main" id="{B317CC63-3E61-4F31-B50B-A14D738E097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036" t="16763" r="18727" b="15746"/>
            <a:stretch/>
          </p:blipFill>
          <p:spPr bwMode="auto">
            <a:xfrm>
              <a:off x="10788673" y="2674183"/>
              <a:ext cx="720000" cy="558662"/>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8" descr="File:KPMG logo.svg">
              <a:extLst>
                <a:ext uri="{FF2B5EF4-FFF2-40B4-BE49-F238E27FC236}">
                  <a16:creationId xmlns:a16="http://schemas.microsoft.com/office/drawing/2014/main" id="{0C8DBD49-DADF-45B4-BB46-23CAAE49C58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67400" y="2758581"/>
              <a:ext cx="522055" cy="216000"/>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36" descr="Visa.svg">
              <a:extLst>
                <a:ext uri="{FF2B5EF4-FFF2-40B4-BE49-F238E27FC236}">
                  <a16:creationId xmlns:a16="http://schemas.microsoft.com/office/drawing/2014/main" id="{7A1A789F-E4C6-4ED6-B5A6-E0849E4F28B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86528" y="1995052"/>
              <a:ext cx="566929" cy="360000"/>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38" descr="Image result for wells fargo bank">
              <a:extLst>
                <a:ext uri="{FF2B5EF4-FFF2-40B4-BE49-F238E27FC236}">
                  <a16:creationId xmlns:a16="http://schemas.microsoft.com/office/drawing/2014/main" id="{84218D46-FEBA-4AF1-A402-5CAAD42F1DD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10486" y="2745271"/>
              <a:ext cx="360001" cy="286375"/>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40" descr="Image result for mitsubishi ufj">
              <a:extLst>
                <a:ext uri="{FF2B5EF4-FFF2-40B4-BE49-F238E27FC236}">
                  <a16:creationId xmlns:a16="http://schemas.microsoft.com/office/drawing/2014/main" id="{3B663F74-68E0-41D6-9734-0AFAA06C0D7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36770" r="2837" b="34119"/>
            <a:stretch/>
          </p:blipFill>
          <p:spPr bwMode="auto">
            <a:xfrm>
              <a:off x="5127430" y="2381220"/>
              <a:ext cx="755237" cy="180000"/>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42" descr="Image result for AXA">
              <a:extLst>
                <a:ext uri="{FF2B5EF4-FFF2-40B4-BE49-F238E27FC236}">
                  <a16:creationId xmlns:a16="http://schemas.microsoft.com/office/drawing/2014/main" id="{76BC915B-FFAD-48C6-8EC6-D0BF6E525C6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76872" y="268658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44" descr="Image result for reassure">
              <a:extLst>
                <a:ext uri="{FF2B5EF4-FFF2-40B4-BE49-F238E27FC236}">
                  <a16:creationId xmlns:a16="http://schemas.microsoft.com/office/drawing/2014/main" id="{51109D99-5B16-483D-8EF2-2E33EEFCE34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53731" y="1959052"/>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46" descr="Image result for ernst and young">
              <a:extLst>
                <a:ext uri="{FF2B5EF4-FFF2-40B4-BE49-F238E27FC236}">
                  <a16:creationId xmlns:a16="http://schemas.microsoft.com/office/drawing/2014/main" id="{F929C22B-C579-43BC-9D16-B8A34040500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63002" y="1995052"/>
              <a:ext cx="431499"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48" descr="Image result for walmart">
              <a:extLst>
                <a:ext uri="{FF2B5EF4-FFF2-40B4-BE49-F238E27FC236}">
                  <a16:creationId xmlns:a16="http://schemas.microsoft.com/office/drawing/2014/main" id="{B551A972-E779-4E1D-8D9F-212F4EEE778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87133" y="1995052"/>
              <a:ext cx="816638"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52" descr="Image result for ge healthcare">
              <a:extLst>
                <a:ext uri="{FF2B5EF4-FFF2-40B4-BE49-F238E27FC236}">
                  <a16:creationId xmlns:a16="http://schemas.microsoft.com/office/drawing/2014/main" id="{C771FBE2-4603-4F94-A8DF-2DB19F200BA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50916" y="1995052"/>
              <a:ext cx="106830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54" descr="Image result for ge oil and gas">
              <a:extLst>
                <a:ext uri="{FF2B5EF4-FFF2-40B4-BE49-F238E27FC236}">
                  <a16:creationId xmlns:a16="http://schemas.microsoft.com/office/drawing/2014/main" id="{FD698309-F03B-46D2-9B80-142A88E1C6D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878452" y="1995052"/>
              <a:ext cx="949451"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58" descr="Image result for mercedes benz logo">
              <a:extLst>
                <a:ext uri="{FF2B5EF4-FFF2-40B4-BE49-F238E27FC236}">
                  <a16:creationId xmlns:a16="http://schemas.microsoft.com/office/drawing/2014/main" id="{0830BE61-1E82-48E0-B0BC-2B809E1D021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188313" y="1959052"/>
              <a:ext cx="768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60" descr="Image result for bmw logo">
              <a:extLst>
                <a:ext uri="{FF2B5EF4-FFF2-40B4-BE49-F238E27FC236}">
                  <a16:creationId xmlns:a16="http://schemas.microsoft.com/office/drawing/2014/main" id="{35D10168-22FA-4415-90DF-FDDAE905228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11488" y="2688454"/>
              <a:ext cx="360001"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62" descr="Image result for AT&amp;T labs">
              <a:extLst>
                <a:ext uri="{FF2B5EF4-FFF2-40B4-BE49-F238E27FC236}">
                  <a16:creationId xmlns:a16="http://schemas.microsoft.com/office/drawing/2014/main" id="{A6BD6D10-BF0C-4FC7-8D99-58D8A1F6D1F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278963" y="2710359"/>
              <a:ext cx="876268"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verizon logo">
              <a:extLst>
                <a:ext uri="{FF2B5EF4-FFF2-40B4-BE49-F238E27FC236}">
                  <a16:creationId xmlns:a16="http://schemas.microsoft.com/office/drawing/2014/main" id="{B21D1996-A549-41DE-89A6-7FFCC8D50AD7}"/>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26619" b="29942"/>
            <a:stretch/>
          </p:blipFill>
          <p:spPr bwMode="auto">
            <a:xfrm>
              <a:off x="487471" y="3554538"/>
              <a:ext cx="1243148"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general motors">
              <a:extLst>
                <a:ext uri="{FF2B5EF4-FFF2-40B4-BE49-F238E27FC236}">
                  <a16:creationId xmlns:a16="http://schemas.microsoft.com/office/drawing/2014/main" id="{4852C055-F840-4705-AEE8-66E9EA9B2E48}"/>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3779" y="268658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tesla motors logo">
              <a:extLst>
                <a:ext uri="{FF2B5EF4-FFF2-40B4-BE49-F238E27FC236}">
                  <a16:creationId xmlns:a16="http://schemas.microsoft.com/office/drawing/2014/main" id="{6D6048AD-2EB5-4E24-B3FC-0CF0DA01943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012687" y="1995052"/>
              <a:ext cx="278999"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ericsson">
              <a:extLst>
                <a:ext uri="{FF2B5EF4-FFF2-40B4-BE49-F238E27FC236}">
                  <a16:creationId xmlns:a16="http://schemas.microsoft.com/office/drawing/2014/main" id="{B1A7AC38-7375-402B-AC06-9A876C6BC14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517667" y="1995052"/>
              <a:ext cx="41141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ing">
              <a:extLst>
                <a:ext uri="{FF2B5EF4-FFF2-40B4-BE49-F238E27FC236}">
                  <a16:creationId xmlns:a16="http://schemas.microsoft.com/office/drawing/2014/main" id="{E14D08E5-B9CC-452D-A390-B8723B40D94F}"/>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7163" t="28398" b="36325"/>
            <a:stretch/>
          </p:blipFill>
          <p:spPr bwMode="auto">
            <a:xfrm>
              <a:off x="4342040" y="2740581"/>
              <a:ext cx="833664" cy="252000"/>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6" descr="Image result for apple logo">
              <a:extLst>
                <a:ext uri="{FF2B5EF4-FFF2-40B4-BE49-F238E27FC236}">
                  <a16:creationId xmlns:a16="http://schemas.microsoft.com/office/drawing/2014/main" id="{7064351C-AABB-4FF7-9937-C3127CE0E10C}"/>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98173" y="3522761"/>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8" descr="Image result for bank of china">
              <a:extLst>
                <a:ext uri="{FF2B5EF4-FFF2-40B4-BE49-F238E27FC236}">
                  <a16:creationId xmlns:a16="http://schemas.microsoft.com/office/drawing/2014/main" id="{B58EDE23-4024-4220-9EA5-8201F623553F}"/>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870907" y="3432978"/>
              <a:ext cx="672001" cy="504000"/>
            </a:xfrm>
            <a:prstGeom prst="rect">
              <a:avLst/>
            </a:prstGeom>
            <a:noFill/>
            <a:extLst>
              <a:ext uri="{909E8E84-426E-40DD-AFC4-6F175D3DCCD1}">
                <a14:hiddenFill xmlns:a14="http://schemas.microsoft.com/office/drawing/2010/main">
                  <a:solidFill>
                    <a:srgbClr val="FFFFFF"/>
                  </a:solidFill>
                </a14:hiddenFill>
              </a:ext>
            </a:extLst>
          </p:spPr>
        </p:pic>
        <p:pic>
          <p:nvPicPr>
            <p:cNvPr id="475" name="Picture 10" descr="Image result for exxon">
              <a:extLst>
                <a:ext uri="{FF2B5EF4-FFF2-40B4-BE49-F238E27FC236}">
                  <a16:creationId xmlns:a16="http://schemas.microsoft.com/office/drawing/2014/main" id="{82DDBE99-6510-48F4-8193-7F9EDA6D30B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12048" y="3504761"/>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12" descr="Image result for toyota logo">
              <a:extLst>
                <a:ext uri="{FF2B5EF4-FFF2-40B4-BE49-F238E27FC236}">
                  <a16:creationId xmlns:a16="http://schemas.microsoft.com/office/drawing/2014/main" id="{EF49437F-DE1A-4F3F-BCA9-02E6EE42FD89}"/>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471575" y="3504761"/>
              <a:ext cx="855772" cy="468000"/>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14" descr="Image result for icbc logo">
              <a:extLst>
                <a:ext uri="{FF2B5EF4-FFF2-40B4-BE49-F238E27FC236}">
                  <a16:creationId xmlns:a16="http://schemas.microsoft.com/office/drawing/2014/main" id="{4C18103B-5958-4300-9CD9-C806C7BFB2EB}"/>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472137" y="3570524"/>
              <a:ext cx="1062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8" name="Picture 18" descr="Image result for lockheed martin logo">
              <a:extLst>
                <a:ext uri="{FF2B5EF4-FFF2-40B4-BE49-F238E27FC236}">
                  <a16:creationId xmlns:a16="http://schemas.microsoft.com/office/drawing/2014/main" id="{BF12FCBC-2842-48C3-BC4D-5B6F256A8E56}"/>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841999" y="3558761"/>
              <a:ext cx="1324772"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0" descr="Image result for siemens logo">
              <a:extLst>
                <a:ext uri="{FF2B5EF4-FFF2-40B4-BE49-F238E27FC236}">
                  <a16:creationId xmlns:a16="http://schemas.microsoft.com/office/drawing/2014/main" id="{F956B2EE-50ED-422C-B5A6-2E928A30DD5D}"/>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065704" y="2691095"/>
              <a:ext cx="108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2" descr="Image result for societe generale logo">
              <a:extLst>
                <a:ext uri="{FF2B5EF4-FFF2-40B4-BE49-F238E27FC236}">
                  <a16:creationId xmlns:a16="http://schemas.microsoft.com/office/drawing/2014/main" id="{EFFD7317-0257-41D8-A2CF-8D689CFEFFBB}"/>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0068153" y="4306176"/>
              <a:ext cx="1438502"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4" descr="Image result for boehringer ingelheim">
              <a:extLst>
                <a:ext uri="{FF2B5EF4-FFF2-40B4-BE49-F238E27FC236}">
                  <a16:creationId xmlns:a16="http://schemas.microsoft.com/office/drawing/2014/main" id="{8B4E4473-AFC1-4343-9D9C-203D4CD73FED}"/>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0087951" y="3558761"/>
              <a:ext cx="1088161"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2" name="Picture 28" descr="Image result for vodafone logo">
              <a:extLst>
                <a:ext uri="{FF2B5EF4-FFF2-40B4-BE49-F238E27FC236}">
                  <a16:creationId xmlns:a16="http://schemas.microsoft.com/office/drawing/2014/main" id="{B308DA41-C070-4EA1-9B6B-41141FE5F92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477298" y="1995052"/>
              <a:ext cx="45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3" name="Picture 2" descr="Image result for USAF">
              <a:extLst>
                <a:ext uri="{FF2B5EF4-FFF2-40B4-BE49-F238E27FC236}">
                  <a16:creationId xmlns:a16="http://schemas.microsoft.com/office/drawing/2014/main" id="{B1044CF7-2714-4C65-AB92-56A1115E23C2}"/>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490695" y="4379943"/>
              <a:ext cx="643673"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4" name="Picture 4" descr="Image result for us navy logo">
              <a:extLst>
                <a:ext uri="{FF2B5EF4-FFF2-40B4-BE49-F238E27FC236}">
                  <a16:creationId xmlns:a16="http://schemas.microsoft.com/office/drawing/2014/main" id="{7101AD4E-E4D8-4077-ACD6-56BE7E77317B}"/>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564225" y="437994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5" name="Picture 6" descr="Image result for US department of defence logo">
              <a:extLst>
                <a:ext uri="{FF2B5EF4-FFF2-40B4-BE49-F238E27FC236}">
                  <a16:creationId xmlns:a16="http://schemas.microsoft.com/office/drawing/2014/main" id="{3F3694AA-E134-45DE-A953-7A32ADE2D5B0}"/>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534082" y="4379943"/>
              <a:ext cx="5405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6" name="Picture 8" descr="Image result for US army logo">
              <a:extLst>
                <a:ext uri="{FF2B5EF4-FFF2-40B4-BE49-F238E27FC236}">
                  <a16:creationId xmlns:a16="http://schemas.microsoft.com/office/drawing/2014/main" id="{49F91B01-BEA6-44DA-B2D2-31C3750A7DC7}"/>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504438" y="437994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Image result for airbus logo">
              <a:extLst>
                <a:ext uri="{FF2B5EF4-FFF2-40B4-BE49-F238E27FC236}">
                  <a16:creationId xmlns:a16="http://schemas.microsoft.com/office/drawing/2014/main" id="{52197A8F-957F-41E7-8FE7-16D0F6F5797C}"/>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414029" y="3532930"/>
              <a:ext cx="1439999" cy="273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076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국내 고객사</a:t>
            </a:r>
            <a:endParaRPr lang="en-US" dirty="0">
              <a:solidFill>
                <a:srgbClr val="93EB20"/>
              </a:solidFill>
            </a:endParaRPr>
          </a:p>
        </p:txBody>
      </p:sp>
      <p:sp>
        <p:nvSpPr>
          <p:cNvPr id="13" name="Content Placeholder 1">
            <a:extLst>
              <a:ext uri="{FF2B5EF4-FFF2-40B4-BE49-F238E27FC236}">
                <a16:creationId xmlns:a16="http://schemas.microsoft.com/office/drawing/2014/main" id="{4BB4846E-0756-4EA0-8FEB-5132F3EFFB1F}"/>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a:solidFill>
                  <a:schemeClr val="bg1"/>
                </a:solidFill>
                <a:latin typeface="맑은 고딕" panose="020B0503020000020004" pitchFamily="50" charset="-127"/>
                <a:ea typeface="맑은 고딕" panose="020B0503020000020004" pitchFamily="50" charset="-127"/>
              </a:rPr>
              <a:t>국내 </a:t>
            </a:r>
            <a:r>
              <a:rPr lang="en-US" altLang="ko-KR" sz="1400" b="1" dirty="0">
                <a:solidFill>
                  <a:schemeClr val="bg1"/>
                </a:solidFill>
                <a:latin typeface="맑은 고딕" panose="020B0503020000020004" pitchFamily="50" charset="-127"/>
                <a:ea typeface="맑은 고딕" panose="020B0503020000020004" pitchFamily="50" charset="-127"/>
              </a:rPr>
              <a:t>300</a:t>
            </a:r>
            <a:r>
              <a:rPr lang="ko-KR" altLang="en-US" sz="1400" b="1" dirty="0">
                <a:solidFill>
                  <a:schemeClr val="bg1"/>
                </a:solidFill>
                <a:latin typeface="맑은 고딕" panose="020B0503020000020004" pitchFamily="50" charset="-127"/>
                <a:ea typeface="맑은 고딕" panose="020B0503020000020004" pitchFamily="50" charset="-127"/>
              </a:rPr>
              <a:t>곳 이상의 공공</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제조</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금융 등 다양한 산업군의 고객사에서 검증된 솔루션입니다</a:t>
            </a:r>
            <a:r>
              <a:rPr lang="en-US" altLang="ko-KR" sz="1400" b="1" dirty="0">
                <a:solidFill>
                  <a:schemeClr val="bg1"/>
                </a:solidFill>
                <a:latin typeface="맑은 고딕" panose="020B0503020000020004" pitchFamily="50" charset="-127"/>
                <a:ea typeface="맑은 고딕" panose="020B0503020000020004" pitchFamily="50" charset="-127"/>
              </a:rPr>
              <a:t>.</a:t>
            </a:r>
          </a:p>
        </p:txBody>
      </p:sp>
      <p:grpSp>
        <p:nvGrpSpPr>
          <p:cNvPr id="2" name="그룹 1">
            <a:extLst>
              <a:ext uri="{FF2B5EF4-FFF2-40B4-BE49-F238E27FC236}">
                <a16:creationId xmlns:a16="http://schemas.microsoft.com/office/drawing/2014/main" id="{BD4CF1A8-3812-4E73-B840-7AD453B63676}"/>
              </a:ext>
            </a:extLst>
          </p:cNvPr>
          <p:cNvGrpSpPr/>
          <p:nvPr/>
        </p:nvGrpSpPr>
        <p:grpSpPr>
          <a:xfrm>
            <a:off x="473314" y="1311275"/>
            <a:ext cx="8220387" cy="3315106"/>
            <a:chOff x="518473" y="1588970"/>
            <a:chExt cx="11081639" cy="4653282"/>
          </a:xfrm>
        </p:grpSpPr>
        <p:sp>
          <p:nvSpPr>
            <p:cNvPr id="598" name="직사각형 597">
              <a:extLst>
                <a:ext uri="{FF2B5EF4-FFF2-40B4-BE49-F238E27FC236}">
                  <a16:creationId xmlns:a16="http://schemas.microsoft.com/office/drawing/2014/main" id="{F81DAB32-2D31-4B12-823B-0C2E4C21B617}"/>
                </a:ext>
              </a:extLst>
            </p:cNvPr>
            <p:cNvSpPr/>
            <p:nvPr/>
          </p:nvSpPr>
          <p:spPr>
            <a:xfrm>
              <a:off x="8938885"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97" name="직사각형 596">
              <a:extLst>
                <a:ext uri="{FF2B5EF4-FFF2-40B4-BE49-F238E27FC236}">
                  <a16:creationId xmlns:a16="http://schemas.microsoft.com/office/drawing/2014/main" id="{065983EB-C4A1-4534-B6EA-C693213D14ED}"/>
                </a:ext>
              </a:extLst>
            </p:cNvPr>
            <p:cNvSpPr/>
            <p:nvPr/>
          </p:nvSpPr>
          <p:spPr>
            <a:xfrm>
              <a:off x="6116476"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96" name="직사각형 595">
              <a:extLst>
                <a:ext uri="{FF2B5EF4-FFF2-40B4-BE49-F238E27FC236}">
                  <a16:creationId xmlns:a16="http://schemas.microsoft.com/office/drawing/2014/main" id="{B585DC0D-EB93-45C2-BB15-BBDEFEA4A18F}"/>
                </a:ext>
              </a:extLst>
            </p:cNvPr>
            <p:cNvSpPr/>
            <p:nvPr/>
          </p:nvSpPr>
          <p:spPr>
            <a:xfrm>
              <a:off x="520122"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15" name="직사각형 514">
              <a:extLst>
                <a:ext uri="{FF2B5EF4-FFF2-40B4-BE49-F238E27FC236}">
                  <a16:creationId xmlns:a16="http://schemas.microsoft.com/office/drawing/2014/main" id="{EBB4BC41-BDDF-4779-B707-24A9B03CAC45}"/>
                </a:ext>
              </a:extLst>
            </p:cNvPr>
            <p:cNvSpPr/>
            <p:nvPr/>
          </p:nvSpPr>
          <p:spPr>
            <a:xfrm>
              <a:off x="3330920"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41" name="그림 440">
              <a:extLst>
                <a:ext uri="{FF2B5EF4-FFF2-40B4-BE49-F238E27FC236}">
                  <a16:creationId xmlns:a16="http://schemas.microsoft.com/office/drawing/2014/main" id="{A41F4544-1A6E-44FB-9C8E-26C7A7A17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5130" y="4835833"/>
              <a:ext cx="777340" cy="479997"/>
            </a:xfrm>
            <a:prstGeom prst="rect">
              <a:avLst/>
            </a:prstGeom>
          </p:spPr>
        </p:pic>
        <p:pic>
          <p:nvPicPr>
            <p:cNvPr id="442" name="그림 441">
              <a:extLst>
                <a:ext uri="{FF2B5EF4-FFF2-40B4-BE49-F238E27FC236}">
                  <a16:creationId xmlns:a16="http://schemas.microsoft.com/office/drawing/2014/main" id="{CDC68902-C565-4ADD-9710-1DD991874A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2321" y="5344516"/>
              <a:ext cx="459320" cy="405428"/>
            </a:xfrm>
            <a:prstGeom prst="rect">
              <a:avLst/>
            </a:prstGeom>
          </p:spPr>
        </p:pic>
        <p:pic>
          <p:nvPicPr>
            <p:cNvPr id="443" name="그림 442">
              <a:extLst>
                <a:ext uri="{FF2B5EF4-FFF2-40B4-BE49-F238E27FC236}">
                  <a16:creationId xmlns:a16="http://schemas.microsoft.com/office/drawing/2014/main" id="{B9C87275-6037-48AC-B2C5-2506A5BDC9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8152" y="4341530"/>
              <a:ext cx="1095397" cy="728937"/>
            </a:xfrm>
            <a:prstGeom prst="rect">
              <a:avLst/>
            </a:prstGeom>
          </p:spPr>
        </p:pic>
        <p:pic>
          <p:nvPicPr>
            <p:cNvPr id="444" name="그림 443">
              <a:extLst>
                <a:ext uri="{FF2B5EF4-FFF2-40B4-BE49-F238E27FC236}">
                  <a16:creationId xmlns:a16="http://schemas.microsoft.com/office/drawing/2014/main" id="{9D7A7ECF-0D5A-4986-B40B-C2BA06BCD732}"/>
                </a:ext>
              </a:extLst>
            </p:cNvPr>
            <p:cNvPicPr>
              <a:picLocks noChangeAspect="1"/>
            </p:cNvPicPr>
            <p:nvPr/>
          </p:nvPicPr>
          <p:blipFill>
            <a:blip r:embed="rId6"/>
            <a:stretch>
              <a:fillRect/>
            </a:stretch>
          </p:blipFill>
          <p:spPr>
            <a:xfrm>
              <a:off x="3352952" y="4848829"/>
              <a:ext cx="1622092" cy="390230"/>
            </a:xfrm>
            <a:prstGeom prst="rect">
              <a:avLst/>
            </a:prstGeom>
          </p:spPr>
        </p:pic>
        <p:pic>
          <p:nvPicPr>
            <p:cNvPr id="445" name="그림 444">
              <a:extLst>
                <a:ext uri="{FF2B5EF4-FFF2-40B4-BE49-F238E27FC236}">
                  <a16:creationId xmlns:a16="http://schemas.microsoft.com/office/drawing/2014/main" id="{D7034F34-8A14-4E66-A431-47A080C622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090" y="4023787"/>
              <a:ext cx="918285" cy="640545"/>
            </a:xfrm>
            <a:prstGeom prst="rect">
              <a:avLst/>
            </a:prstGeom>
          </p:spPr>
        </p:pic>
        <p:pic>
          <p:nvPicPr>
            <p:cNvPr id="446" name="그림 445">
              <a:extLst>
                <a:ext uri="{FF2B5EF4-FFF2-40B4-BE49-F238E27FC236}">
                  <a16:creationId xmlns:a16="http://schemas.microsoft.com/office/drawing/2014/main" id="{4EE6FC1F-4C51-4C22-BE73-BE9A8A765D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18105" y="4546817"/>
              <a:ext cx="536185" cy="404050"/>
            </a:xfrm>
            <a:prstGeom prst="rect">
              <a:avLst/>
            </a:prstGeom>
          </p:spPr>
        </p:pic>
        <p:pic>
          <p:nvPicPr>
            <p:cNvPr id="447" name="그림 446">
              <a:extLst>
                <a:ext uri="{FF2B5EF4-FFF2-40B4-BE49-F238E27FC236}">
                  <a16:creationId xmlns:a16="http://schemas.microsoft.com/office/drawing/2014/main" id="{DEA39466-8C2D-4BFE-8133-68006686A5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46486" y="3333506"/>
              <a:ext cx="1219669" cy="528524"/>
            </a:xfrm>
            <a:prstGeom prst="rect">
              <a:avLst/>
            </a:prstGeom>
          </p:spPr>
        </p:pic>
        <p:pic>
          <p:nvPicPr>
            <p:cNvPr id="448" name="그림 447">
              <a:extLst>
                <a:ext uri="{FF2B5EF4-FFF2-40B4-BE49-F238E27FC236}">
                  <a16:creationId xmlns:a16="http://schemas.microsoft.com/office/drawing/2014/main" id="{930C0014-1EC3-44A3-933A-55A38E480940}"/>
                </a:ext>
              </a:extLst>
            </p:cNvPr>
            <p:cNvPicPr>
              <a:picLocks noChangeAspect="1"/>
            </p:cNvPicPr>
            <p:nvPr/>
          </p:nvPicPr>
          <p:blipFill>
            <a:blip r:embed="rId10"/>
            <a:stretch>
              <a:fillRect/>
            </a:stretch>
          </p:blipFill>
          <p:spPr>
            <a:xfrm>
              <a:off x="5079506" y="5354026"/>
              <a:ext cx="476907" cy="330283"/>
            </a:xfrm>
            <a:prstGeom prst="rect">
              <a:avLst/>
            </a:prstGeom>
          </p:spPr>
        </p:pic>
        <p:pic>
          <p:nvPicPr>
            <p:cNvPr id="449" name="Picture 66">
              <a:extLst>
                <a:ext uri="{FF2B5EF4-FFF2-40B4-BE49-F238E27FC236}">
                  <a16:creationId xmlns:a16="http://schemas.microsoft.com/office/drawing/2014/main" id="{08B15291-5678-4BCD-B0B8-9D0D7BF74FD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l="27721" t="55270" r="39310" b="15985"/>
            <a:stretch>
              <a:fillRect/>
            </a:stretch>
          </p:blipFill>
          <p:spPr bwMode="auto">
            <a:xfrm>
              <a:off x="4331001" y="5483780"/>
              <a:ext cx="599942" cy="23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8" name="그림 487">
              <a:extLst>
                <a:ext uri="{FF2B5EF4-FFF2-40B4-BE49-F238E27FC236}">
                  <a16:creationId xmlns:a16="http://schemas.microsoft.com/office/drawing/2014/main" id="{74AE578E-07D3-4A55-9C28-B76F5AA30E9D}"/>
                </a:ext>
              </a:extLst>
            </p:cNvPr>
            <p:cNvPicPr>
              <a:picLocks noChangeAspect="1"/>
            </p:cNvPicPr>
            <p:nvPr/>
          </p:nvPicPr>
          <p:blipFill>
            <a:blip r:embed="rId12"/>
            <a:stretch>
              <a:fillRect/>
            </a:stretch>
          </p:blipFill>
          <p:spPr>
            <a:xfrm>
              <a:off x="3341069" y="5471100"/>
              <a:ext cx="898476" cy="277690"/>
            </a:xfrm>
            <a:prstGeom prst="rect">
              <a:avLst/>
            </a:prstGeom>
          </p:spPr>
        </p:pic>
        <p:pic>
          <p:nvPicPr>
            <p:cNvPr id="489" name="그림 488">
              <a:extLst>
                <a:ext uri="{FF2B5EF4-FFF2-40B4-BE49-F238E27FC236}">
                  <a16:creationId xmlns:a16="http://schemas.microsoft.com/office/drawing/2014/main" id="{596C26E4-E42A-42A5-92DD-2093BA4C79B1}"/>
                </a:ext>
              </a:extLst>
            </p:cNvPr>
            <p:cNvPicPr>
              <a:picLocks noChangeAspect="1"/>
            </p:cNvPicPr>
            <p:nvPr/>
          </p:nvPicPr>
          <p:blipFill>
            <a:blip r:embed="rId13"/>
            <a:stretch>
              <a:fillRect/>
            </a:stretch>
          </p:blipFill>
          <p:spPr>
            <a:xfrm>
              <a:off x="3405068" y="3135774"/>
              <a:ext cx="1034655" cy="311243"/>
            </a:xfrm>
            <a:prstGeom prst="rect">
              <a:avLst/>
            </a:prstGeom>
          </p:spPr>
        </p:pic>
        <p:pic>
          <p:nvPicPr>
            <p:cNvPr id="490" name="그림 489">
              <a:extLst>
                <a:ext uri="{FF2B5EF4-FFF2-40B4-BE49-F238E27FC236}">
                  <a16:creationId xmlns:a16="http://schemas.microsoft.com/office/drawing/2014/main" id="{4CCCC30E-5EE5-4C5A-A144-A912F7127D1F}"/>
                </a:ext>
              </a:extLst>
            </p:cNvPr>
            <p:cNvPicPr>
              <a:picLocks noChangeAspect="1"/>
            </p:cNvPicPr>
            <p:nvPr/>
          </p:nvPicPr>
          <p:blipFill>
            <a:blip r:embed="rId14"/>
            <a:stretch>
              <a:fillRect/>
            </a:stretch>
          </p:blipFill>
          <p:spPr>
            <a:xfrm>
              <a:off x="3383994" y="3459870"/>
              <a:ext cx="1152101" cy="310464"/>
            </a:xfrm>
            <a:prstGeom prst="rect">
              <a:avLst/>
            </a:prstGeom>
          </p:spPr>
        </p:pic>
        <p:pic>
          <p:nvPicPr>
            <p:cNvPr id="491" name="그림 490">
              <a:extLst>
                <a:ext uri="{FF2B5EF4-FFF2-40B4-BE49-F238E27FC236}">
                  <a16:creationId xmlns:a16="http://schemas.microsoft.com/office/drawing/2014/main" id="{0E9D7633-2AC7-4F93-825B-D6E4039D9C4D}"/>
                </a:ext>
              </a:extLst>
            </p:cNvPr>
            <p:cNvPicPr>
              <a:picLocks noChangeAspect="1"/>
            </p:cNvPicPr>
            <p:nvPr/>
          </p:nvPicPr>
          <p:blipFill>
            <a:blip r:embed="rId15"/>
            <a:stretch>
              <a:fillRect/>
            </a:stretch>
          </p:blipFill>
          <p:spPr>
            <a:xfrm>
              <a:off x="7910235" y="3784203"/>
              <a:ext cx="724345" cy="464754"/>
            </a:xfrm>
            <a:prstGeom prst="rect">
              <a:avLst/>
            </a:prstGeom>
          </p:spPr>
        </p:pic>
        <p:pic>
          <p:nvPicPr>
            <p:cNvPr id="492" name="그림 491">
              <a:extLst>
                <a:ext uri="{FF2B5EF4-FFF2-40B4-BE49-F238E27FC236}">
                  <a16:creationId xmlns:a16="http://schemas.microsoft.com/office/drawing/2014/main" id="{E45A430D-121C-496E-92B8-64DD96E8EBCF}"/>
                </a:ext>
              </a:extLst>
            </p:cNvPr>
            <p:cNvPicPr>
              <a:picLocks noChangeAspect="1"/>
            </p:cNvPicPr>
            <p:nvPr/>
          </p:nvPicPr>
          <p:blipFill>
            <a:blip r:embed="rId16"/>
            <a:stretch>
              <a:fillRect/>
            </a:stretch>
          </p:blipFill>
          <p:spPr>
            <a:xfrm>
              <a:off x="6141433" y="5974046"/>
              <a:ext cx="1474164" cy="238414"/>
            </a:xfrm>
            <a:prstGeom prst="rect">
              <a:avLst/>
            </a:prstGeom>
          </p:spPr>
        </p:pic>
        <p:pic>
          <p:nvPicPr>
            <p:cNvPr id="493" name="그림 492">
              <a:extLst>
                <a:ext uri="{FF2B5EF4-FFF2-40B4-BE49-F238E27FC236}">
                  <a16:creationId xmlns:a16="http://schemas.microsoft.com/office/drawing/2014/main" id="{4567D307-1CEE-432D-87F8-8387E5A64A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99997" y="2773549"/>
              <a:ext cx="1343146" cy="358676"/>
            </a:xfrm>
            <a:prstGeom prst="rect">
              <a:avLst/>
            </a:prstGeom>
          </p:spPr>
        </p:pic>
        <p:pic>
          <p:nvPicPr>
            <p:cNvPr id="494" name="Picture 4" descr="한국재정정보원">
              <a:extLst>
                <a:ext uri="{FF2B5EF4-FFF2-40B4-BE49-F238E27FC236}">
                  <a16:creationId xmlns:a16="http://schemas.microsoft.com/office/drawing/2014/main" id="{C7D23266-BDCD-4A2C-B94E-F775D038015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01477" y="2493555"/>
              <a:ext cx="1090338" cy="304266"/>
            </a:xfrm>
            <a:prstGeom prst="rect">
              <a:avLst/>
            </a:prstGeom>
            <a:noFill/>
            <a:extLst>
              <a:ext uri="{909E8E84-426E-40DD-AFC4-6F175D3DCCD1}">
                <a14:hiddenFill xmlns:a14="http://schemas.microsoft.com/office/drawing/2010/main">
                  <a:solidFill>
                    <a:srgbClr val="FFFFFF"/>
                  </a:solidFill>
                </a14:hiddenFill>
              </a:ext>
            </a:extLst>
          </p:spPr>
        </p:pic>
        <p:pic>
          <p:nvPicPr>
            <p:cNvPr id="495" name="그림 494">
              <a:extLst>
                <a:ext uri="{FF2B5EF4-FFF2-40B4-BE49-F238E27FC236}">
                  <a16:creationId xmlns:a16="http://schemas.microsoft.com/office/drawing/2014/main" id="{C3112F26-F327-4470-92D3-08A43485AB1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59007" y="3679071"/>
              <a:ext cx="874451" cy="642127"/>
            </a:xfrm>
            <a:prstGeom prst="rect">
              <a:avLst/>
            </a:prstGeom>
          </p:spPr>
        </p:pic>
        <p:pic>
          <p:nvPicPr>
            <p:cNvPr id="496" name="그림 495">
              <a:extLst>
                <a:ext uri="{FF2B5EF4-FFF2-40B4-BE49-F238E27FC236}">
                  <a16:creationId xmlns:a16="http://schemas.microsoft.com/office/drawing/2014/main" id="{F3C3620A-AAF2-4E75-822C-806171DCCD7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4383" y="4087323"/>
              <a:ext cx="1163787" cy="705219"/>
            </a:xfrm>
            <a:prstGeom prst="rect">
              <a:avLst/>
            </a:prstGeom>
          </p:spPr>
        </p:pic>
        <p:pic>
          <p:nvPicPr>
            <p:cNvPr id="497" name="Picture 2" descr="한국투자캐피탈">
              <a:extLst>
                <a:ext uri="{FF2B5EF4-FFF2-40B4-BE49-F238E27FC236}">
                  <a16:creationId xmlns:a16="http://schemas.microsoft.com/office/drawing/2014/main" id="{EADC4533-2AED-411D-B685-4573EF953AB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00" y="3875183"/>
              <a:ext cx="1581307" cy="205736"/>
            </a:xfrm>
            <a:prstGeom prst="rect">
              <a:avLst/>
            </a:prstGeom>
            <a:noFill/>
            <a:extLst>
              <a:ext uri="{909E8E84-426E-40DD-AFC4-6F175D3DCCD1}">
                <a14:hiddenFill xmlns:a14="http://schemas.microsoft.com/office/drawing/2010/main">
                  <a:solidFill>
                    <a:srgbClr val="FFFFFF"/>
                  </a:solidFill>
                </a14:hiddenFill>
              </a:ext>
            </a:extLst>
          </p:spPr>
        </p:pic>
        <p:pic>
          <p:nvPicPr>
            <p:cNvPr id="498" name="그림 497">
              <a:extLst>
                <a:ext uri="{FF2B5EF4-FFF2-40B4-BE49-F238E27FC236}">
                  <a16:creationId xmlns:a16="http://schemas.microsoft.com/office/drawing/2014/main" id="{BD1D4CFB-650F-4731-9718-084DA34A501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219947" y="2486826"/>
              <a:ext cx="817142" cy="817142"/>
            </a:xfrm>
            <a:prstGeom prst="rect">
              <a:avLst/>
            </a:prstGeom>
          </p:spPr>
        </p:pic>
        <p:pic>
          <p:nvPicPr>
            <p:cNvPr id="499" name="그림 498">
              <a:extLst>
                <a:ext uri="{FF2B5EF4-FFF2-40B4-BE49-F238E27FC236}">
                  <a16:creationId xmlns:a16="http://schemas.microsoft.com/office/drawing/2014/main" id="{14B1CC63-D1CC-4578-AE1D-319A902167B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007411" y="4423626"/>
              <a:ext cx="1972422" cy="734818"/>
            </a:xfrm>
            <a:prstGeom prst="rect">
              <a:avLst/>
            </a:prstGeom>
          </p:spPr>
        </p:pic>
        <p:pic>
          <p:nvPicPr>
            <p:cNvPr id="500" name="그림 499">
              <a:extLst>
                <a:ext uri="{FF2B5EF4-FFF2-40B4-BE49-F238E27FC236}">
                  <a16:creationId xmlns:a16="http://schemas.microsoft.com/office/drawing/2014/main" id="{E9A6B4A7-5092-49B5-A196-8B9857052FC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071244" y="4975422"/>
              <a:ext cx="1494049" cy="424236"/>
            </a:xfrm>
            <a:prstGeom prst="rect">
              <a:avLst/>
            </a:prstGeom>
          </p:spPr>
        </p:pic>
        <p:pic>
          <p:nvPicPr>
            <p:cNvPr id="501" name="그림 500">
              <a:extLst>
                <a:ext uri="{FF2B5EF4-FFF2-40B4-BE49-F238E27FC236}">
                  <a16:creationId xmlns:a16="http://schemas.microsoft.com/office/drawing/2014/main" id="{5989966B-9671-4842-B952-5157E99BE94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974204" y="4142389"/>
              <a:ext cx="1315953" cy="490800"/>
            </a:xfrm>
            <a:prstGeom prst="rect">
              <a:avLst/>
            </a:prstGeom>
          </p:spPr>
        </p:pic>
        <p:pic>
          <p:nvPicPr>
            <p:cNvPr id="502" name="그림 501">
              <a:extLst>
                <a:ext uri="{FF2B5EF4-FFF2-40B4-BE49-F238E27FC236}">
                  <a16:creationId xmlns:a16="http://schemas.microsoft.com/office/drawing/2014/main" id="{1E9A2094-830F-4549-BE94-00A9279291EB}"/>
                </a:ext>
              </a:extLst>
            </p:cNvPr>
            <p:cNvPicPr>
              <a:picLocks noChangeAspect="1"/>
            </p:cNvPicPr>
            <p:nvPr/>
          </p:nvPicPr>
          <p:blipFill>
            <a:blip r:embed="rId26"/>
            <a:stretch>
              <a:fillRect/>
            </a:stretch>
          </p:blipFill>
          <p:spPr>
            <a:xfrm>
              <a:off x="10380606" y="4274481"/>
              <a:ext cx="1202738" cy="307928"/>
            </a:xfrm>
            <a:prstGeom prst="rect">
              <a:avLst/>
            </a:prstGeom>
          </p:spPr>
        </p:pic>
        <p:pic>
          <p:nvPicPr>
            <p:cNvPr id="503" name="그림 502">
              <a:extLst>
                <a:ext uri="{FF2B5EF4-FFF2-40B4-BE49-F238E27FC236}">
                  <a16:creationId xmlns:a16="http://schemas.microsoft.com/office/drawing/2014/main" id="{CD4C8B7C-9C2C-41B4-9E29-FC388E27CD60}"/>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455029" y="2871658"/>
              <a:ext cx="598563" cy="552448"/>
            </a:xfrm>
            <a:prstGeom prst="rect">
              <a:avLst/>
            </a:prstGeom>
          </p:spPr>
        </p:pic>
        <p:pic>
          <p:nvPicPr>
            <p:cNvPr id="504" name="그림 503">
              <a:extLst>
                <a:ext uri="{FF2B5EF4-FFF2-40B4-BE49-F238E27FC236}">
                  <a16:creationId xmlns:a16="http://schemas.microsoft.com/office/drawing/2014/main" id="{308A1130-C217-4615-8DC9-EFBF0D8AD9A0}"/>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07409" y="2902256"/>
              <a:ext cx="1492997" cy="443310"/>
            </a:xfrm>
            <a:prstGeom prst="rect">
              <a:avLst/>
            </a:prstGeom>
          </p:spPr>
        </p:pic>
        <p:pic>
          <p:nvPicPr>
            <p:cNvPr id="505" name="그림 504">
              <a:extLst>
                <a:ext uri="{FF2B5EF4-FFF2-40B4-BE49-F238E27FC236}">
                  <a16:creationId xmlns:a16="http://schemas.microsoft.com/office/drawing/2014/main" id="{42EF72BC-DF0D-4178-869F-CF5855ED3DD6}"/>
                </a:ext>
              </a:extLst>
            </p:cNvPr>
            <p:cNvPicPr>
              <a:picLocks noChangeAspect="1"/>
            </p:cNvPicPr>
            <p:nvPr/>
          </p:nvPicPr>
          <p:blipFill>
            <a:blip r:embed="rId29"/>
            <a:stretch>
              <a:fillRect/>
            </a:stretch>
          </p:blipFill>
          <p:spPr>
            <a:xfrm>
              <a:off x="8974205" y="2450591"/>
              <a:ext cx="1433655" cy="508977"/>
            </a:xfrm>
            <a:prstGeom prst="rect">
              <a:avLst/>
            </a:prstGeom>
          </p:spPr>
        </p:pic>
        <p:pic>
          <p:nvPicPr>
            <p:cNvPr id="506" name="그림 505">
              <a:extLst>
                <a:ext uri="{FF2B5EF4-FFF2-40B4-BE49-F238E27FC236}">
                  <a16:creationId xmlns:a16="http://schemas.microsoft.com/office/drawing/2014/main" id="{E7C884F8-07DC-4A5D-AD5C-CCD3CE701F71}"/>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07410" y="3345309"/>
              <a:ext cx="1390188" cy="436513"/>
            </a:xfrm>
            <a:prstGeom prst="rect">
              <a:avLst/>
            </a:prstGeom>
          </p:spPr>
        </p:pic>
        <p:pic>
          <p:nvPicPr>
            <p:cNvPr id="507" name="그림 506">
              <a:extLst>
                <a:ext uri="{FF2B5EF4-FFF2-40B4-BE49-F238E27FC236}">
                  <a16:creationId xmlns:a16="http://schemas.microsoft.com/office/drawing/2014/main" id="{FF4CF4E9-F9A7-4A86-8B7A-E6883A31C8F4}"/>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058831" y="5854453"/>
              <a:ext cx="1298351" cy="362128"/>
            </a:xfrm>
            <a:prstGeom prst="rect">
              <a:avLst/>
            </a:prstGeom>
          </p:spPr>
        </p:pic>
        <p:pic>
          <p:nvPicPr>
            <p:cNvPr id="508" name="그림 507">
              <a:extLst>
                <a:ext uri="{FF2B5EF4-FFF2-40B4-BE49-F238E27FC236}">
                  <a16:creationId xmlns:a16="http://schemas.microsoft.com/office/drawing/2014/main" id="{D6E58836-6259-49F4-BF35-516620551883}"/>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653317" y="5120406"/>
              <a:ext cx="904670" cy="812286"/>
            </a:xfrm>
            <a:prstGeom prst="rect">
              <a:avLst/>
            </a:prstGeom>
          </p:spPr>
        </p:pic>
        <p:pic>
          <p:nvPicPr>
            <p:cNvPr id="509" name="그림 508">
              <a:extLst>
                <a:ext uri="{FF2B5EF4-FFF2-40B4-BE49-F238E27FC236}">
                  <a16:creationId xmlns:a16="http://schemas.microsoft.com/office/drawing/2014/main" id="{276BA0DE-929D-49AB-9045-8BD6F752672C}"/>
                </a:ext>
              </a:extLst>
            </p:cNvPr>
            <p:cNvPicPr>
              <a:picLocks noChangeAspect="1"/>
            </p:cNvPicPr>
            <p:nvPr/>
          </p:nvPicPr>
          <p:blipFill rotWithShape="1">
            <a:blip r:embed="rId33">
              <a:extLst>
                <a:ext uri="{28A0092B-C50C-407E-A947-70E740481C1C}">
                  <a14:useLocalDpi xmlns:a14="http://schemas.microsoft.com/office/drawing/2010/main" val="0"/>
                </a:ext>
              </a:extLst>
            </a:blip>
            <a:srcRect t="12250" r="36361" b="50073"/>
            <a:stretch/>
          </p:blipFill>
          <p:spPr>
            <a:xfrm>
              <a:off x="555121" y="3118805"/>
              <a:ext cx="1489004" cy="304388"/>
            </a:xfrm>
            <a:prstGeom prst="rect">
              <a:avLst/>
            </a:prstGeom>
          </p:spPr>
        </p:pic>
        <p:pic>
          <p:nvPicPr>
            <p:cNvPr id="510" name="그림 509">
              <a:extLst>
                <a:ext uri="{FF2B5EF4-FFF2-40B4-BE49-F238E27FC236}">
                  <a16:creationId xmlns:a16="http://schemas.microsoft.com/office/drawing/2014/main" id="{6421AE73-3504-4BFA-A572-3D2F5CFF5A83}"/>
                </a:ext>
              </a:extLst>
            </p:cNvPr>
            <p:cNvPicPr>
              <a:picLocks noChangeAspect="1"/>
            </p:cNvPicPr>
            <p:nvPr/>
          </p:nvPicPr>
          <p:blipFill>
            <a:blip r:embed="rId34"/>
            <a:stretch>
              <a:fillRect/>
            </a:stretch>
          </p:blipFill>
          <p:spPr>
            <a:xfrm>
              <a:off x="7740877" y="3464558"/>
              <a:ext cx="959933" cy="256674"/>
            </a:xfrm>
            <a:prstGeom prst="rect">
              <a:avLst/>
            </a:prstGeom>
          </p:spPr>
        </p:pic>
        <p:sp>
          <p:nvSpPr>
            <p:cNvPr id="516" name="직사각형 515">
              <a:extLst>
                <a:ext uri="{FF2B5EF4-FFF2-40B4-BE49-F238E27FC236}">
                  <a16:creationId xmlns:a16="http://schemas.microsoft.com/office/drawing/2014/main" id="{451381A1-7BA3-4DA5-A577-7E98832CE64F}"/>
                </a:ext>
              </a:extLst>
            </p:cNvPr>
            <p:cNvSpPr/>
            <p:nvPr/>
          </p:nvSpPr>
          <p:spPr>
            <a:xfrm>
              <a:off x="3329254" y="1588970"/>
              <a:ext cx="2677546" cy="392717"/>
            </a:xfrm>
            <a:prstGeom prst="rect">
              <a:avLst/>
            </a:prstGeom>
            <a:solidFill>
              <a:srgbClr val="00B492"/>
            </a:solidFill>
            <a:ln w="635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1400" b="1" kern="0" dirty="0">
                  <a:solidFill>
                    <a:prstClr val="white"/>
                  </a:solidFill>
                  <a:latin typeface="맑은 고딕" panose="020F0502020204030204"/>
                  <a:ea typeface="맑은 고딕" panose="020B0503020000020004" pitchFamily="50" charset="-127"/>
                </a:rPr>
                <a:t>제조</a:t>
              </a:r>
              <a:r>
                <a:rPr lang="en-US" altLang="ko-KR" sz="1400" b="1" kern="0" dirty="0">
                  <a:solidFill>
                    <a:prstClr val="white"/>
                  </a:solidFill>
                  <a:latin typeface="맑은 고딕" panose="020F0502020204030204"/>
                  <a:ea typeface="맑은 고딕" panose="020B0503020000020004" pitchFamily="50" charset="-127"/>
                </a:rPr>
                <a:t>,</a:t>
              </a:r>
              <a:r>
                <a:rPr lang="ko-KR" altLang="en-US" sz="1400" b="1" kern="0" dirty="0">
                  <a:solidFill>
                    <a:prstClr val="white"/>
                  </a:solidFill>
                  <a:latin typeface="맑은 고딕" panose="020F0502020204030204"/>
                  <a:ea typeface="맑은 고딕" panose="020B0503020000020004" pitchFamily="50" charset="-127"/>
                </a:rPr>
                <a:t>유통</a:t>
              </a:r>
              <a:r>
                <a:rPr lang="en-US" altLang="ko-KR" sz="1400" b="1" kern="0" dirty="0">
                  <a:solidFill>
                    <a:prstClr val="white"/>
                  </a:solidFill>
                  <a:latin typeface="맑은 고딕" panose="020F0502020204030204"/>
                  <a:ea typeface="맑은 고딕" panose="020B0503020000020004" pitchFamily="50" charset="-127"/>
                </a:rPr>
                <a:t>,</a:t>
              </a:r>
              <a:r>
                <a:rPr lang="ko-KR" altLang="en-US" sz="1400" b="1" kern="0" dirty="0">
                  <a:solidFill>
                    <a:prstClr val="white"/>
                  </a:solidFill>
                  <a:latin typeface="맑은 고딕" panose="020F0502020204030204"/>
                  <a:ea typeface="맑은 고딕" panose="020B0503020000020004" pitchFamily="50" charset="-127"/>
                </a:rPr>
                <a:t>제약</a:t>
              </a:r>
              <a:endParaRPr kumimoji="0" lang="en-US" altLang="ko-KR" sz="1400" b="1" i="0" u="none" strike="noStrike" kern="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519" name="그림 518">
              <a:extLst>
                <a:ext uri="{FF2B5EF4-FFF2-40B4-BE49-F238E27FC236}">
                  <a16:creationId xmlns:a16="http://schemas.microsoft.com/office/drawing/2014/main" id="{1643F58D-B769-4C6A-8A9B-4E66B6AFD488}"/>
                </a:ext>
              </a:extLst>
            </p:cNvPr>
            <p:cNvPicPr>
              <a:picLocks noChangeAspect="1"/>
            </p:cNvPicPr>
            <p:nvPr/>
          </p:nvPicPr>
          <p:blipFill>
            <a:blip r:embed="rId35"/>
            <a:stretch>
              <a:fillRect/>
            </a:stretch>
          </p:blipFill>
          <p:spPr>
            <a:xfrm>
              <a:off x="10531795" y="2494400"/>
              <a:ext cx="1012418" cy="377258"/>
            </a:xfrm>
            <a:prstGeom prst="rect">
              <a:avLst/>
            </a:prstGeom>
          </p:spPr>
        </p:pic>
        <p:pic>
          <p:nvPicPr>
            <p:cNvPr id="520" name="그림 519">
              <a:extLst>
                <a:ext uri="{FF2B5EF4-FFF2-40B4-BE49-F238E27FC236}">
                  <a16:creationId xmlns:a16="http://schemas.microsoft.com/office/drawing/2014/main" id="{2ECB72FD-CFC2-4B47-B414-AEE383F3E887}"/>
                </a:ext>
              </a:extLst>
            </p:cNvPr>
            <p:cNvPicPr>
              <a:picLocks noChangeAspect="1"/>
            </p:cNvPicPr>
            <p:nvPr/>
          </p:nvPicPr>
          <p:blipFill>
            <a:blip r:embed="rId36"/>
            <a:stretch>
              <a:fillRect/>
            </a:stretch>
          </p:blipFill>
          <p:spPr>
            <a:xfrm>
              <a:off x="11058894" y="2914200"/>
              <a:ext cx="482308" cy="448865"/>
            </a:xfrm>
            <a:prstGeom prst="rect">
              <a:avLst/>
            </a:prstGeom>
          </p:spPr>
        </p:pic>
        <p:pic>
          <p:nvPicPr>
            <p:cNvPr id="521" name="그림 520">
              <a:extLst>
                <a:ext uri="{FF2B5EF4-FFF2-40B4-BE49-F238E27FC236}">
                  <a16:creationId xmlns:a16="http://schemas.microsoft.com/office/drawing/2014/main" id="{8462755C-B5B0-41D9-A5B0-6F76446968CF}"/>
                </a:ext>
              </a:extLst>
            </p:cNvPr>
            <p:cNvPicPr>
              <a:picLocks noChangeAspect="1"/>
            </p:cNvPicPr>
            <p:nvPr/>
          </p:nvPicPr>
          <p:blipFill>
            <a:blip r:embed="rId37"/>
            <a:stretch>
              <a:fillRect/>
            </a:stretch>
          </p:blipFill>
          <p:spPr>
            <a:xfrm>
              <a:off x="9074419" y="5408769"/>
              <a:ext cx="1611721" cy="441516"/>
            </a:xfrm>
            <a:prstGeom prst="rect">
              <a:avLst/>
            </a:prstGeom>
          </p:spPr>
        </p:pic>
        <p:pic>
          <p:nvPicPr>
            <p:cNvPr id="522" name="그림 521">
              <a:extLst>
                <a:ext uri="{FF2B5EF4-FFF2-40B4-BE49-F238E27FC236}">
                  <a16:creationId xmlns:a16="http://schemas.microsoft.com/office/drawing/2014/main" id="{F11FEB63-BA76-4D40-ABE9-3140A0C5329A}"/>
                </a:ext>
              </a:extLst>
            </p:cNvPr>
            <p:cNvPicPr>
              <a:picLocks noChangeAspect="1"/>
            </p:cNvPicPr>
            <p:nvPr/>
          </p:nvPicPr>
          <p:blipFill>
            <a:blip r:embed="rId38"/>
            <a:stretch>
              <a:fillRect/>
            </a:stretch>
          </p:blipFill>
          <p:spPr>
            <a:xfrm>
              <a:off x="9041788" y="2069268"/>
              <a:ext cx="1266017" cy="411669"/>
            </a:xfrm>
            <a:prstGeom prst="rect">
              <a:avLst/>
            </a:prstGeom>
          </p:spPr>
        </p:pic>
        <p:pic>
          <p:nvPicPr>
            <p:cNvPr id="523" name="그림 522">
              <a:extLst>
                <a:ext uri="{FF2B5EF4-FFF2-40B4-BE49-F238E27FC236}">
                  <a16:creationId xmlns:a16="http://schemas.microsoft.com/office/drawing/2014/main" id="{A87DFEB1-9C86-4C28-80B5-7B165E5FE02E}"/>
                </a:ext>
              </a:extLst>
            </p:cNvPr>
            <p:cNvPicPr>
              <a:picLocks noChangeAspect="1"/>
            </p:cNvPicPr>
            <p:nvPr/>
          </p:nvPicPr>
          <p:blipFill>
            <a:blip r:embed="rId39"/>
            <a:stretch>
              <a:fillRect/>
            </a:stretch>
          </p:blipFill>
          <p:spPr>
            <a:xfrm>
              <a:off x="10311473" y="3839913"/>
              <a:ext cx="1271871" cy="375197"/>
            </a:xfrm>
            <a:prstGeom prst="rect">
              <a:avLst/>
            </a:prstGeom>
          </p:spPr>
        </p:pic>
        <p:pic>
          <p:nvPicPr>
            <p:cNvPr id="524" name="그림 523">
              <a:extLst>
                <a:ext uri="{FF2B5EF4-FFF2-40B4-BE49-F238E27FC236}">
                  <a16:creationId xmlns:a16="http://schemas.microsoft.com/office/drawing/2014/main" id="{3FF20FB6-52CA-4A7C-86AF-4B6587722A7D}"/>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028935" y="5143751"/>
              <a:ext cx="1027775" cy="685043"/>
            </a:xfrm>
            <a:prstGeom prst="rect">
              <a:avLst/>
            </a:prstGeom>
          </p:spPr>
        </p:pic>
        <p:pic>
          <p:nvPicPr>
            <p:cNvPr id="525" name="그림 524">
              <a:extLst>
                <a:ext uri="{FF2B5EF4-FFF2-40B4-BE49-F238E27FC236}">
                  <a16:creationId xmlns:a16="http://schemas.microsoft.com/office/drawing/2014/main" id="{43FA1092-5D8A-4913-8367-EDF27398CF94}"/>
                </a:ext>
              </a:extLst>
            </p:cNvPr>
            <p:cNvPicPr>
              <a:picLocks noChangeAspect="1"/>
            </p:cNvPicPr>
            <p:nvPr/>
          </p:nvPicPr>
          <p:blipFill>
            <a:blip r:embed="rId41"/>
            <a:stretch>
              <a:fillRect/>
            </a:stretch>
          </p:blipFill>
          <p:spPr>
            <a:xfrm>
              <a:off x="2232823" y="5723922"/>
              <a:ext cx="828225" cy="445871"/>
            </a:xfrm>
            <a:prstGeom prst="rect">
              <a:avLst/>
            </a:prstGeom>
          </p:spPr>
        </p:pic>
        <p:pic>
          <p:nvPicPr>
            <p:cNvPr id="526" name="그림 525">
              <a:extLst>
                <a:ext uri="{FF2B5EF4-FFF2-40B4-BE49-F238E27FC236}">
                  <a16:creationId xmlns:a16="http://schemas.microsoft.com/office/drawing/2014/main" id="{EBD15E00-4DCB-46D1-8554-5733BD696741}"/>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74759" y="4732954"/>
              <a:ext cx="1407030" cy="743081"/>
            </a:xfrm>
            <a:prstGeom prst="rect">
              <a:avLst/>
            </a:prstGeom>
          </p:spPr>
        </p:pic>
        <p:pic>
          <p:nvPicPr>
            <p:cNvPr id="527" name="그림 526">
              <a:extLst>
                <a:ext uri="{FF2B5EF4-FFF2-40B4-BE49-F238E27FC236}">
                  <a16:creationId xmlns:a16="http://schemas.microsoft.com/office/drawing/2014/main" id="{24CAE939-2C4C-4EC2-8133-3B980A169C70}"/>
                </a:ext>
              </a:extLst>
            </p:cNvPr>
            <p:cNvPicPr>
              <a:picLocks noChangeAspect="1"/>
            </p:cNvPicPr>
            <p:nvPr/>
          </p:nvPicPr>
          <p:blipFill>
            <a:blip r:embed="rId43"/>
            <a:stretch>
              <a:fillRect/>
            </a:stretch>
          </p:blipFill>
          <p:spPr>
            <a:xfrm>
              <a:off x="2299589" y="2094664"/>
              <a:ext cx="770834" cy="536926"/>
            </a:xfrm>
            <a:prstGeom prst="rect">
              <a:avLst/>
            </a:prstGeom>
          </p:spPr>
        </p:pic>
        <p:pic>
          <p:nvPicPr>
            <p:cNvPr id="528" name="Picture 2" descr="File:KT Logo.svg">
              <a:extLst>
                <a:ext uri="{FF2B5EF4-FFF2-40B4-BE49-F238E27FC236}">
                  <a16:creationId xmlns:a16="http://schemas.microsoft.com/office/drawing/2014/main" id="{3F0EB25B-563D-4D4E-A195-720DD026548E}"/>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128021" y="3154682"/>
              <a:ext cx="266924" cy="237266"/>
            </a:xfrm>
            <a:prstGeom prst="rect">
              <a:avLst/>
            </a:prstGeom>
            <a:noFill/>
            <a:extLst>
              <a:ext uri="{909E8E84-426E-40DD-AFC4-6F175D3DCCD1}">
                <a14:hiddenFill xmlns:a14="http://schemas.microsoft.com/office/drawing/2010/main">
                  <a:solidFill>
                    <a:srgbClr val="FFFFFF"/>
                  </a:solidFill>
                </a14:hiddenFill>
              </a:ext>
            </a:extLst>
          </p:spPr>
        </p:pic>
        <p:pic>
          <p:nvPicPr>
            <p:cNvPr id="529" name="그림 528">
              <a:extLst>
                <a:ext uri="{FF2B5EF4-FFF2-40B4-BE49-F238E27FC236}">
                  <a16:creationId xmlns:a16="http://schemas.microsoft.com/office/drawing/2014/main" id="{0693E733-820F-41FB-849B-7F03064E84AF}"/>
                </a:ext>
              </a:extLst>
            </p:cNvPr>
            <p:cNvPicPr>
              <a:picLocks noChangeAspect="1"/>
            </p:cNvPicPr>
            <p:nvPr/>
          </p:nvPicPr>
          <p:blipFill>
            <a:blip r:embed="rId45"/>
            <a:stretch>
              <a:fillRect/>
            </a:stretch>
          </p:blipFill>
          <p:spPr>
            <a:xfrm>
              <a:off x="1437058" y="5873158"/>
              <a:ext cx="593065" cy="325279"/>
            </a:xfrm>
            <a:prstGeom prst="rect">
              <a:avLst/>
            </a:prstGeom>
          </p:spPr>
        </p:pic>
        <p:pic>
          <p:nvPicPr>
            <p:cNvPr id="530" name="그림 529">
              <a:extLst>
                <a:ext uri="{FF2B5EF4-FFF2-40B4-BE49-F238E27FC236}">
                  <a16:creationId xmlns:a16="http://schemas.microsoft.com/office/drawing/2014/main" id="{4F1319F4-1948-4DE9-A812-F17E7164CFE2}"/>
                </a:ext>
              </a:extLst>
            </p:cNvPr>
            <p:cNvPicPr>
              <a:picLocks noChangeAspect="1"/>
            </p:cNvPicPr>
            <p:nvPr/>
          </p:nvPicPr>
          <p:blipFill>
            <a:blip r:embed="rId46"/>
            <a:stretch>
              <a:fillRect/>
            </a:stretch>
          </p:blipFill>
          <p:spPr>
            <a:xfrm>
              <a:off x="602813" y="2746519"/>
              <a:ext cx="1396953" cy="308419"/>
            </a:xfrm>
            <a:prstGeom prst="rect">
              <a:avLst/>
            </a:prstGeom>
          </p:spPr>
        </p:pic>
        <p:pic>
          <p:nvPicPr>
            <p:cNvPr id="531" name="그림 530">
              <a:extLst>
                <a:ext uri="{FF2B5EF4-FFF2-40B4-BE49-F238E27FC236}">
                  <a16:creationId xmlns:a16="http://schemas.microsoft.com/office/drawing/2014/main" id="{B375DE4A-8542-4CB0-BD51-1916F4566CC5}"/>
                </a:ext>
              </a:extLst>
            </p:cNvPr>
            <p:cNvPicPr>
              <a:picLocks noChangeAspect="1"/>
            </p:cNvPicPr>
            <p:nvPr/>
          </p:nvPicPr>
          <p:blipFill>
            <a:blip r:embed="rId47"/>
            <a:stretch>
              <a:fillRect/>
            </a:stretch>
          </p:blipFill>
          <p:spPr>
            <a:xfrm>
              <a:off x="2553136" y="3156319"/>
              <a:ext cx="532149" cy="295298"/>
            </a:xfrm>
            <a:prstGeom prst="rect">
              <a:avLst/>
            </a:prstGeom>
          </p:spPr>
        </p:pic>
        <p:pic>
          <p:nvPicPr>
            <p:cNvPr id="532" name="그림 531">
              <a:extLst>
                <a:ext uri="{FF2B5EF4-FFF2-40B4-BE49-F238E27FC236}">
                  <a16:creationId xmlns:a16="http://schemas.microsoft.com/office/drawing/2014/main" id="{2A797021-5617-44AD-8455-DB748CB8B67C}"/>
                </a:ext>
              </a:extLst>
            </p:cNvPr>
            <p:cNvPicPr>
              <a:picLocks noChangeAspect="1"/>
            </p:cNvPicPr>
            <p:nvPr/>
          </p:nvPicPr>
          <p:blipFill>
            <a:blip r:embed="rId48"/>
            <a:stretch>
              <a:fillRect/>
            </a:stretch>
          </p:blipFill>
          <p:spPr>
            <a:xfrm>
              <a:off x="2029973" y="3469678"/>
              <a:ext cx="1114277" cy="327729"/>
            </a:xfrm>
            <a:prstGeom prst="rect">
              <a:avLst/>
            </a:prstGeom>
          </p:spPr>
        </p:pic>
        <p:pic>
          <p:nvPicPr>
            <p:cNvPr id="533" name="그림 532">
              <a:extLst>
                <a:ext uri="{FF2B5EF4-FFF2-40B4-BE49-F238E27FC236}">
                  <a16:creationId xmlns:a16="http://schemas.microsoft.com/office/drawing/2014/main" id="{04CFFCEB-DF6E-4AFA-9212-2E65A65F1439}"/>
                </a:ext>
              </a:extLst>
            </p:cNvPr>
            <p:cNvPicPr>
              <a:picLocks noChangeAspect="1"/>
            </p:cNvPicPr>
            <p:nvPr/>
          </p:nvPicPr>
          <p:blipFill>
            <a:blip r:embed="rId49"/>
            <a:stretch>
              <a:fillRect/>
            </a:stretch>
          </p:blipFill>
          <p:spPr>
            <a:xfrm>
              <a:off x="657341" y="3496044"/>
              <a:ext cx="1297480" cy="266150"/>
            </a:xfrm>
            <a:prstGeom prst="rect">
              <a:avLst/>
            </a:prstGeom>
          </p:spPr>
        </p:pic>
        <p:pic>
          <p:nvPicPr>
            <p:cNvPr id="534" name="그림 533">
              <a:extLst>
                <a:ext uri="{FF2B5EF4-FFF2-40B4-BE49-F238E27FC236}">
                  <a16:creationId xmlns:a16="http://schemas.microsoft.com/office/drawing/2014/main" id="{4D127BA8-5CBC-4E9F-8F62-D63952BDA2B3}"/>
                </a:ext>
              </a:extLst>
            </p:cNvPr>
            <p:cNvPicPr>
              <a:picLocks noChangeAspect="1"/>
            </p:cNvPicPr>
            <p:nvPr/>
          </p:nvPicPr>
          <p:blipFill>
            <a:blip r:embed="rId50"/>
            <a:stretch>
              <a:fillRect/>
            </a:stretch>
          </p:blipFill>
          <p:spPr>
            <a:xfrm>
              <a:off x="549233" y="2025217"/>
              <a:ext cx="704523" cy="628200"/>
            </a:xfrm>
            <a:prstGeom prst="rect">
              <a:avLst/>
            </a:prstGeom>
          </p:spPr>
        </p:pic>
        <p:pic>
          <p:nvPicPr>
            <p:cNvPr id="535" name="그림 534">
              <a:extLst>
                <a:ext uri="{FF2B5EF4-FFF2-40B4-BE49-F238E27FC236}">
                  <a16:creationId xmlns:a16="http://schemas.microsoft.com/office/drawing/2014/main" id="{AB9A24D5-F4D5-49FF-B712-0948C44232EF}"/>
                </a:ext>
              </a:extLst>
            </p:cNvPr>
            <p:cNvPicPr>
              <a:picLocks noChangeAspect="1"/>
            </p:cNvPicPr>
            <p:nvPr/>
          </p:nvPicPr>
          <p:blipFill>
            <a:blip r:embed="rId51"/>
            <a:stretch>
              <a:fillRect/>
            </a:stretch>
          </p:blipFill>
          <p:spPr>
            <a:xfrm>
              <a:off x="1975049" y="4545031"/>
              <a:ext cx="1097277" cy="460689"/>
            </a:xfrm>
            <a:prstGeom prst="rect">
              <a:avLst/>
            </a:prstGeom>
          </p:spPr>
        </p:pic>
        <p:pic>
          <p:nvPicPr>
            <p:cNvPr id="536" name="그림 535">
              <a:extLst>
                <a:ext uri="{FF2B5EF4-FFF2-40B4-BE49-F238E27FC236}">
                  <a16:creationId xmlns:a16="http://schemas.microsoft.com/office/drawing/2014/main" id="{BC274FC1-D7C3-4F49-8F57-41B7AFF60155}"/>
                </a:ext>
              </a:extLst>
            </p:cNvPr>
            <p:cNvPicPr>
              <a:picLocks noChangeAspect="1"/>
            </p:cNvPicPr>
            <p:nvPr/>
          </p:nvPicPr>
          <p:blipFill>
            <a:blip r:embed="rId52"/>
            <a:stretch>
              <a:fillRect/>
            </a:stretch>
          </p:blipFill>
          <p:spPr>
            <a:xfrm>
              <a:off x="1837560" y="4206515"/>
              <a:ext cx="1247725" cy="309181"/>
            </a:xfrm>
            <a:prstGeom prst="rect">
              <a:avLst/>
            </a:prstGeom>
          </p:spPr>
        </p:pic>
        <p:pic>
          <p:nvPicPr>
            <p:cNvPr id="537" name="그림 536">
              <a:extLst>
                <a:ext uri="{FF2B5EF4-FFF2-40B4-BE49-F238E27FC236}">
                  <a16:creationId xmlns:a16="http://schemas.microsoft.com/office/drawing/2014/main" id="{98B4620A-AD3B-45D8-B7EF-C15DF2901EE8}"/>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742987" y="5315005"/>
              <a:ext cx="1063059" cy="472193"/>
            </a:xfrm>
            <a:prstGeom prst="rect">
              <a:avLst/>
            </a:prstGeom>
          </p:spPr>
        </p:pic>
        <p:pic>
          <p:nvPicPr>
            <p:cNvPr id="538" name="그림 537">
              <a:extLst>
                <a:ext uri="{FF2B5EF4-FFF2-40B4-BE49-F238E27FC236}">
                  <a16:creationId xmlns:a16="http://schemas.microsoft.com/office/drawing/2014/main" id="{C6028E30-5539-4162-90D1-02D33FA2ACCB}"/>
                </a:ext>
              </a:extLst>
            </p:cNvPr>
            <p:cNvPicPr>
              <a:picLocks noChangeAspect="1"/>
            </p:cNvPicPr>
            <p:nvPr/>
          </p:nvPicPr>
          <p:blipFill>
            <a:blip r:embed="rId54"/>
            <a:stretch>
              <a:fillRect/>
            </a:stretch>
          </p:blipFill>
          <p:spPr>
            <a:xfrm>
              <a:off x="660798" y="5873158"/>
              <a:ext cx="674316" cy="353291"/>
            </a:xfrm>
            <a:prstGeom prst="rect">
              <a:avLst/>
            </a:prstGeom>
          </p:spPr>
        </p:pic>
        <p:pic>
          <p:nvPicPr>
            <p:cNvPr id="539" name="그림 538">
              <a:extLst>
                <a:ext uri="{FF2B5EF4-FFF2-40B4-BE49-F238E27FC236}">
                  <a16:creationId xmlns:a16="http://schemas.microsoft.com/office/drawing/2014/main" id="{BB06865D-3772-4966-9420-AF9AC12C193B}"/>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6229337" y="4549713"/>
              <a:ext cx="1203576" cy="793331"/>
            </a:xfrm>
            <a:prstGeom prst="rect">
              <a:avLst/>
            </a:prstGeom>
          </p:spPr>
        </p:pic>
        <p:pic>
          <p:nvPicPr>
            <p:cNvPr id="540" name="그림 539">
              <a:extLst>
                <a:ext uri="{FF2B5EF4-FFF2-40B4-BE49-F238E27FC236}">
                  <a16:creationId xmlns:a16="http://schemas.microsoft.com/office/drawing/2014/main" id="{88540984-A953-412B-9886-17D097AD9A42}"/>
                </a:ext>
              </a:extLst>
            </p:cNvPr>
            <p:cNvPicPr>
              <a:picLocks noChangeAspect="1"/>
            </p:cNvPicPr>
            <p:nvPr/>
          </p:nvPicPr>
          <p:blipFill>
            <a:blip r:embed="rId56"/>
            <a:stretch>
              <a:fillRect/>
            </a:stretch>
          </p:blipFill>
          <p:spPr>
            <a:xfrm>
              <a:off x="8216564" y="4839296"/>
              <a:ext cx="493652" cy="447869"/>
            </a:xfrm>
            <a:prstGeom prst="rect">
              <a:avLst/>
            </a:prstGeom>
          </p:spPr>
        </p:pic>
        <p:pic>
          <p:nvPicPr>
            <p:cNvPr id="541" name="그림 540">
              <a:extLst>
                <a:ext uri="{FF2B5EF4-FFF2-40B4-BE49-F238E27FC236}">
                  <a16:creationId xmlns:a16="http://schemas.microsoft.com/office/drawing/2014/main" id="{6325AC53-A329-488F-823E-EC47410666E8}"/>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7624842" y="4216166"/>
              <a:ext cx="916134" cy="322645"/>
            </a:xfrm>
            <a:prstGeom prst="rect">
              <a:avLst/>
            </a:prstGeom>
          </p:spPr>
        </p:pic>
        <p:pic>
          <p:nvPicPr>
            <p:cNvPr id="543" name="그림 542">
              <a:extLst>
                <a:ext uri="{FF2B5EF4-FFF2-40B4-BE49-F238E27FC236}">
                  <a16:creationId xmlns:a16="http://schemas.microsoft.com/office/drawing/2014/main" id="{082BCE70-7F52-4F2F-9E58-295CDCB9C193}"/>
                </a:ext>
              </a:extLst>
            </p:cNvPr>
            <p:cNvPicPr>
              <a:picLocks noChangeAspect="1"/>
            </p:cNvPicPr>
            <p:nvPr/>
          </p:nvPicPr>
          <p:blipFill>
            <a:blip r:embed="rId58"/>
            <a:stretch>
              <a:fillRect/>
            </a:stretch>
          </p:blipFill>
          <p:spPr>
            <a:xfrm>
              <a:off x="7463908" y="3153752"/>
              <a:ext cx="1252287" cy="276123"/>
            </a:xfrm>
            <a:prstGeom prst="rect">
              <a:avLst/>
            </a:prstGeom>
          </p:spPr>
        </p:pic>
        <p:pic>
          <p:nvPicPr>
            <p:cNvPr id="544" name="그림 543">
              <a:extLst>
                <a:ext uri="{FF2B5EF4-FFF2-40B4-BE49-F238E27FC236}">
                  <a16:creationId xmlns:a16="http://schemas.microsoft.com/office/drawing/2014/main" id="{51840F43-AA76-4629-BBBF-714EC56AF294}"/>
                </a:ext>
              </a:extLst>
            </p:cNvPr>
            <p:cNvPicPr>
              <a:picLocks noChangeAspect="1"/>
            </p:cNvPicPr>
            <p:nvPr/>
          </p:nvPicPr>
          <p:blipFill>
            <a:blip r:embed="rId59"/>
            <a:stretch>
              <a:fillRect/>
            </a:stretch>
          </p:blipFill>
          <p:spPr>
            <a:xfrm>
              <a:off x="6181812" y="4475723"/>
              <a:ext cx="1165953" cy="313372"/>
            </a:xfrm>
            <a:prstGeom prst="rect">
              <a:avLst/>
            </a:prstGeom>
          </p:spPr>
        </p:pic>
        <p:pic>
          <p:nvPicPr>
            <p:cNvPr id="545" name="그림 544">
              <a:extLst>
                <a:ext uri="{FF2B5EF4-FFF2-40B4-BE49-F238E27FC236}">
                  <a16:creationId xmlns:a16="http://schemas.microsoft.com/office/drawing/2014/main" id="{2A05315E-2499-4316-98DE-761741216C97}"/>
                </a:ext>
              </a:extLst>
            </p:cNvPr>
            <p:cNvPicPr>
              <a:picLocks noChangeAspect="1"/>
            </p:cNvPicPr>
            <p:nvPr/>
          </p:nvPicPr>
          <p:blipFill>
            <a:blip r:embed="rId60"/>
            <a:stretch>
              <a:fillRect/>
            </a:stretch>
          </p:blipFill>
          <p:spPr>
            <a:xfrm>
              <a:off x="6203705" y="5108592"/>
              <a:ext cx="1251425" cy="254709"/>
            </a:xfrm>
            <a:prstGeom prst="rect">
              <a:avLst/>
            </a:prstGeom>
          </p:spPr>
        </p:pic>
        <p:pic>
          <p:nvPicPr>
            <p:cNvPr id="546" name="그림 545">
              <a:extLst>
                <a:ext uri="{FF2B5EF4-FFF2-40B4-BE49-F238E27FC236}">
                  <a16:creationId xmlns:a16="http://schemas.microsoft.com/office/drawing/2014/main" id="{BA4B9827-4652-415B-A81B-9BE15BFD8C7A}"/>
                </a:ext>
              </a:extLst>
            </p:cNvPr>
            <p:cNvPicPr>
              <a:picLocks noChangeAspect="1"/>
            </p:cNvPicPr>
            <p:nvPr/>
          </p:nvPicPr>
          <p:blipFill>
            <a:blip r:embed="rId61"/>
            <a:stretch>
              <a:fillRect/>
            </a:stretch>
          </p:blipFill>
          <p:spPr>
            <a:xfrm>
              <a:off x="7392615" y="2448006"/>
              <a:ext cx="1308195" cy="371075"/>
            </a:xfrm>
            <a:prstGeom prst="rect">
              <a:avLst/>
            </a:prstGeom>
          </p:spPr>
        </p:pic>
        <p:pic>
          <p:nvPicPr>
            <p:cNvPr id="547" name="그림 546">
              <a:extLst>
                <a:ext uri="{FF2B5EF4-FFF2-40B4-BE49-F238E27FC236}">
                  <a16:creationId xmlns:a16="http://schemas.microsoft.com/office/drawing/2014/main" id="{E4D2CA43-C5AA-498A-82B6-0969F5246B07}"/>
                </a:ext>
              </a:extLst>
            </p:cNvPr>
            <p:cNvPicPr>
              <a:picLocks noChangeAspect="1"/>
            </p:cNvPicPr>
            <p:nvPr/>
          </p:nvPicPr>
          <p:blipFill>
            <a:blip r:embed="rId62"/>
            <a:stretch>
              <a:fillRect/>
            </a:stretch>
          </p:blipFill>
          <p:spPr>
            <a:xfrm>
              <a:off x="7654676" y="5347902"/>
              <a:ext cx="970751" cy="216422"/>
            </a:xfrm>
            <a:prstGeom prst="rect">
              <a:avLst/>
            </a:prstGeom>
          </p:spPr>
        </p:pic>
        <p:pic>
          <p:nvPicPr>
            <p:cNvPr id="548" name="그림 547">
              <a:extLst>
                <a:ext uri="{FF2B5EF4-FFF2-40B4-BE49-F238E27FC236}">
                  <a16:creationId xmlns:a16="http://schemas.microsoft.com/office/drawing/2014/main" id="{0D3DE764-6E1F-4DE2-8AF8-7DB8627ECEE5}"/>
                </a:ext>
              </a:extLst>
            </p:cNvPr>
            <p:cNvPicPr>
              <a:picLocks noChangeAspect="1"/>
            </p:cNvPicPr>
            <p:nvPr/>
          </p:nvPicPr>
          <p:blipFill>
            <a:blip r:embed="rId63"/>
            <a:stretch>
              <a:fillRect/>
            </a:stretch>
          </p:blipFill>
          <p:spPr>
            <a:xfrm>
              <a:off x="6171388" y="4165745"/>
              <a:ext cx="1303738" cy="243488"/>
            </a:xfrm>
            <a:prstGeom prst="rect">
              <a:avLst/>
            </a:prstGeom>
          </p:spPr>
        </p:pic>
        <p:pic>
          <p:nvPicPr>
            <p:cNvPr id="549" name="그림 548">
              <a:extLst>
                <a:ext uri="{FF2B5EF4-FFF2-40B4-BE49-F238E27FC236}">
                  <a16:creationId xmlns:a16="http://schemas.microsoft.com/office/drawing/2014/main" id="{70D21F06-EAAD-4347-B83C-63758F555945}"/>
                </a:ext>
              </a:extLst>
            </p:cNvPr>
            <p:cNvPicPr>
              <a:picLocks noChangeAspect="1"/>
            </p:cNvPicPr>
            <p:nvPr/>
          </p:nvPicPr>
          <p:blipFill>
            <a:blip r:embed="rId64"/>
            <a:stretch>
              <a:fillRect/>
            </a:stretch>
          </p:blipFill>
          <p:spPr>
            <a:xfrm>
              <a:off x="7375090" y="4570883"/>
              <a:ext cx="1283188" cy="278815"/>
            </a:xfrm>
            <a:prstGeom prst="rect">
              <a:avLst/>
            </a:prstGeom>
          </p:spPr>
        </p:pic>
        <p:pic>
          <p:nvPicPr>
            <p:cNvPr id="550" name="그림 549">
              <a:extLst>
                <a:ext uri="{FF2B5EF4-FFF2-40B4-BE49-F238E27FC236}">
                  <a16:creationId xmlns:a16="http://schemas.microsoft.com/office/drawing/2014/main" id="{BAB581DF-A5D6-4A94-94D9-CD339322B3CD}"/>
                </a:ext>
              </a:extLst>
            </p:cNvPr>
            <p:cNvPicPr>
              <a:picLocks noChangeAspect="1"/>
            </p:cNvPicPr>
            <p:nvPr/>
          </p:nvPicPr>
          <p:blipFill>
            <a:blip r:embed="rId65"/>
            <a:stretch>
              <a:fillRect/>
            </a:stretch>
          </p:blipFill>
          <p:spPr>
            <a:xfrm>
              <a:off x="6185413" y="2090339"/>
              <a:ext cx="826244" cy="301266"/>
            </a:xfrm>
            <a:prstGeom prst="rect">
              <a:avLst/>
            </a:prstGeom>
          </p:spPr>
        </p:pic>
        <p:pic>
          <p:nvPicPr>
            <p:cNvPr id="551" name="그림 550">
              <a:extLst>
                <a:ext uri="{FF2B5EF4-FFF2-40B4-BE49-F238E27FC236}">
                  <a16:creationId xmlns:a16="http://schemas.microsoft.com/office/drawing/2014/main" id="{EAF084EF-77EE-4EE1-91F3-E24C114C869B}"/>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8140052" y="2053787"/>
              <a:ext cx="518226" cy="487085"/>
            </a:xfrm>
            <a:prstGeom prst="rect">
              <a:avLst/>
            </a:prstGeom>
          </p:spPr>
        </p:pic>
        <p:pic>
          <p:nvPicPr>
            <p:cNvPr id="552" name="그림 551">
              <a:extLst>
                <a:ext uri="{FF2B5EF4-FFF2-40B4-BE49-F238E27FC236}">
                  <a16:creationId xmlns:a16="http://schemas.microsoft.com/office/drawing/2014/main" id="{F58C40A9-FFDF-43E7-861D-F847F774E46D}"/>
                </a:ext>
              </a:extLst>
            </p:cNvPr>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255769" y="2104740"/>
              <a:ext cx="705351" cy="276002"/>
            </a:xfrm>
            <a:prstGeom prst="rect">
              <a:avLst/>
            </a:prstGeom>
          </p:spPr>
        </p:pic>
        <p:pic>
          <p:nvPicPr>
            <p:cNvPr id="553" name="그림 552">
              <a:extLst>
                <a:ext uri="{FF2B5EF4-FFF2-40B4-BE49-F238E27FC236}">
                  <a16:creationId xmlns:a16="http://schemas.microsoft.com/office/drawing/2014/main" id="{E052BDFF-1DC1-4BDB-9AF5-657F1AD202FF}"/>
                </a:ext>
              </a:extLst>
            </p:cNvPr>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6219189" y="2826447"/>
              <a:ext cx="1123819" cy="280925"/>
            </a:xfrm>
            <a:prstGeom prst="rect">
              <a:avLst/>
            </a:prstGeom>
          </p:spPr>
        </p:pic>
        <p:pic>
          <p:nvPicPr>
            <p:cNvPr id="554" name="그림 553">
              <a:extLst>
                <a:ext uri="{FF2B5EF4-FFF2-40B4-BE49-F238E27FC236}">
                  <a16:creationId xmlns:a16="http://schemas.microsoft.com/office/drawing/2014/main" id="{AA4FB99E-26C6-4E97-9055-A470C52A4A10}"/>
                </a:ext>
              </a:extLst>
            </p:cNvPr>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6204725" y="3201861"/>
              <a:ext cx="1083872" cy="161109"/>
            </a:xfrm>
            <a:prstGeom prst="rect">
              <a:avLst/>
            </a:prstGeom>
          </p:spPr>
        </p:pic>
        <p:pic>
          <p:nvPicPr>
            <p:cNvPr id="555" name="그림 554">
              <a:extLst>
                <a:ext uri="{FF2B5EF4-FFF2-40B4-BE49-F238E27FC236}">
                  <a16:creationId xmlns:a16="http://schemas.microsoft.com/office/drawing/2014/main" id="{7585CA03-802E-4C56-B160-9D9B8FC896B0}"/>
                </a:ext>
              </a:extLst>
            </p:cNvPr>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6204725" y="3492505"/>
              <a:ext cx="1397454" cy="279084"/>
            </a:xfrm>
            <a:prstGeom prst="rect">
              <a:avLst/>
            </a:prstGeom>
          </p:spPr>
        </p:pic>
        <p:pic>
          <p:nvPicPr>
            <p:cNvPr id="556" name="그림 555">
              <a:extLst>
                <a:ext uri="{FF2B5EF4-FFF2-40B4-BE49-F238E27FC236}">
                  <a16:creationId xmlns:a16="http://schemas.microsoft.com/office/drawing/2014/main" id="{2AAA343C-BEC3-4CF7-8077-2C4FB352A30A}"/>
                </a:ext>
              </a:extLst>
            </p:cNvPr>
            <p:cNvPicPr>
              <a:picLocks noChangeAspect="1"/>
            </p:cNvPicPr>
            <p:nvPr/>
          </p:nvPicPr>
          <p:blipFill>
            <a:blip r:embed="rId71"/>
            <a:stretch>
              <a:fillRect/>
            </a:stretch>
          </p:blipFill>
          <p:spPr>
            <a:xfrm>
              <a:off x="901973" y="4577868"/>
              <a:ext cx="951172" cy="306843"/>
            </a:xfrm>
            <a:prstGeom prst="rect">
              <a:avLst/>
            </a:prstGeom>
          </p:spPr>
        </p:pic>
        <p:pic>
          <p:nvPicPr>
            <p:cNvPr id="557" name="그림 556">
              <a:extLst>
                <a:ext uri="{FF2B5EF4-FFF2-40B4-BE49-F238E27FC236}">
                  <a16:creationId xmlns:a16="http://schemas.microsoft.com/office/drawing/2014/main" id="{4A98DBB7-7AF0-4158-8B9B-DA50EF9774FA}"/>
                </a:ext>
              </a:extLst>
            </p:cNvPr>
            <p:cNvPicPr>
              <a:picLocks noChangeAspect="1"/>
            </p:cNvPicPr>
            <p:nvPr/>
          </p:nvPicPr>
          <p:blipFill>
            <a:blip r:embed="rId72"/>
            <a:stretch>
              <a:fillRect/>
            </a:stretch>
          </p:blipFill>
          <p:spPr>
            <a:xfrm>
              <a:off x="1345932" y="2049809"/>
              <a:ext cx="772123" cy="605302"/>
            </a:xfrm>
            <a:prstGeom prst="rect">
              <a:avLst/>
            </a:prstGeom>
          </p:spPr>
        </p:pic>
        <p:pic>
          <p:nvPicPr>
            <p:cNvPr id="558" name="그림 557">
              <a:extLst>
                <a:ext uri="{FF2B5EF4-FFF2-40B4-BE49-F238E27FC236}">
                  <a16:creationId xmlns:a16="http://schemas.microsoft.com/office/drawing/2014/main" id="{449A12EF-6F18-4B20-BB58-CBD6A5B760C5}"/>
                </a:ext>
              </a:extLst>
            </p:cNvPr>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10853423" y="4658088"/>
              <a:ext cx="620502" cy="620502"/>
            </a:xfrm>
            <a:prstGeom prst="rect">
              <a:avLst/>
            </a:prstGeom>
          </p:spPr>
        </p:pic>
        <p:pic>
          <p:nvPicPr>
            <p:cNvPr id="559" name="그림 558">
              <a:extLst>
                <a:ext uri="{FF2B5EF4-FFF2-40B4-BE49-F238E27FC236}">
                  <a16:creationId xmlns:a16="http://schemas.microsoft.com/office/drawing/2014/main" id="{C44E168E-8E6D-42EC-88B7-442775074E58}"/>
                </a:ext>
              </a:extLst>
            </p:cNvPr>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10410721" y="2061366"/>
              <a:ext cx="1074137" cy="408172"/>
            </a:xfrm>
            <a:prstGeom prst="rect">
              <a:avLst/>
            </a:prstGeom>
          </p:spPr>
        </p:pic>
        <p:pic>
          <p:nvPicPr>
            <p:cNvPr id="560" name="그림 559">
              <a:extLst>
                <a:ext uri="{FF2B5EF4-FFF2-40B4-BE49-F238E27FC236}">
                  <a16:creationId xmlns:a16="http://schemas.microsoft.com/office/drawing/2014/main" id="{036B8AA5-87C6-4E4D-96D7-982710D6658F}"/>
                </a:ext>
              </a:extLst>
            </p:cNvPr>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8949979" y="3768884"/>
              <a:ext cx="1331778" cy="347040"/>
            </a:xfrm>
            <a:prstGeom prst="rect">
              <a:avLst/>
            </a:prstGeom>
          </p:spPr>
        </p:pic>
        <p:pic>
          <p:nvPicPr>
            <p:cNvPr id="561" name="그림 560">
              <a:extLst>
                <a:ext uri="{FF2B5EF4-FFF2-40B4-BE49-F238E27FC236}">
                  <a16:creationId xmlns:a16="http://schemas.microsoft.com/office/drawing/2014/main" id="{09CE6683-C248-40DD-B902-9AF1DD4717F8}"/>
                </a:ext>
              </a:extLst>
            </p:cNvPr>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10311473" y="5873159"/>
              <a:ext cx="1213626" cy="272397"/>
            </a:xfrm>
            <a:prstGeom prst="rect">
              <a:avLst/>
            </a:prstGeom>
          </p:spPr>
        </p:pic>
        <p:pic>
          <p:nvPicPr>
            <p:cNvPr id="562" name="그림 561">
              <a:extLst>
                <a:ext uri="{FF2B5EF4-FFF2-40B4-BE49-F238E27FC236}">
                  <a16:creationId xmlns:a16="http://schemas.microsoft.com/office/drawing/2014/main" id="{007AAD9D-49F4-4558-8D30-8EA601CD85CA}"/>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2032257" y="4948788"/>
              <a:ext cx="1017647" cy="402369"/>
            </a:xfrm>
            <a:prstGeom prst="rect">
              <a:avLst/>
            </a:prstGeom>
          </p:spPr>
        </p:pic>
        <p:pic>
          <p:nvPicPr>
            <p:cNvPr id="563" name="그림 562">
              <a:extLst>
                <a:ext uri="{FF2B5EF4-FFF2-40B4-BE49-F238E27FC236}">
                  <a16:creationId xmlns:a16="http://schemas.microsoft.com/office/drawing/2014/main" id="{F07056FF-E11D-4253-B7E3-C01A2B21255D}"/>
                </a:ext>
              </a:extLst>
            </p:cNvPr>
            <p:cNvPicPr>
              <a:picLocks noChangeAspect="1"/>
            </p:cNvPicPr>
            <p:nvPr/>
          </p:nvPicPr>
          <p:blipFill>
            <a:blip r:embed="rId78"/>
            <a:stretch>
              <a:fillRect/>
            </a:stretch>
          </p:blipFill>
          <p:spPr>
            <a:xfrm>
              <a:off x="6158820" y="3800215"/>
              <a:ext cx="1579842" cy="407255"/>
            </a:xfrm>
            <a:prstGeom prst="rect">
              <a:avLst/>
            </a:prstGeom>
          </p:spPr>
        </p:pic>
        <p:pic>
          <p:nvPicPr>
            <p:cNvPr id="564" name="그림 563">
              <a:extLst>
                <a:ext uri="{FF2B5EF4-FFF2-40B4-BE49-F238E27FC236}">
                  <a16:creationId xmlns:a16="http://schemas.microsoft.com/office/drawing/2014/main" id="{2B43BAB0-EBC1-4E7D-8D65-4E95C34D7F0C}"/>
                </a:ext>
              </a:extLst>
            </p:cNvPr>
            <p:cNvPicPr>
              <a:picLocks noChangeAspect="1"/>
            </p:cNvPicPr>
            <p:nvPr/>
          </p:nvPicPr>
          <p:blipFill>
            <a:blip r:embed="rId79"/>
            <a:stretch>
              <a:fillRect/>
            </a:stretch>
          </p:blipFill>
          <p:spPr>
            <a:xfrm>
              <a:off x="6361052" y="5381451"/>
              <a:ext cx="1097883" cy="257667"/>
            </a:xfrm>
            <a:prstGeom prst="rect">
              <a:avLst/>
            </a:prstGeom>
          </p:spPr>
        </p:pic>
        <p:pic>
          <p:nvPicPr>
            <p:cNvPr id="565" name="그림 564">
              <a:extLst>
                <a:ext uri="{FF2B5EF4-FFF2-40B4-BE49-F238E27FC236}">
                  <a16:creationId xmlns:a16="http://schemas.microsoft.com/office/drawing/2014/main" id="{B2FCC09C-22B7-454B-A70D-5DE6DF8DF5EB}"/>
                </a:ext>
              </a:extLst>
            </p:cNvPr>
            <p:cNvPicPr>
              <a:picLocks noChangeAspect="1"/>
            </p:cNvPicPr>
            <p:nvPr/>
          </p:nvPicPr>
          <p:blipFill>
            <a:blip r:embed="rId80"/>
            <a:stretch>
              <a:fillRect/>
            </a:stretch>
          </p:blipFill>
          <p:spPr>
            <a:xfrm>
              <a:off x="7706415" y="5974046"/>
              <a:ext cx="936682" cy="177070"/>
            </a:xfrm>
            <a:prstGeom prst="rect">
              <a:avLst/>
            </a:prstGeom>
          </p:spPr>
        </p:pic>
        <p:pic>
          <p:nvPicPr>
            <p:cNvPr id="566" name="그림 565">
              <a:extLst>
                <a:ext uri="{FF2B5EF4-FFF2-40B4-BE49-F238E27FC236}">
                  <a16:creationId xmlns:a16="http://schemas.microsoft.com/office/drawing/2014/main" id="{42087FA4-88FF-4CB0-9417-C7EA44F919F6}"/>
                </a:ext>
              </a:extLst>
            </p:cNvPr>
            <p:cNvPicPr>
              <a:picLocks noChangeAspect="1"/>
            </p:cNvPicPr>
            <p:nvPr/>
          </p:nvPicPr>
          <p:blipFill>
            <a:blip r:embed="rId81"/>
            <a:stretch>
              <a:fillRect/>
            </a:stretch>
          </p:blipFill>
          <p:spPr>
            <a:xfrm>
              <a:off x="7874669" y="5597184"/>
              <a:ext cx="841132" cy="313408"/>
            </a:xfrm>
            <a:prstGeom prst="rect">
              <a:avLst/>
            </a:prstGeom>
          </p:spPr>
        </p:pic>
        <p:pic>
          <p:nvPicPr>
            <p:cNvPr id="567" name="그림 566">
              <a:extLst>
                <a:ext uri="{FF2B5EF4-FFF2-40B4-BE49-F238E27FC236}">
                  <a16:creationId xmlns:a16="http://schemas.microsoft.com/office/drawing/2014/main" id="{54F12963-F517-4D00-9640-03F9F9779FF5}"/>
                </a:ext>
              </a:extLst>
            </p:cNvPr>
            <p:cNvPicPr>
              <a:picLocks noChangeAspect="1"/>
            </p:cNvPicPr>
            <p:nvPr/>
          </p:nvPicPr>
          <p:blipFill>
            <a:blip r:embed="rId82"/>
            <a:stretch>
              <a:fillRect/>
            </a:stretch>
          </p:blipFill>
          <p:spPr>
            <a:xfrm>
              <a:off x="7048491" y="5664620"/>
              <a:ext cx="663125" cy="268072"/>
            </a:xfrm>
            <a:prstGeom prst="rect">
              <a:avLst/>
            </a:prstGeom>
          </p:spPr>
        </p:pic>
        <p:pic>
          <p:nvPicPr>
            <p:cNvPr id="568" name="그림 567">
              <a:extLst>
                <a:ext uri="{FF2B5EF4-FFF2-40B4-BE49-F238E27FC236}">
                  <a16:creationId xmlns:a16="http://schemas.microsoft.com/office/drawing/2014/main" id="{89D42E42-7405-4B3E-8327-C97AFF2A7F93}"/>
                </a:ext>
              </a:extLst>
            </p:cNvPr>
            <p:cNvPicPr>
              <a:picLocks noChangeAspect="1"/>
            </p:cNvPicPr>
            <p:nvPr/>
          </p:nvPicPr>
          <p:blipFill>
            <a:blip r:embed="rId83"/>
            <a:stretch>
              <a:fillRect/>
            </a:stretch>
          </p:blipFill>
          <p:spPr>
            <a:xfrm>
              <a:off x="6138766" y="5626127"/>
              <a:ext cx="810425" cy="319236"/>
            </a:xfrm>
            <a:prstGeom prst="rect">
              <a:avLst/>
            </a:prstGeom>
          </p:spPr>
        </p:pic>
        <p:pic>
          <p:nvPicPr>
            <p:cNvPr id="569" name="그림 568">
              <a:extLst>
                <a:ext uri="{FF2B5EF4-FFF2-40B4-BE49-F238E27FC236}">
                  <a16:creationId xmlns:a16="http://schemas.microsoft.com/office/drawing/2014/main" id="{C1B5F762-4F0E-4430-8A0A-02544C492F24}"/>
                </a:ext>
              </a:extLst>
            </p:cNvPr>
            <p:cNvPicPr>
              <a:picLocks noChangeAspect="1"/>
            </p:cNvPicPr>
            <p:nvPr/>
          </p:nvPicPr>
          <p:blipFill rotWithShape="1">
            <a:blip r:embed="rId84" cstate="print">
              <a:extLst>
                <a:ext uri="{28A0092B-C50C-407E-A947-70E740481C1C}">
                  <a14:useLocalDpi xmlns:a14="http://schemas.microsoft.com/office/drawing/2010/main" val="0"/>
                </a:ext>
              </a:extLst>
            </a:blip>
            <a:srcRect l="15307" t="25014" r="12867" b="17157"/>
            <a:stretch/>
          </p:blipFill>
          <p:spPr>
            <a:xfrm>
              <a:off x="3449892" y="5773781"/>
              <a:ext cx="677998" cy="220173"/>
            </a:xfrm>
            <a:prstGeom prst="rect">
              <a:avLst/>
            </a:prstGeom>
          </p:spPr>
        </p:pic>
        <p:pic>
          <p:nvPicPr>
            <p:cNvPr id="570" name="Picture 2" descr="한독 영문 국문 CI">
              <a:extLst>
                <a:ext uri="{FF2B5EF4-FFF2-40B4-BE49-F238E27FC236}">
                  <a16:creationId xmlns:a16="http://schemas.microsoft.com/office/drawing/2014/main" id="{5454D38B-B549-4353-A64F-7CDD21F4EC5B}"/>
                </a:ext>
              </a:extLst>
            </p:cNvPr>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17839" t="8315" r="43338"/>
            <a:stretch/>
          </p:blipFill>
          <p:spPr bwMode="auto">
            <a:xfrm>
              <a:off x="4322205" y="5729013"/>
              <a:ext cx="806995" cy="314835"/>
            </a:xfrm>
            <a:prstGeom prst="rect">
              <a:avLst/>
            </a:prstGeom>
            <a:noFill/>
            <a:extLst>
              <a:ext uri="{909E8E84-426E-40DD-AFC4-6F175D3DCCD1}">
                <a14:hiddenFill xmlns:a14="http://schemas.microsoft.com/office/drawing/2010/main">
                  <a:solidFill>
                    <a:srgbClr val="FFFFFF"/>
                  </a:solidFill>
                </a14:hiddenFill>
              </a:ext>
            </a:extLst>
          </p:spPr>
        </p:pic>
        <p:pic>
          <p:nvPicPr>
            <p:cNvPr id="571" name="Picture 10" descr="SAMSUNG BIOLOGICS">
              <a:extLst>
                <a:ext uri="{FF2B5EF4-FFF2-40B4-BE49-F238E27FC236}">
                  <a16:creationId xmlns:a16="http://schemas.microsoft.com/office/drawing/2014/main" id="{45381E75-7C23-45C5-AA4D-7EEE018BA5D2}"/>
                </a:ext>
              </a:extLst>
            </p:cNvPr>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3460591" y="2773202"/>
              <a:ext cx="767801" cy="270988"/>
            </a:xfrm>
            <a:prstGeom prst="rect">
              <a:avLst/>
            </a:prstGeom>
            <a:noFill/>
            <a:extLst>
              <a:ext uri="{909E8E84-426E-40DD-AFC4-6F175D3DCCD1}">
                <a14:hiddenFill xmlns:a14="http://schemas.microsoft.com/office/drawing/2010/main">
                  <a:solidFill>
                    <a:srgbClr val="FFFFFF"/>
                  </a:solidFill>
                </a14:hiddenFill>
              </a:ext>
            </a:extLst>
          </p:spPr>
        </p:pic>
        <p:pic>
          <p:nvPicPr>
            <p:cNvPr id="572" name="그림 571">
              <a:extLst>
                <a:ext uri="{FF2B5EF4-FFF2-40B4-BE49-F238E27FC236}">
                  <a16:creationId xmlns:a16="http://schemas.microsoft.com/office/drawing/2014/main" id="{F2BE1B9B-85C2-4137-8579-E0FC10D54D27}"/>
                </a:ext>
              </a:extLst>
            </p:cNvPr>
            <p:cNvPicPr>
              <a:picLocks noChangeAspect="1"/>
            </p:cNvPicPr>
            <p:nvPr/>
          </p:nvPicPr>
          <p:blipFill>
            <a:blip r:embed="rId87"/>
            <a:stretch>
              <a:fillRect/>
            </a:stretch>
          </p:blipFill>
          <p:spPr>
            <a:xfrm>
              <a:off x="5383918" y="3152420"/>
              <a:ext cx="555934" cy="304210"/>
            </a:xfrm>
            <a:prstGeom prst="rect">
              <a:avLst/>
            </a:prstGeom>
          </p:spPr>
        </p:pic>
        <p:pic>
          <p:nvPicPr>
            <p:cNvPr id="573" name="그림 572">
              <a:extLst>
                <a:ext uri="{FF2B5EF4-FFF2-40B4-BE49-F238E27FC236}">
                  <a16:creationId xmlns:a16="http://schemas.microsoft.com/office/drawing/2014/main" id="{DA222138-C33B-4A33-871B-EA848B28D808}"/>
                </a:ext>
              </a:extLst>
            </p:cNvPr>
            <p:cNvPicPr>
              <a:picLocks noChangeAspect="1"/>
            </p:cNvPicPr>
            <p:nvPr/>
          </p:nvPicPr>
          <p:blipFill>
            <a:blip r:embed="rId88"/>
            <a:stretch>
              <a:fillRect/>
            </a:stretch>
          </p:blipFill>
          <p:spPr>
            <a:xfrm>
              <a:off x="4375205" y="2415411"/>
              <a:ext cx="1458387" cy="321040"/>
            </a:xfrm>
            <a:prstGeom prst="rect">
              <a:avLst/>
            </a:prstGeom>
          </p:spPr>
        </p:pic>
        <p:pic>
          <p:nvPicPr>
            <p:cNvPr id="574" name="그림 573">
              <a:extLst>
                <a:ext uri="{FF2B5EF4-FFF2-40B4-BE49-F238E27FC236}">
                  <a16:creationId xmlns:a16="http://schemas.microsoft.com/office/drawing/2014/main" id="{688FCF18-C8FC-43A7-B617-17DA29ED288D}"/>
                </a:ext>
              </a:extLst>
            </p:cNvPr>
            <p:cNvPicPr>
              <a:picLocks noChangeAspect="1"/>
            </p:cNvPicPr>
            <p:nvPr/>
          </p:nvPicPr>
          <p:blipFill>
            <a:blip r:embed="rId89"/>
            <a:stretch>
              <a:fillRect/>
            </a:stretch>
          </p:blipFill>
          <p:spPr>
            <a:xfrm>
              <a:off x="3394786" y="4156590"/>
              <a:ext cx="738164" cy="374940"/>
            </a:xfrm>
            <a:prstGeom prst="rect">
              <a:avLst/>
            </a:prstGeom>
          </p:spPr>
        </p:pic>
        <p:pic>
          <p:nvPicPr>
            <p:cNvPr id="575" name="그림 574">
              <a:extLst>
                <a:ext uri="{FF2B5EF4-FFF2-40B4-BE49-F238E27FC236}">
                  <a16:creationId xmlns:a16="http://schemas.microsoft.com/office/drawing/2014/main" id="{67956633-74E9-44BB-859B-4C0FA5E5EAD4}"/>
                </a:ext>
              </a:extLst>
            </p:cNvPr>
            <p:cNvPicPr>
              <a:picLocks noChangeAspect="1"/>
            </p:cNvPicPr>
            <p:nvPr/>
          </p:nvPicPr>
          <p:blipFill>
            <a:blip r:embed="rId90"/>
            <a:stretch>
              <a:fillRect/>
            </a:stretch>
          </p:blipFill>
          <p:spPr>
            <a:xfrm>
              <a:off x="4422684" y="2782273"/>
              <a:ext cx="869003" cy="290122"/>
            </a:xfrm>
            <a:prstGeom prst="rect">
              <a:avLst/>
            </a:prstGeom>
          </p:spPr>
        </p:pic>
        <p:pic>
          <p:nvPicPr>
            <p:cNvPr id="576" name="그림 575">
              <a:extLst>
                <a:ext uri="{FF2B5EF4-FFF2-40B4-BE49-F238E27FC236}">
                  <a16:creationId xmlns:a16="http://schemas.microsoft.com/office/drawing/2014/main" id="{B096C754-DAC9-4726-9793-FFE31C1421EF}"/>
                </a:ext>
              </a:extLst>
            </p:cNvPr>
            <p:cNvPicPr>
              <a:picLocks noChangeAspect="1"/>
            </p:cNvPicPr>
            <p:nvPr/>
          </p:nvPicPr>
          <p:blipFill>
            <a:blip r:embed="rId91"/>
            <a:stretch>
              <a:fillRect/>
            </a:stretch>
          </p:blipFill>
          <p:spPr>
            <a:xfrm>
              <a:off x="4312966" y="5210804"/>
              <a:ext cx="746963" cy="265164"/>
            </a:xfrm>
            <a:prstGeom prst="rect">
              <a:avLst/>
            </a:prstGeom>
          </p:spPr>
        </p:pic>
        <p:pic>
          <p:nvPicPr>
            <p:cNvPr id="577" name="그림 576">
              <a:extLst>
                <a:ext uri="{FF2B5EF4-FFF2-40B4-BE49-F238E27FC236}">
                  <a16:creationId xmlns:a16="http://schemas.microsoft.com/office/drawing/2014/main" id="{6D11683F-A376-4C38-8272-645282841085}"/>
                </a:ext>
              </a:extLst>
            </p:cNvPr>
            <p:cNvPicPr>
              <a:picLocks noChangeAspect="1"/>
            </p:cNvPicPr>
            <p:nvPr/>
          </p:nvPicPr>
          <p:blipFill>
            <a:blip r:embed="rId92"/>
            <a:stretch>
              <a:fillRect/>
            </a:stretch>
          </p:blipFill>
          <p:spPr>
            <a:xfrm>
              <a:off x="3347275" y="3827216"/>
              <a:ext cx="1030945" cy="294748"/>
            </a:xfrm>
            <a:prstGeom prst="rect">
              <a:avLst/>
            </a:prstGeom>
          </p:spPr>
        </p:pic>
        <p:pic>
          <p:nvPicPr>
            <p:cNvPr id="578" name="그림 577">
              <a:extLst>
                <a:ext uri="{FF2B5EF4-FFF2-40B4-BE49-F238E27FC236}">
                  <a16:creationId xmlns:a16="http://schemas.microsoft.com/office/drawing/2014/main" id="{85C60B08-C0A3-4D10-84B9-AC4FEE7C526E}"/>
                </a:ext>
              </a:extLst>
            </p:cNvPr>
            <p:cNvPicPr>
              <a:picLocks noChangeAspect="1"/>
            </p:cNvPicPr>
            <p:nvPr/>
          </p:nvPicPr>
          <p:blipFill>
            <a:blip r:embed="rId93"/>
            <a:stretch>
              <a:fillRect/>
            </a:stretch>
          </p:blipFill>
          <p:spPr>
            <a:xfrm>
              <a:off x="4558798" y="3457323"/>
              <a:ext cx="861721" cy="345573"/>
            </a:xfrm>
            <a:prstGeom prst="rect">
              <a:avLst/>
            </a:prstGeom>
          </p:spPr>
        </p:pic>
        <p:pic>
          <p:nvPicPr>
            <p:cNvPr id="579" name="그림 578">
              <a:extLst>
                <a:ext uri="{FF2B5EF4-FFF2-40B4-BE49-F238E27FC236}">
                  <a16:creationId xmlns:a16="http://schemas.microsoft.com/office/drawing/2014/main" id="{1370958F-5FB6-46B4-B81E-DB5405A2C695}"/>
                </a:ext>
              </a:extLst>
            </p:cNvPr>
            <p:cNvPicPr>
              <a:picLocks noChangeAspect="1"/>
            </p:cNvPicPr>
            <p:nvPr/>
          </p:nvPicPr>
          <p:blipFill>
            <a:blip r:embed="rId94"/>
            <a:stretch>
              <a:fillRect/>
            </a:stretch>
          </p:blipFill>
          <p:spPr>
            <a:xfrm>
              <a:off x="4405949" y="3077703"/>
              <a:ext cx="951378" cy="307450"/>
            </a:xfrm>
            <a:prstGeom prst="rect">
              <a:avLst/>
            </a:prstGeom>
          </p:spPr>
        </p:pic>
        <p:pic>
          <p:nvPicPr>
            <p:cNvPr id="580" name="그림 579">
              <a:extLst>
                <a:ext uri="{FF2B5EF4-FFF2-40B4-BE49-F238E27FC236}">
                  <a16:creationId xmlns:a16="http://schemas.microsoft.com/office/drawing/2014/main" id="{157F14A2-A677-41A8-BB65-C147E697882C}"/>
                </a:ext>
              </a:extLst>
            </p:cNvPr>
            <p:cNvPicPr>
              <a:picLocks noChangeAspect="1"/>
            </p:cNvPicPr>
            <p:nvPr/>
          </p:nvPicPr>
          <p:blipFill>
            <a:blip r:embed="rId95"/>
            <a:stretch>
              <a:fillRect/>
            </a:stretch>
          </p:blipFill>
          <p:spPr>
            <a:xfrm>
              <a:off x="5280330" y="3839237"/>
              <a:ext cx="668676" cy="289618"/>
            </a:xfrm>
            <a:prstGeom prst="rect">
              <a:avLst/>
            </a:prstGeom>
          </p:spPr>
        </p:pic>
        <p:pic>
          <p:nvPicPr>
            <p:cNvPr id="581" name="그림 580">
              <a:extLst>
                <a:ext uri="{FF2B5EF4-FFF2-40B4-BE49-F238E27FC236}">
                  <a16:creationId xmlns:a16="http://schemas.microsoft.com/office/drawing/2014/main" id="{CA2C7276-D67C-4C34-8959-D2CEDD381DA2}"/>
                </a:ext>
              </a:extLst>
            </p:cNvPr>
            <p:cNvPicPr>
              <a:picLocks noChangeAspect="1"/>
            </p:cNvPicPr>
            <p:nvPr/>
          </p:nvPicPr>
          <p:blipFill>
            <a:blip r:embed="rId96"/>
            <a:stretch>
              <a:fillRect/>
            </a:stretch>
          </p:blipFill>
          <p:spPr>
            <a:xfrm>
              <a:off x="3430181" y="2057065"/>
              <a:ext cx="799115" cy="596351"/>
            </a:xfrm>
            <a:prstGeom prst="rect">
              <a:avLst/>
            </a:prstGeom>
          </p:spPr>
        </p:pic>
        <p:pic>
          <p:nvPicPr>
            <p:cNvPr id="582" name="그림 581">
              <a:extLst>
                <a:ext uri="{FF2B5EF4-FFF2-40B4-BE49-F238E27FC236}">
                  <a16:creationId xmlns:a16="http://schemas.microsoft.com/office/drawing/2014/main" id="{93545180-797C-4868-BEA0-68068B6A8246}"/>
                </a:ext>
              </a:extLst>
            </p:cNvPr>
            <p:cNvPicPr>
              <a:picLocks noChangeAspect="1"/>
            </p:cNvPicPr>
            <p:nvPr/>
          </p:nvPicPr>
          <p:blipFill>
            <a:blip r:embed="rId97"/>
            <a:stretch>
              <a:fillRect/>
            </a:stretch>
          </p:blipFill>
          <p:spPr>
            <a:xfrm>
              <a:off x="4368702" y="2041052"/>
              <a:ext cx="1518158" cy="353109"/>
            </a:xfrm>
            <a:prstGeom prst="rect">
              <a:avLst/>
            </a:prstGeom>
          </p:spPr>
        </p:pic>
        <p:pic>
          <p:nvPicPr>
            <p:cNvPr id="583" name="그림 582">
              <a:extLst>
                <a:ext uri="{FF2B5EF4-FFF2-40B4-BE49-F238E27FC236}">
                  <a16:creationId xmlns:a16="http://schemas.microsoft.com/office/drawing/2014/main" id="{FA1F1354-4B9E-47C7-BE20-D719D4E0A42F}"/>
                </a:ext>
              </a:extLst>
            </p:cNvPr>
            <p:cNvPicPr>
              <a:picLocks noChangeAspect="1"/>
            </p:cNvPicPr>
            <p:nvPr/>
          </p:nvPicPr>
          <p:blipFill>
            <a:blip r:embed="rId98"/>
            <a:stretch>
              <a:fillRect/>
            </a:stretch>
          </p:blipFill>
          <p:spPr>
            <a:xfrm>
              <a:off x="5477949" y="3495579"/>
              <a:ext cx="451755" cy="217959"/>
            </a:xfrm>
            <a:prstGeom prst="rect">
              <a:avLst/>
            </a:prstGeom>
          </p:spPr>
        </p:pic>
        <p:pic>
          <p:nvPicPr>
            <p:cNvPr id="584" name="그림 583">
              <a:extLst>
                <a:ext uri="{FF2B5EF4-FFF2-40B4-BE49-F238E27FC236}">
                  <a16:creationId xmlns:a16="http://schemas.microsoft.com/office/drawing/2014/main" id="{4A30609B-799C-438D-8228-59D2426AA166}"/>
                </a:ext>
              </a:extLst>
            </p:cNvPr>
            <p:cNvPicPr>
              <a:picLocks noChangeAspect="1"/>
            </p:cNvPicPr>
            <p:nvPr/>
          </p:nvPicPr>
          <p:blipFill>
            <a:blip r:embed="rId99"/>
            <a:stretch>
              <a:fillRect/>
            </a:stretch>
          </p:blipFill>
          <p:spPr>
            <a:xfrm>
              <a:off x="3383994" y="5198645"/>
              <a:ext cx="809794" cy="264063"/>
            </a:xfrm>
            <a:prstGeom prst="rect">
              <a:avLst/>
            </a:prstGeom>
          </p:spPr>
        </p:pic>
        <p:pic>
          <p:nvPicPr>
            <p:cNvPr id="585" name="그림 584">
              <a:extLst>
                <a:ext uri="{FF2B5EF4-FFF2-40B4-BE49-F238E27FC236}">
                  <a16:creationId xmlns:a16="http://schemas.microsoft.com/office/drawing/2014/main" id="{6F73065E-5996-4366-A3DB-326FF2B48B8F}"/>
                </a:ext>
              </a:extLst>
            </p:cNvPr>
            <p:cNvPicPr>
              <a:picLocks noChangeAspect="1"/>
            </p:cNvPicPr>
            <p:nvPr/>
          </p:nvPicPr>
          <p:blipFill>
            <a:blip r:embed="rId100"/>
            <a:stretch>
              <a:fillRect/>
            </a:stretch>
          </p:blipFill>
          <p:spPr>
            <a:xfrm>
              <a:off x="5436725" y="5796999"/>
              <a:ext cx="477309" cy="376427"/>
            </a:xfrm>
            <a:prstGeom prst="rect">
              <a:avLst/>
            </a:prstGeom>
          </p:spPr>
        </p:pic>
        <p:pic>
          <p:nvPicPr>
            <p:cNvPr id="586" name="그림 585">
              <a:extLst>
                <a:ext uri="{FF2B5EF4-FFF2-40B4-BE49-F238E27FC236}">
                  <a16:creationId xmlns:a16="http://schemas.microsoft.com/office/drawing/2014/main" id="{C4120780-B423-44C0-9A2F-5BDF03EDAD84}"/>
                </a:ext>
              </a:extLst>
            </p:cNvPr>
            <p:cNvPicPr>
              <a:picLocks noChangeAspect="1"/>
            </p:cNvPicPr>
            <p:nvPr/>
          </p:nvPicPr>
          <p:blipFill>
            <a:blip r:embed="rId101" cstate="print">
              <a:extLst>
                <a:ext uri="{28A0092B-C50C-407E-A947-70E740481C1C}">
                  <a14:useLocalDpi xmlns:a14="http://schemas.microsoft.com/office/drawing/2010/main" val="0"/>
                </a:ext>
              </a:extLst>
            </a:blip>
            <a:stretch>
              <a:fillRect/>
            </a:stretch>
          </p:blipFill>
          <p:spPr>
            <a:xfrm>
              <a:off x="4318076" y="3840367"/>
              <a:ext cx="972897" cy="263232"/>
            </a:xfrm>
            <a:prstGeom prst="rect">
              <a:avLst/>
            </a:prstGeom>
          </p:spPr>
        </p:pic>
        <p:pic>
          <p:nvPicPr>
            <p:cNvPr id="587" name="그림 586">
              <a:extLst>
                <a:ext uri="{FF2B5EF4-FFF2-40B4-BE49-F238E27FC236}">
                  <a16:creationId xmlns:a16="http://schemas.microsoft.com/office/drawing/2014/main" id="{833BCEE3-BAD7-487B-969E-B358E52701F2}"/>
                </a:ext>
              </a:extLst>
            </p:cNvPr>
            <p:cNvPicPr>
              <a:picLocks noChangeAspect="1"/>
            </p:cNvPicPr>
            <p:nvPr/>
          </p:nvPicPr>
          <p:blipFill>
            <a:blip r:embed="rId102" cstate="print">
              <a:extLst>
                <a:ext uri="{28A0092B-C50C-407E-A947-70E740481C1C}">
                  <a14:useLocalDpi xmlns:a14="http://schemas.microsoft.com/office/drawing/2010/main" val="0"/>
                </a:ext>
              </a:extLst>
            </a:blip>
            <a:stretch>
              <a:fillRect/>
            </a:stretch>
          </p:blipFill>
          <p:spPr>
            <a:xfrm>
              <a:off x="4317652" y="6012385"/>
              <a:ext cx="906547" cy="177300"/>
            </a:xfrm>
            <a:prstGeom prst="rect">
              <a:avLst/>
            </a:prstGeom>
          </p:spPr>
        </p:pic>
        <p:pic>
          <p:nvPicPr>
            <p:cNvPr id="588" name="그림 587">
              <a:extLst>
                <a:ext uri="{FF2B5EF4-FFF2-40B4-BE49-F238E27FC236}">
                  <a16:creationId xmlns:a16="http://schemas.microsoft.com/office/drawing/2014/main" id="{D601A72B-3717-4240-9E02-3A5B12621699}"/>
                </a:ext>
              </a:extLst>
            </p:cNvPr>
            <p:cNvPicPr>
              <a:picLocks noChangeAspect="1"/>
            </p:cNvPicPr>
            <p:nvPr/>
          </p:nvPicPr>
          <p:blipFill>
            <a:blip r:embed="rId103" cstate="print">
              <a:extLst>
                <a:ext uri="{28A0092B-C50C-407E-A947-70E740481C1C}">
                  <a14:useLocalDpi xmlns:a14="http://schemas.microsoft.com/office/drawing/2010/main" val="0"/>
                </a:ext>
              </a:extLst>
            </a:blip>
            <a:stretch>
              <a:fillRect/>
            </a:stretch>
          </p:blipFill>
          <p:spPr>
            <a:xfrm>
              <a:off x="4531649" y="4541962"/>
              <a:ext cx="659897" cy="355517"/>
            </a:xfrm>
            <a:prstGeom prst="rect">
              <a:avLst/>
            </a:prstGeom>
          </p:spPr>
        </p:pic>
        <p:pic>
          <p:nvPicPr>
            <p:cNvPr id="589" name="그림 588">
              <a:extLst>
                <a:ext uri="{FF2B5EF4-FFF2-40B4-BE49-F238E27FC236}">
                  <a16:creationId xmlns:a16="http://schemas.microsoft.com/office/drawing/2014/main" id="{DD1BE623-A3FE-43D9-B445-F009F82054B6}"/>
                </a:ext>
              </a:extLst>
            </p:cNvPr>
            <p:cNvPicPr>
              <a:picLocks noChangeAspect="1"/>
            </p:cNvPicPr>
            <p:nvPr/>
          </p:nvPicPr>
          <p:blipFill>
            <a:blip r:embed="rId104" cstate="print">
              <a:extLst>
                <a:ext uri="{28A0092B-C50C-407E-A947-70E740481C1C}">
                  <a14:useLocalDpi xmlns:a14="http://schemas.microsoft.com/office/drawing/2010/main" val="0"/>
                </a:ext>
              </a:extLst>
            </a:blip>
            <a:stretch>
              <a:fillRect/>
            </a:stretch>
          </p:blipFill>
          <p:spPr>
            <a:xfrm>
              <a:off x="5057793" y="4921055"/>
              <a:ext cx="882059" cy="371975"/>
            </a:xfrm>
            <a:prstGeom prst="rect">
              <a:avLst/>
            </a:prstGeom>
          </p:spPr>
        </p:pic>
        <p:pic>
          <p:nvPicPr>
            <p:cNvPr id="590" name="그림 589">
              <a:extLst>
                <a:ext uri="{FF2B5EF4-FFF2-40B4-BE49-F238E27FC236}">
                  <a16:creationId xmlns:a16="http://schemas.microsoft.com/office/drawing/2014/main" id="{51967A73-8680-4AD0-A343-6E3E298D740E}"/>
                </a:ext>
              </a:extLst>
            </p:cNvPr>
            <p:cNvPicPr>
              <a:picLocks noChangeAspect="1"/>
            </p:cNvPicPr>
            <p:nvPr/>
          </p:nvPicPr>
          <p:blipFill>
            <a:blip r:embed="rId105" cstate="print">
              <a:extLst>
                <a:ext uri="{28A0092B-C50C-407E-A947-70E740481C1C}">
                  <a14:useLocalDpi xmlns:a14="http://schemas.microsoft.com/office/drawing/2010/main" val="0"/>
                </a:ext>
              </a:extLst>
            </a:blip>
            <a:stretch>
              <a:fillRect/>
            </a:stretch>
          </p:blipFill>
          <p:spPr>
            <a:xfrm>
              <a:off x="5468216" y="2744296"/>
              <a:ext cx="438874" cy="274073"/>
            </a:xfrm>
            <a:prstGeom prst="rect">
              <a:avLst/>
            </a:prstGeom>
          </p:spPr>
        </p:pic>
        <p:pic>
          <p:nvPicPr>
            <p:cNvPr id="591" name="그림 590">
              <a:extLst>
                <a:ext uri="{FF2B5EF4-FFF2-40B4-BE49-F238E27FC236}">
                  <a16:creationId xmlns:a16="http://schemas.microsoft.com/office/drawing/2014/main" id="{F6A73105-E3FB-4891-9146-5E69654742EF}"/>
                </a:ext>
              </a:extLst>
            </p:cNvPr>
            <p:cNvPicPr>
              <a:picLocks noChangeAspect="1"/>
            </p:cNvPicPr>
            <p:nvPr/>
          </p:nvPicPr>
          <p:blipFill>
            <a:blip r:embed="rId106" cstate="print">
              <a:extLst>
                <a:ext uri="{28A0092B-C50C-407E-A947-70E740481C1C}">
                  <a14:useLocalDpi xmlns:a14="http://schemas.microsoft.com/office/drawing/2010/main" val="0"/>
                </a:ext>
              </a:extLst>
            </a:blip>
            <a:stretch>
              <a:fillRect/>
            </a:stretch>
          </p:blipFill>
          <p:spPr>
            <a:xfrm>
              <a:off x="3359801" y="5994176"/>
              <a:ext cx="808135" cy="210899"/>
            </a:xfrm>
            <a:prstGeom prst="rect">
              <a:avLst/>
            </a:prstGeom>
          </p:spPr>
        </p:pic>
        <p:pic>
          <p:nvPicPr>
            <p:cNvPr id="592" name="그림 591">
              <a:extLst>
                <a:ext uri="{FF2B5EF4-FFF2-40B4-BE49-F238E27FC236}">
                  <a16:creationId xmlns:a16="http://schemas.microsoft.com/office/drawing/2014/main" id="{156F1E99-EAB7-476D-87D9-557071CB541C}"/>
                </a:ext>
              </a:extLst>
            </p:cNvPr>
            <p:cNvPicPr>
              <a:picLocks noChangeAspect="1"/>
            </p:cNvPicPr>
            <p:nvPr/>
          </p:nvPicPr>
          <p:blipFill>
            <a:blip r:embed="rId107"/>
            <a:stretch>
              <a:fillRect/>
            </a:stretch>
          </p:blipFill>
          <p:spPr>
            <a:xfrm>
              <a:off x="4237428" y="4178845"/>
              <a:ext cx="741603" cy="311290"/>
            </a:xfrm>
            <a:prstGeom prst="rect">
              <a:avLst/>
            </a:prstGeom>
          </p:spPr>
        </p:pic>
        <p:sp>
          <p:nvSpPr>
            <p:cNvPr id="593" name="직사각형 592">
              <a:extLst>
                <a:ext uri="{FF2B5EF4-FFF2-40B4-BE49-F238E27FC236}">
                  <a16:creationId xmlns:a16="http://schemas.microsoft.com/office/drawing/2014/main" id="{73719CFC-61FF-41B2-BACB-27488921036F}"/>
                </a:ext>
              </a:extLst>
            </p:cNvPr>
            <p:cNvSpPr/>
            <p:nvPr/>
          </p:nvSpPr>
          <p:spPr>
            <a:xfrm>
              <a:off x="518473" y="1588970"/>
              <a:ext cx="2677546" cy="392717"/>
            </a:xfrm>
            <a:prstGeom prst="rect">
              <a:avLst/>
            </a:prstGeom>
            <a:solidFill>
              <a:srgbClr val="00B492"/>
            </a:solidFill>
            <a:ln w="6350" cap="flat" cmpd="sng" algn="ctr">
              <a:noFill/>
              <a:prstDash val="solid"/>
              <a:miter lim="800000"/>
            </a:ln>
            <a:effectLst/>
          </p:spPr>
          <p:txBody>
            <a:bodyPr anchor="ctr"/>
            <a:lstStyle/>
            <a:p>
              <a:pPr lvl="0" algn="ctr">
                <a:defRPr/>
              </a:pPr>
              <a:r>
                <a:rPr lang="ko-KR" altLang="en-US" sz="1400" b="1" kern="0" dirty="0">
                  <a:solidFill>
                    <a:prstClr val="white"/>
                  </a:solidFill>
                </a:rPr>
                <a:t>금융</a:t>
              </a:r>
              <a:r>
                <a:rPr lang="en-US" altLang="ko-KR" sz="1400" b="1" kern="0" dirty="0">
                  <a:solidFill>
                    <a:prstClr val="white"/>
                  </a:solidFill>
                </a:rPr>
                <a:t>, </a:t>
              </a:r>
              <a:r>
                <a:rPr lang="ko-KR" altLang="en-US" sz="1400" b="1" kern="0" dirty="0">
                  <a:solidFill>
                    <a:prstClr val="white"/>
                  </a:solidFill>
                </a:rPr>
                <a:t>통신</a:t>
              </a:r>
              <a:r>
                <a:rPr lang="en-US" altLang="ko-KR" sz="1400" b="1" kern="0" dirty="0">
                  <a:solidFill>
                    <a:prstClr val="white"/>
                  </a:solidFill>
                </a:rPr>
                <a:t>, </a:t>
              </a:r>
              <a:r>
                <a:rPr lang="ko-KR" altLang="en-US" sz="1400" b="1" kern="0" dirty="0">
                  <a:solidFill>
                    <a:prstClr val="white"/>
                  </a:solidFill>
                </a:rPr>
                <a:t>하이테크</a:t>
              </a:r>
              <a:endParaRPr lang="en-US" altLang="ko-KR" sz="1400" b="1" kern="0" dirty="0">
                <a:solidFill>
                  <a:prstClr val="white"/>
                </a:solidFill>
              </a:endParaRPr>
            </a:p>
          </p:txBody>
        </p:sp>
        <p:sp>
          <p:nvSpPr>
            <p:cNvPr id="594" name="직사각형 593">
              <a:extLst>
                <a:ext uri="{FF2B5EF4-FFF2-40B4-BE49-F238E27FC236}">
                  <a16:creationId xmlns:a16="http://schemas.microsoft.com/office/drawing/2014/main" id="{BCCFA9A8-BA7A-470B-8621-8609B6A71B08}"/>
                </a:ext>
              </a:extLst>
            </p:cNvPr>
            <p:cNvSpPr/>
            <p:nvPr/>
          </p:nvSpPr>
          <p:spPr>
            <a:xfrm>
              <a:off x="6113913" y="1588970"/>
              <a:ext cx="2677546" cy="392717"/>
            </a:xfrm>
            <a:prstGeom prst="rect">
              <a:avLst/>
            </a:prstGeom>
            <a:solidFill>
              <a:srgbClr val="00B492"/>
            </a:solidFill>
            <a:ln w="6350" cap="flat" cmpd="sng" algn="ctr">
              <a:noFill/>
              <a:prstDash val="solid"/>
              <a:miter lim="800000"/>
            </a:ln>
            <a:effectLst/>
          </p:spPr>
          <p:txBody>
            <a:bodyPr anchor="ctr"/>
            <a:lstStyle/>
            <a:p>
              <a:pPr lvl="0" algn="ctr" defTabSz="914400">
                <a:defRPr/>
              </a:pPr>
              <a:r>
                <a:rPr lang="ko-KR" altLang="en-US" sz="1400" b="1" kern="0" dirty="0">
                  <a:solidFill>
                    <a:prstClr val="white"/>
                  </a:solidFill>
                  <a:latin typeface="맑은 고딕" panose="020F0502020204030204"/>
                  <a:ea typeface="맑은 고딕" panose="020B0503020000020004" pitchFamily="50" charset="-127"/>
                </a:rPr>
                <a:t>공공</a:t>
              </a:r>
              <a:endParaRPr lang="en-US" altLang="ko-KR" sz="1400" b="1" kern="0" dirty="0">
                <a:solidFill>
                  <a:prstClr val="white"/>
                </a:solidFill>
                <a:latin typeface="맑은 고딕" panose="020F0502020204030204"/>
                <a:ea typeface="맑은 고딕" panose="020B0503020000020004" pitchFamily="50" charset="-127"/>
              </a:endParaRPr>
            </a:p>
          </p:txBody>
        </p:sp>
        <p:sp>
          <p:nvSpPr>
            <p:cNvPr id="595" name="직사각형 594">
              <a:extLst>
                <a:ext uri="{FF2B5EF4-FFF2-40B4-BE49-F238E27FC236}">
                  <a16:creationId xmlns:a16="http://schemas.microsoft.com/office/drawing/2014/main" id="{B84CAFC4-A9CF-4185-9CB6-C44048F09D5F}"/>
                </a:ext>
              </a:extLst>
            </p:cNvPr>
            <p:cNvSpPr/>
            <p:nvPr/>
          </p:nvSpPr>
          <p:spPr>
            <a:xfrm>
              <a:off x="8922566" y="1588970"/>
              <a:ext cx="2677546" cy="392717"/>
            </a:xfrm>
            <a:prstGeom prst="rect">
              <a:avLst/>
            </a:prstGeom>
            <a:solidFill>
              <a:srgbClr val="00B492"/>
            </a:solidFill>
            <a:ln w="6350" cap="flat" cmpd="sng" algn="ctr">
              <a:noFill/>
              <a:prstDash val="solid"/>
              <a:miter lim="800000"/>
            </a:ln>
            <a:effectLst/>
          </p:spPr>
          <p:txBody>
            <a:bodyPr anchor="ctr"/>
            <a:lstStyle/>
            <a:p>
              <a:pPr lvl="0" algn="ctr">
                <a:defRPr/>
              </a:pPr>
              <a:r>
                <a:rPr lang="ko-KR" altLang="en-US" sz="1400" b="1" kern="0" dirty="0">
                  <a:solidFill>
                    <a:prstClr val="white"/>
                  </a:solidFill>
                </a:rPr>
                <a:t>교육</a:t>
              </a:r>
              <a:r>
                <a:rPr lang="en-US" altLang="ko-KR" sz="1400" b="1" kern="0" dirty="0">
                  <a:solidFill>
                    <a:prstClr val="white"/>
                  </a:solidFill>
                </a:rPr>
                <a:t>, </a:t>
              </a:r>
              <a:r>
                <a:rPr lang="ko-KR" altLang="en-US" sz="1400" b="1" kern="0" dirty="0">
                  <a:solidFill>
                    <a:prstClr val="white"/>
                  </a:solidFill>
                </a:rPr>
                <a:t>병원</a:t>
              </a:r>
              <a:endParaRPr lang="en-US" altLang="ko-KR" sz="1400" b="1" kern="0" dirty="0">
                <a:solidFill>
                  <a:prstClr val="white"/>
                </a:solidFill>
              </a:endParaRPr>
            </a:p>
          </p:txBody>
        </p:sp>
      </p:grpSp>
    </p:spTree>
    <p:extLst>
      <p:ext uri="{BB962C8B-B14F-4D97-AF65-F5344CB8AC3E}">
        <p14:creationId xmlns:p14="http://schemas.microsoft.com/office/powerpoint/2010/main" val="313500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2098042"/>
            <a:ext cx="6001839" cy="1015663"/>
          </a:xfrm>
        </p:spPr>
        <p:txBody>
          <a:bodyPr anchor="ctr"/>
          <a:lstStyle/>
          <a:p>
            <a:r>
              <a:rPr lang="ko-KR" altLang="en-US" dirty="0"/>
              <a:t>제품 소개 요약</a:t>
            </a:r>
            <a:endParaRPr lang="en-NL" dirty="0"/>
          </a:p>
        </p:txBody>
      </p:sp>
    </p:spTree>
    <p:extLst>
      <p:ext uri="{BB962C8B-B14F-4D97-AF65-F5344CB8AC3E}">
        <p14:creationId xmlns:p14="http://schemas.microsoft.com/office/powerpoint/2010/main" val="42634712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4E188E8-5A2C-4193-865A-7E9697BD71DF}"/>
              </a:ext>
            </a:extLst>
          </p:cNvPr>
          <p:cNvSpPr/>
          <p:nvPr/>
        </p:nvSpPr>
        <p:spPr bwMode="auto">
          <a:xfrm>
            <a:off x="2471636" y="1349456"/>
            <a:ext cx="960120"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ko-KR" altLang="en-US" sz="1200" kern="0" dirty="0">
                <a:solidFill>
                  <a:srgbClr val="43FFC0"/>
                </a:solidFill>
                <a:latin typeface="Tahoma"/>
                <a:ea typeface="Segoe UI" pitchFamily="34" charset="0"/>
                <a:cs typeface="Segoe UI" pitchFamily="34" charset="0"/>
              </a:rPr>
              <a:t>가상환경</a:t>
            </a:r>
            <a:endParaRPr lang="en-US" sz="1200" kern="0" dirty="0">
              <a:solidFill>
                <a:srgbClr val="43FFC0"/>
              </a:solidFill>
              <a:latin typeface="Tahoma"/>
              <a:ea typeface="Segoe UI" pitchFamily="34" charset="0"/>
              <a:cs typeface="Segoe UI" pitchFamily="34" charset="0"/>
            </a:endParaRPr>
          </a:p>
        </p:txBody>
      </p:sp>
      <p:sp>
        <p:nvSpPr>
          <p:cNvPr id="38" name="Rectangle 37">
            <a:extLst>
              <a:ext uri="{FF2B5EF4-FFF2-40B4-BE49-F238E27FC236}">
                <a16:creationId xmlns:a16="http://schemas.microsoft.com/office/drawing/2014/main" id="{AD427496-E1FB-4424-9C6C-90DE177CC2DE}"/>
              </a:ext>
            </a:extLst>
          </p:cNvPr>
          <p:cNvSpPr/>
          <p:nvPr/>
        </p:nvSpPr>
        <p:spPr bwMode="auto">
          <a:xfrm>
            <a:off x="5787491" y="1349456"/>
            <a:ext cx="950194"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ko-KR" altLang="en-US" sz="1200" kern="0" dirty="0">
                <a:solidFill>
                  <a:srgbClr val="43FFC0"/>
                </a:solidFill>
                <a:latin typeface="Tahoma"/>
                <a:ea typeface="Segoe UI" pitchFamily="34" charset="0"/>
                <a:cs typeface="Segoe UI" pitchFamily="34" charset="0"/>
              </a:rPr>
              <a:t>클라우드</a:t>
            </a:r>
            <a:endParaRPr lang="en-US" sz="1200" kern="0" dirty="0">
              <a:solidFill>
                <a:srgbClr val="43FFC0"/>
              </a:solidFill>
              <a:latin typeface="Tahoma"/>
              <a:ea typeface="Segoe UI" pitchFamily="34" charset="0"/>
              <a:cs typeface="Segoe UI" pitchFamily="34" charset="0"/>
            </a:endParaRPr>
          </a:p>
        </p:txBody>
      </p:sp>
      <p:sp>
        <p:nvSpPr>
          <p:cNvPr id="39" name="Rectangle 38">
            <a:extLst>
              <a:ext uri="{FF2B5EF4-FFF2-40B4-BE49-F238E27FC236}">
                <a16:creationId xmlns:a16="http://schemas.microsoft.com/office/drawing/2014/main" id="{67F5E8E3-9909-4F9B-A554-C24AD0D6913F}"/>
              </a:ext>
            </a:extLst>
          </p:cNvPr>
          <p:cNvSpPr/>
          <p:nvPr/>
        </p:nvSpPr>
        <p:spPr bwMode="auto">
          <a:xfrm>
            <a:off x="3583483" y="1349456"/>
            <a:ext cx="960120"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ko-KR" altLang="en-US" sz="1200" kern="0" dirty="0">
                <a:solidFill>
                  <a:srgbClr val="43FFC0"/>
                </a:solidFill>
                <a:latin typeface="Tahoma"/>
                <a:ea typeface="Segoe UI" pitchFamily="34" charset="0"/>
                <a:cs typeface="Segoe UI" pitchFamily="34" charset="0"/>
              </a:rPr>
              <a:t>물리환경</a:t>
            </a:r>
            <a:endParaRPr lang="en-US" sz="1200" kern="0" dirty="0">
              <a:solidFill>
                <a:srgbClr val="43FFC0"/>
              </a:solidFill>
              <a:latin typeface="Tahoma"/>
              <a:ea typeface="Segoe UI" pitchFamily="34" charset="0"/>
              <a:cs typeface="Segoe UI" pitchFamily="34" charset="0"/>
            </a:endParaRPr>
          </a:p>
        </p:txBody>
      </p:sp>
      <p:sp>
        <p:nvSpPr>
          <p:cNvPr id="40" name="Rectangle 39">
            <a:extLst>
              <a:ext uri="{FF2B5EF4-FFF2-40B4-BE49-F238E27FC236}">
                <a16:creationId xmlns:a16="http://schemas.microsoft.com/office/drawing/2014/main" id="{620BF3C8-2892-4002-B18B-7219068D7305}"/>
              </a:ext>
            </a:extLst>
          </p:cNvPr>
          <p:cNvSpPr/>
          <p:nvPr/>
        </p:nvSpPr>
        <p:spPr bwMode="auto">
          <a:xfrm>
            <a:off x="4676337" y="1349456"/>
            <a:ext cx="960120"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en-US" sz="1200" kern="0">
                <a:solidFill>
                  <a:srgbClr val="43FFC0"/>
                </a:solidFill>
                <a:latin typeface="Tahoma"/>
                <a:ea typeface="Segoe UI" pitchFamily="34" charset="0"/>
                <a:cs typeface="Segoe UI" pitchFamily="34" charset="0"/>
              </a:rPr>
              <a:t>SaaS</a:t>
            </a:r>
          </a:p>
        </p:txBody>
      </p:sp>
      <p:sp>
        <p:nvSpPr>
          <p:cNvPr id="51" name="Rectangle 50">
            <a:extLst>
              <a:ext uri="{FF2B5EF4-FFF2-40B4-BE49-F238E27FC236}">
                <a16:creationId xmlns:a16="http://schemas.microsoft.com/office/drawing/2014/main" id="{74D357B1-5D16-45A2-8051-85CFE0C442D8}"/>
              </a:ext>
            </a:extLst>
          </p:cNvPr>
          <p:cNvSpPr/>
          <p:nvPr/>
        </p:nvSpPr>
        <p:spPr bwMode="auto">
          <a:xfrm>
            <a:off x="2471637" y="3445742"/>
            <a:ext cx="4275972" cy="425962"/>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err="1">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52" name="Rectangle 51">
            <a:extLst>
              <a:ext uri="{FF2B5EF4-FFF2-40B4-BE49-F238E27FC236}">
                <a16:creationId xmlns:a16="http://schemas.microsoft.com/office/drawing/2014/main" id="{11DD486E-2EE9-496E-BB90-765583BB1429}"/>
              </a:ext>
            </a:extLst>
          </p:cNvPr>
          <p:cNvSpPr/>
          <p:nvPr/>
        </p:nvSpPr>
        <p:spPr bwMode="auto">
          <a:xfrm>
            <a:off x="2471637" y="2731502"/>
            <a:ext cx="4275974" cy="657029"/>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err="1">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53" name="Rectangle 52">
            <a:extLst>
              <a:ext uri="{FF2B5EF4-FFF2-40B4-BE49-F238E27FC236}">
                <a16:creationId xmlns:a16="http://schemas.microsoft.com/office/drawing/2014/main" id="{459A6666-6644-4487-8329-030C9A753815}"/>
              </a:ext>
            </a:extLst>
          </p:cNvPr>
          <p:cNvSpPr/>
          <p:nvPr/>
        </p:nvSpPr>
        <p:spPr bwMode="auto">
          <a:xfrm>
            <a:off x="2471637" y="1870207"/>
            <a:ext cx="4275974" cy="378516"/>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err="1">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54" name="TextBox 53">
            <a:extLst>
              <a:ext uri="{FF2B5EF4-FFF2-40B4-BE49-F238E27FC236}">
                <a16:creationId xmlns:a16="http://schemas.microsoft.com/office/drawing/2014/main" id="{E2C03AF3-13B7-429E-A4FE-3BA8CD86F8BB}"/>
              </a:ext>
            </a:extLst>
          </p:cNvPr>
          <p:cNvSpPr txBox="1"/>
          <p:nvPr/>
        </p:nvSpPr>
        <p:spPr>
          <a:xfrm>
            <a:off x="3421826" y="2756484"/>
            <a:ext cx="2433243" cy="307777"/>
          </a:xfrm>
          <a:prstGeom prst="rect">
            <a:avLst/>
          </a:prstGeom>
          <a:ln>
            <a:noFill/>
          </a:ln>
        </p:spPr>
        <p:txBody>
          <a:bodyPr wrap="square" lIns="0" rIns="0" rtlCol="0" anchor="ctr">
            <a:spAutoFit/>
          </a:bodyPr>
          <a:lstStyle/>
          <a:p>
            <a:pPr lvl="0" algn="ctr" defTabSz="685783">
              <a:defRPr/>
            </a:pPr>
            <a:r>
              <a:rPr lang="ko-KR" altLang="ko-KR" sz="1400" dirty="0">
                <a:solidFill>
                  <a:srgbClr val="003738"/>
                </a:solidFill>
                <a:ea typeface="Tahoma" panose="020B0604030504040204" pitchFamily="34" charset="0"/>
                <a:cs typeface="Tahoma" panose="020B0604030504040204" pitchFamily="34" charset="0"/>
              </a:rPr>
              <a:t>백업 및 복제</a:t>
            </a:r>
          </a:p>
        </p:txBody>
      </p:sp>
      <p:sp>
        <p:nvSpPr>
          <p:cNvPr id="55" name="Rectangle 54">
            <a:extLst>
              <a:ext uri="{FF2B5EF4-FFF2-40B4-BE49-F238E27FC236}">
                <a16:creationId xmlns:a16="http://schemas.microsoft.com/office/drawing/2014/main" id="{02580848-B68E-436A-B808-5EC019CBD789}"/>
              </a:ext>
            </a:extLst>
          </p:cNvPr>
          <p:cNvSpPr/>
          <p:nvPr/>
        </p:nvSpPr>
        <p:spPr>
          <a:xfrm>
            <a:off x="3429038" y="1907587"/>
            <a:ext cx="2418816" cy="307777"/>
          </a:xfrm>
          <a:prstGeom prst="rect">
            <a:avLst/>
          </a:prstGeom>
        </p:spPr>
        <p:txBody>
          <a:bodyPr wrap="square">
            <a:spAutoFit/>
          </a:bodyPr>
          <a:lstStyle/>
          <a:p>
            <a:pPr algn="ctr" defTabSz="914378">
              <a:defRPr/>
            </a:pPr>
            <a:r>
              <a:rPr lang="ko-KR" altLang="en-US" sz="1400" kern="0" dirty="0">
                <a:solidFill>
                  <a:srgbClr val="003738"/>
                </a:solidFill>
              </a:rPr>
              <a:t>모니터링 및 분석</a:t>
            </a:r>
          </a:p>
        </p:txBody>
      </p:sp>
      <p:sp>
        <p:nvSpPr>
          <p:cNvPr id="56" name="Rectangle 55">
            <a:extLst>
              <a:ext uri="{FF2B5EF4-FFF2-40B4-BE49-F238E27FC236}">
                <a16:creationId xmlns:a16="http://schemas.microsoft.com/office/drawing/2014/main" id="{288F18EE-8883-4D15-ADDB-51147D245514}"/>
              </a:ext>
            </a:extLst>
          </p:cNvPr>
          <p:cNvSpPr/>
          <p:nvPr/>
        </p:nvSpPr>
        <p:spPr bwMode="auto">
          <a:xfrm>
            <a:off x="3751213" y="3086815"/>
            <a:ext cx="1791629" cy="202403"/>
          </a:xfrm>
          <a:prstGeom prst="rect">
            <a:avLst/>
          </a:prstGeom>
          <a:solidFill>
            <a:srgbClr val="00DA43"/>
          </a:solidFill>
          <a:ln>
            <a:solidFill>
              <a:srgbClr val="003738"/>
            </a:solidFill>
            <a:prstDash val="dash"/>
          </a:ln>
        </p:spPr>
        <p:txBody>
          <a:bodyPr rot="0" spcFirstLastPara="0" vertOverflow="overflow" horzOverflow="overflow" vert="horz" wrap="square" lIns="68580" tIns="68580" rIns="36576"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en-US" sz="1100" kern="0">
                <a:solidFill>
                  <a:srgbClr val="003738"/>
                </a:solidFill>
                <a:latin typeface="Tahoma"/>
                <a:ea typeface="Segoe UI" pitchFamily="34" charset="0"/>
                <a:cs typeface="Calibri" panose="020F0502020204030204" pitchFamily="34" charset="0"/>
              </a:rPr>
              <a:t>DataLabs</a:t>
            </a:r>
          </a:p>
        </p:txBody>
      </p:sp>
      <p:sp>
        <p:nvSpPr>
          <p:cNvPr id="57" name="Rectangle 56">
            <a:extLst>
              <a:ext uri="{FF2B5EF4-FFF2-40B4-BE49-F238E27FC236}">
                <a16:creationId xmlns:a16="http://schemas.microsoft.com/office/drawing/2014/main" id="{B43037E8-8543-4317-828F-3C87EEED1754}"/>
              </a:ext>
            </a:extLst>
          </p:cNvPr>
          <p:cNvSpPr/>
          <p:nvPr/>
        </p:nvSpPr>
        <p:spPr bwMode="auto">
          <a:xfrm>
            <a:off x="2471637" y="2313099"/>
            <a:ext cx="4275974" cy="361192"/>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58" name="TextBox 57">
            <a:extLst>
              <a:ext uri="{FF2B5EF4-FFF2-40B4-BE49-F238E27FC236}">
                <a16:creationId xmlns:a16="http://schemas.microsoft.com/office/drawing/2014/main" id="{7D476192-7DA6-42FA-8F00-4721B95A41E6}"/>
              </a:ext>
            </a:extLst>
          </p:cNvPr>
          <p:cNvSpPr txBox="1"/>
          <p:nvPr/>
        </p:nvSpPr>
        <p:spPr>
          <a:xfrm>
            <a:off x="3881669" y="2341686"/>
            <a:ext cx="1513555" cy="307777"/>
          </a:xfrm>
          <a:prstGeom prst="rect">
            <a:avLst/>
          </a:prstGeom>
          <a:ln>
            <a:noFill/>
          </a:ln>
        </p:spPr>
        <p:txBody>
          <a:bodyPr wrap="square" rtlCol="0" anchor="ctr">
            <a:spAutoFit/>
          </a:bodyPr>
          <a:lstStyle/>
          <a:p>
            <a:pPr lvl="0" algn="ctr" defTabSz="685783">
              <a:defRPr/>
            </a:pPr>
            <a:r>
              <a:rPr lang="ko-KR" altLang="ko-KR" sz="1400" dirty="0">
                <a:solidFill>
                  <a:srgbClr val="003738"/>
                </a:solidFill>
                <a:ea typeface="Tahoma" panose="020B0604030504040204" pitchFamily="34" charset="0"/>
                <a:cs typeface="Tahoma" panose="020B0604030504040204" pitchFamily="34" charset="0"/>
              </a:rPr>
              <a:t>통합 서비스</a:t>
            </a:r>
          </a:p>
        </p:txBody>
      </p:sp>
      <p:sp>
        <p:nvSpPr>
          <p:cNvPr id="59" name="TextBox 58">
            <a:extLst>
              <a:ext uri="{FF2B5EF4-FFF2-40B4-BE49-F238E27FC236}">
                <a16:creationId xmlns:a16="http://schemas.microsoft.com/office/drawing/2014/main" id="{89418FF3-BF7D-41E2-B3E5-41BDFE4DB246}"/>
              </a:ext>
            </a:extLst>
          </p:cNvPr>
          <p:cNvSpPr txBox="1"/>
          <p:nvPr/>
        </p:nvSpPr>
        <p:spPr>
          <a:xfrm>
            <a:off x="3462737" y="3506715"/>
            <a:ext cx="2351419" cy="307777"/>
          </a:xfrm>
          <a:prstGeom prst="rect">
            <a:avLst/>
          </a:prstGeom>
          <a:ln>
            <a:noFill/>
          </a:ln>
        </p:spPr>
        <p:txBody>
          <a:bodyPr wrap="square" rtlCol="0" anchor="ctr">
            <a:spAutoFit/>
          </a:bodyPr>
          <a:lstStyle/>
          <a:p>
            <a:pPr lvl="0" algn="ctr" defTabSz="685783">
              <a:defRPr/>
            </a:pPr>
            <a:r>
              <a:rPr lang="ko-KR" altLang="ko-KR" sz="1400" dirty="0">
                <a:solidFill>
                  <a:srgbClr val="003738"/>
                </a:solidFill>
                <a:ea typeface="Tahoma" panose="020B0604030504040204" pitchFamily="34" charset="0"/>
                <a:cs typeface="Tahoma" panose="020B0604030504040204" pitchFamily="34" charset="0"/>
              </a:rPr>
              <a:t>범용 스토리지 API</a:t>
            </a:r>
            <a:r>
              <a:rPr lang="en-US" altLang="ko-KR" sz="1400" dirty="0">
                <a:solidFill>
                  <a:srgbClr val="003738"/>
                </a:solidFill>
                <a:ea typeface="Tahoma" panose="020B0604030504040204" pitchFamily="34" charset="0"/>
                <a:cs typeface="Tahoma" panose="020B0604030504040204" pitchFamily="34" charset="0"/>
              </a:rPr>
              <a:t>s</a:t>
            </a:r>
            <a:endParaRPr lang="ko-KR" altLang="ko-KR" sz="1400" dirty="0">
              <a:solidFill>
                <a:srgbClr val="003738"/>
              </a:solidFill>
              <a:ea typeface="Tahoma" panose="020B0604030504040204" pitchFamily="34" charset="0"/>
              <a:cs typeface="Tahoma" panose="020B0604030504040204" pitchFamily="34" charset="0"/>
            </a:endParaRPr>
          </a:p>
        </p:txBody>
      </p:sp>
      <p:pic>
        <p:nvPicPr>
          <p:cNvPr id="60" name="Graphic 59">
            <a:extLst>
              <a:ext uri="{FF2B5EF4-FFF2-40B4-BE49-F238E27FC236}">
                <a16:creationId xmlns:a16="http://schemas.microsoft.com/office/drawing/2014/main" id="{91B89CA4-0E26-436B-B61A-A494B80E4E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4451" y="2407591"/>
            <a:ext cx="209550" cy="209550"/>
          </a:xfrm>
          <a:prstGeom prst="rect">
            <a:avLst/>
          </a:prstGeom>
        </p:spPr>
      </p:pic>
      <p:pic>
        <p:nvPicPr>
          <p:cNvPr id="61" name="Graphic 60">
            <a:extLst>
              <a:ext uri="{FF2B5EF4-FFF2-40B4-BE49-F238E27FC236}">
                <a16:creationId xmlns:a16="http://schemas.microsoft.com/office/drawing/2014/main" id="{3074A4EC-72F1-4CB6-A4C0-51149365D8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917" y="1954166"/>
            <a:ext cx="228600" cy="209550"/>
          </a:xfrm>
          <a:prstGeom prst="rect">
            <a:avLst/>
          </a:prstGeom>
        </p:spPr>
      </p:pic>
      <p:pic>
        <p:nvPicPr>
          <p:cNvPr id="62" name="Graphic 61">
            <a:extLst>
              <a:ext uri="{FF2B5EF4-FFF2-40B4-BE49-F238E27FC236}">
                <a16:creationId xmlns:a16="http://schemas.microsoft.com/office/drawing/2014/main" id="{ADBB66CD-EDC4-4E38-803E-2A22575C81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27687" y="3547445"/>
            <a:ext cx="226314" cy="226314"/>
          </a:xfrm>
          <a:prstGeom prst="rect">
            <a:avLst/>
          </a:prstGeom>
        </p:spPr>
      </p:pic>
      <p:pic>
        <p:nvPicPr>
          <p:cNvPr id="63" name="Graphic 62">
            <a:extLst>
              <a:ext uri="{FF2B5EF4-FFF2-40B4-BE49-F238E27FC236}">
                <a16:creationId xmlns:a16="http://schemas.microsoft.com/office/drawing/2014/main" id="{013D6675-D531-4BA9-BA5F-20C0FA8CA7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22588" y="2819326"/>
            <a:ext cx="228600" cy="228600"/>
          </a:xfrm>
          <a:prstGeom prst="rect">
            <a:avLst/>
          </a:prstGeom>
        </p:spPr>
      </p:pic>
      <p:sp>
        <p:nvSpPr>
          <p:cNvPr id="20" name="Title 7">
            <a:extLst>
              <a:ext uri="{FF2B5EF4-FFF2-40B4-BE49-F238E27FC236}">
                <a16:creationId xmlns:a16="http://schemas.microsoft.com/office/drawing/2014/main" id="{B1FFE083-A992-4D6E-9C9A-403E8296E64C}"/>
              </a:ext>
            </a:extLst>
          </p:cNvPr>
          <p:cNvSpPr txBox="1">
            <a:spLocks/>
          </p:cNvSpPr>
          <p:nvPr/>
        </p:nvSpPr>
        <p:spPr>
          <a:xfrm>
            <a:off x="360000" y="171451"/>
            <a:ext cx="8363938" cy="430887"/>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pPr>
              <a:defRPr/>
            </a:pPr>
            <a:r>
              <a:rPr lang="ko-KR" altLang="en-US" sz="2800" dirty="0"/>
              <a:t>클라우드</a:t>
            </a:r>
            <a:r>
              <a:rPr lang="en-US" altLang="ko-KR" sz="2800" dirty="0"/>
              <a:t>, </a:t>
            </a:r>
            <a:r>
              <a:rPr lang="ko-KR" altLang="en-US" sz="2800" dirty="0"/>
              <a:t>가상화</a:t>
            </a:r>
            <a:r>
              <a:rPr lang="en-US" altLang="ko-KR" sz="2800" dirty="0"/>
              <a:t>, </a:t>
            </a:r>
            <a:r>
              <a:rPr lang="ko-KR" altLang="en-US" sz="2800" dirty="0"/>
              <a:t>물리서버를 위한 단일 플랫폼</a:t>
            </a:r>
          </a:p>
        </p:txBody>
      </p:sp>
    </p:spTree>
    <p:extLst>
      <p:ext uri="{BB962C8B-B14F-4D97-AF65-F5344CB8AC3E}">
        <p14:creationId xmlns:p14="http://schemas.microsoft.com/office/powerpoint/2010/main" val="259988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빠르게 진화하는 사이버 위협들</a:t>
            </a:r>
            <a:r>
              <a:rPr lang="en-US" altLang="ko-KR" b="1" dirty="0"/>
              <a:t>… </a:t>
            </a:r>
            <a:endParaRPr lang="en-US" altLang="ko-KR" dirty="0"/>
          </a:p>
        </p:txBody>
      </p:sp>
      <p:sp>
        <p:nvSpPr>
          <p:cNvPr id="11" name="TextBox 10">
            <a:extLst>
              <a:ext uri="{FF2B5EF4-FFF2-40B4-BE49-F238E27FC236}">
                <a16:creationId xmlns:a16="http://schemas.microsoft.com/office/drawing/2014/main" id="{A49306BD-948E-4199-838C-FBA679D1A61E}"/>
              </a:ext>
            </a:extLst>
          </p:cNvPr>
          <p:cNvSpPr txBox="1"/>
          <p:nvPr/>
        </p:nvSpPr>
        <p:spPr>
          <a:xfrm>
            <a:off x="461963" y="852488"/>
            <a:ext cx="8229600" cy="458787"/>
          </a:xfrm>
          <a:prstGeom prst="rect">
            <a:avLst/>
          </a:prstGeom>
          <a:noFill/>
        </p:spPr>
        <p:txBody>
          <a:bodyPr wrap="square" rtlCol="0" anchor="ctr">
            <a:noAutofit/>
          </a:bodyPr>
          <a:lstStyle/>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“서버 보안으로 부족한 데이터 보호 결론은 </a:t>
            </a:r>
            <a:r>
              <a:rPr lang="ko-KR" altLang="en-US" sz="1400" b="1" dirty="0">
                <a:solidFill>
                  <a:srgbClr val="00E296"/>
                </a:solidFill>
                <a:latin typeface="맑은 고딕" panose="020B0503020000020004" pitchFamily="50" charset="-127"/>
                <a:ea typeface="맑은 고딕" panose="020B0503020000020004" pitchFamily="50" charset="-127"/>
              </a:rPr>
              <a:t>백업</a:t>
            </a:r>
            <a:r>
              <a:rPr lang="ko-KR" altLang="en-US" sz="1400" b="1" dirty="0">
                <a:solidFill>
                  <a:srgbClr val="FFFFFF"/>
                </a:solidFill>
                <a:latin typeface="맑은 고딕" panose="020B0503020000020004" pitchFamily="50" charset="-127"/>
                <a:ea typeface="맑은 고딕" panose="020B0503020000020004" pitchFamily="50" charset="-127"/>
              </a:rPr>
              <a:t> 뿐 입니다</a:t>
            </a:r>
            <a:r>
              <a:rPr lang="en-US" altLang="ko-KR" sz="1400" b="1" dirty="0">
                <a:solidFill>
                  <a:srgbClr val="FFFFFF"/>
                </a:solidFill>
                <a:latin typeface="맑은 고딕" panose="020B0503020000020004" pitchFamily="50" charset="-127"/>
                <a:ea typeface="맑은 고딕" panose="020B0503020000020004" pitchFamily="50" charset="-127"/>
              </a:rPr>
              <a:t>.”</a:t>
            </a:r>
          </a:p>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모든 기업들은 신속한 운영 서비스 재개를 위해 </a:t>
            </a:r>
            <a:r>
              <a:rPr lang="ko-KR" altLang="en-US" sz="1400" b="1" dirty="0">
                <a:solidFill>
                  <a:srgbClr val="00E296"/>
                </a:solidFill>
                <a:latin typeface="맑은 고딕" panose="020B0503020000020004" pitchFamily="50" charset="-127"/>
                <a:ea typeface="맑은 고딕" panose="020B0503020000020004" pitchFamily="50" charset="-127"/>
              </a:rPr>
              <a:t>이미지 기반 </a:t>
            </a:r>
            <a:r>
              <a:rPr lang="en-US" altLang="ko-KR" sz="1400" b="1" dirty="0">
                <a:solidFill>
                  <a:srgbClr val="00E296"/>
                </a:solidFill>
                <a:latin typeface="맑은 고딕" panose="020B0503020000020004" pitchFamily="50" charset="-127"/>
                <a:ea typeface="맑은 고딕" panose="020B0503020000020004" pitchFamily="50" charset="-127"/>
              </a:rPr>
              <a:t>OS </a:t>
            </a:r>
            <a:r>
              <a:rPr lang="ko-KR" altLang="en-US" sz="1400" b="1" dirty="0">
                <a:solidFill>
                  <a:srgbClr val="00E296"/>
                </a:solidFill>
                <a:latin typeface="맑은 고딕" panose="020B0503020000020004" pitchFamily="50" charset="-127"/>
                <a:ea typeface="맑은 고딕" panose="020B0503020000020004" pitchFamily="50" charset="-127"/>
              </a:rPr>
              <a:t>백업</a:t>
            </a:r>
            <a:r>
              <a:rPr lang="ko-KR" altLang="en-US" sz="1400" b="1" dirty="0">
                <a:solidFill>
                  <a:srgbClr val="FFFFFF"/>
                </a:solidFill>
                <a:latin typeface="맑은 고딕" panose="020B0503020000020004" pitchFamily="50" charset="-127"/>
                <a:ea typeface="맑은 고딕" panose="020B0503020000020004" pitchFamily="50" charset="-127"/>
              </a:rPr>
              <a:t>이 반드시 필요합니다</a:t>
            </a:r>
            <a:r>
              <a:rPr lang="en-US" altLang="ko-KR" sz="1400" b="1" dirty="0">
                <a:solidFill>
                  <a:srgbClr val="FFFFFF"/>
                </a:solidFill>
                <a:latin typeface="맑은 고딕" panose="020B0503020000020004" pitchFamily="50" charset="-127"/>
                <a:ea typeface="맑은 고딕" panose="020B0503020000020004" pitchFamily="50" charset="-127"/>
              </a:rPr>
              <a:t>.</a:t>
            </a:r>
          </a:p>
        </p:txBody>
      </p:sp>
      <p:sp>
        <p:nvSpPr>
          <p:cNvPr id="6" name="Rectangle: Rounded Corners 2">
            <a:extLst>
              <a:ext uri="{FF2B5EF4-FFF2-40B4-BE49-F238E27FC236}">
                <a16:creationId xmlns:a16="http://schemas.microsoft.com/office/drawing/2014/main" id="{E7AFD352-123C-4053-963F-7D3660B56CED}"/>
              </a:ext>
            </a:extLst>
          </p:cNvPr>
          <p:cNvSpPr/>
          <p:nvPr/>
        </p:nvSpPr>
        <p:spPr bwMode="auto">
          <a:xfrm>
            <a:off x="5954271" y="1477941"/>
            <a:ext cx="2583179" cy="938987"/>
          </a:xfrm>
          <a:prstGeom prst="roundRect">
            <a:avLst>
              <a:gd name="adj" fmla="val 509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맑은 고딕" panose="020B0503020000020004" pitchFamily="50" charset="-127"/>
              <a:ea typeface="맑은 고딕" panose="020B0503020000020004" pitchFamily="50" charset="-127"/>
              <a:cs typeface="Segoe UI" pitchFamily="34" charset="0"/>
            </a:endParaRPr>
          </a:p>
        </p:txBody>
      </p:sp>
      <p:sp>
        <p:nvSpPr>
          <p:cNvPr id="7" name="Текст 20">
            <a:extLst>
              <a:ext uri="{FF2B5EF4-FFF2-40B4-BE49-F238E27FC236}">
                <a16:creationId xmlns:a16="http://schemas.microsoft.com/office/drawing/2014/main" id="{F8FC4823-FBC0-48CF-99F8-B1D71F287DC8}"/>
              </a:ext>
            </a:extLst>
          </p:cNvPr>
          <p:cNvSpPr txBox="1">
            <a:spLocks/>
          </p:cNvSpPr>
          <p:nvPr/>
        </p:nvSpPr>
        <p:spPr>
          <a:xfrm>
            <a:off x="5954271" y="1563360"/>
            <a:ext cx="2583179" cy="802361"/>
          </a:xfrm>
          <a:prstGeom prst="rect">
            <a:avLst/>
          </a:prstGeom>
        </p:spPr>
        <p:txBody>
          <a:bodyPr lIns="216000" rIns="216000"/>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Aft>
                <a:spcPts val="1200"/>
              </a:spcAft>
              <a:buFont typeface="Arial" pitchFamily="34" charset="0"/>
              <a:buNone/>
            </a:pPr>
            <a:r>
              <a:rPr lang="en-US" sz="1600" b="1" dirty="0">
                <a:solidFill>
                  <a:schemeClr val="bg1"/>
                </a:solidFill>
                <a:latin typeface="맑은 고딕" panose="020B0503020000020004" pitchFamily="50" charset="-127"/>
              </a:rPr>
              <a:t>Malware</a:t>
            </a:r>
          </a:p>
          <a:p>
            <a:pPr marL="0" indent="0">
              <a:buFont typeface="Arial" pitchFamily="34" charset="0"/>
              <a:buNone/>
            </a:pPr>
            <a:r>
              <a:rPr lang="en-US" sz="1600" dirty="0">
                <a:solidFill>
                  <a:schemeClr val="bg1"/>
                </a:solidFill>
                <a:latin typeface="맑은 고딕" panose="020B0503020000020004" pitchFamily="50" charset="-127"/>
              </a:rPr>
              <a:t>3.2</a:t>
            </a:r>
            <a:r>
              <a:rPr lang="ko-KR" altLang="en-US" sz="1600" dirty="0" err="1">
                <a:solidFill>
                  <a:schemeClr val="bg1"/>
                </a:solidFill>
                <a:latin typeface="맑은 고딕" panose="020B0503020000020004" pitchFamily="50" charset="-127"/>
              </a:rPr>
              <a:t>억건</a:t>
            </a:r>
            <a:r>
              <a:rPr lang="en-US" sz="1600" dirty="0">
                <a:solidFill>
                  <a:schemeClr val="bg1"/>
                </a:solidFill>
                <a:latin typeface="맑은 고딕" panose="020B0503020000020004" pitchFamily="50" charset="-127"/>
              </a:rPr>
              <a:t> in 2020</a:t>
            </a:r>
          </a:p>
          <a:p>
            <a:pPr marL="0" indent="0">
              <a:buFont typeface="Arial" pitchFamily="34" charset="0"/>
              <a:buNone/>
            </a:pPr>
            <a:endParaRPr lang="en-US" sz="1600" b="1" dirty="0">
              <a:solidFill>
                <a:schemeClr val="tx1">
                  <a:lumMod val="65000"/>
                  <a:lumOff val="35000"/>
                </a:schemeClr>
              </a:solidFill>
              <a:latin typeface="맑은 고딕" panose="020B0503020000020004" pitchFamily="50" charset="-127"/>
            </a:endParaRPr>
          </a:p>
        </p:txBody>
      </p:sp>
      <p:sp>
        <p:nvSpPr>
          <p:cNvPr id="9" name="TextBox 8">
            <a:extLst>
              <a:ext uri="{FF2B5EF4-FFF2-40B4-BE49-F238E27FC236}">
                <a16:creationId xmlns:a16="http://schemas.microsoft.com/office/drawing/2014/main" id="{DCF75003-C5A8-4040-9C59-177FA0FB62A5}"/>
              </a:ext>
            </a:extLst>
          </p:cNvPr>
          <p:cNvSpPr txBox="1"/>
          <p:nvPr/>
        </p:nvSpPr>
        <p:spPr>
          <a:xfrm>
            <a:off x="461963" y="4639857"/>
            <a:ext cx="8229600" cy="266527"/>
          </a:xfrm>
          <a:prstGeom prst="rect">
            <a:avLst/>
          </a:prstGeom>
          <a:noFill/>
        </p:spPr>
        <p:txBody>
          <a:bodyPr wrap="square" rtlCol="0" anchor="t" anchorCtr="0">
            <a:noAutofit/>
          </a:bodyPr>
          <a:lstStyle/>
          <a:p>
            <a:pPr defTabSz="914400" latinLnBrk="1">
              <a:defRPr/>
            </a:pPr>
            <a:endParaRPr lang="en-US" sz="1000" dirty="0">
              <a:solidFill>
                <a:srgbClr val="FFFFFF"/>
              </a:solidFill>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12" name="그룹 11">
            <a:extLst>
              <a:ext uri="{FF2B5EF4-FFF2-40B4-BE49-F238E27FC236}">
                <a16:creationId xmlns:a16="http://schemas.microsoft.com/office/drawing/2014/main" id="{7EF9DC04-A835-4FC5-A2CF-F2D5AA043F40}"/>
              </a:ext>
            </a:extLst>
          </p:cNvPr>
          <p:cNvGrpSpPr/>
          <p:nvPr/>
        </p:nvGrpSpPr>
        <p:grpSpPr>
          <a:xfrm>
            <a:off x="5954271" y="2558253"/>
            <a:ext cx="2583179" cy="938987"/>
            <a:chOff x="5863588" y="2112049"/>
            <a:chExt cx="2583179" cy="972000"/>
          </a:xfrm>
        </p:grpSpPr>
        <p:sp>
          <p:nvSpPr>
            <p:cNvPr id="20" name="Rectangle: Rounded Corners 8">
              <a:extLst>
                <a:ext uri="{FF2B5EF4-FFF2-40B4-BE49-F238E27FC236}">
                  <a16:creationId xmlns:a16="http://schemas.microsoft.com/office/drawing/2014/main" id="{103A72AA-0007-4E5E-B4CA-44B7E812CCD1}"/>
                </a:ext>
              </a:extLst>
            </p:cNvPr>
            <p:cNvSpPr/>
            <p:nvPr/>
          </p:nvSpPr>
          <p:spPr bwMode="auto">
            <a:xfrm>
              <a:off x="5863588" y="2112049"/>
              <a:ext cx="2583179" cy="972000"/>
            </a:xfrm>
            <a:prstGeom prst="roundRect">
              <a:avLst>
                <a:gd name="adj" fmla="val 509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맑은 고딕" panose="020B0503020000020004" pitchFamily="50" charset="-127"/>
                <a:ea typeface="맑은 고딕" panose="020B0503020000020004" pitchFamily="50" charset="-127"/>
                <a:cs typeface="Segoe UI" pitchFamily="34" charset="0"/>
              </a:endParaRPr>
            </a:p>
          </p:txBody>
        </p:sp>
        <p:sp>
          <p:nvSpPr>
            <p:cNvPr id="21" name="Текст 20">
              <a:extLst>
                <a:ext uri="{FF2B5EF4-FFF2-40B4-BE49-F238E27FC236}">
                  <a16:creationId xmlns:a16="http://schemas.microsoft.com/office/drawing/2014/main" id="{702691FD-9E05-4A78-9AB6-3EB7444A48C9}"/>
                </a:ext>
              </a:extLst>
            </p:cNvPr>
            <p:cNvSpPr txBox="1">
              <a:spLocks/>
            </p:cNvSpPr>
            <p:nvPr/>
          </p:nvSpPr>
          <p:spPr>
            <a:xfrm>
              <a:off x="5863588" y="2257718"/>
              <a:ext cx="2583179" cy="647126"/>
            </a:xfrm>
            <a:prstGeom prst="rect">
              <a:avLst/>
            </a:prstGeom>
          </p:spPr>
          <p:txBody>
            <a:bodyPr vert="horz" wrap="square" lIns="216000" tIns="0" rIns="216000" bIns="0" rtlCol="0">
              <a:noAutofit/>
            </a:bodyPr>
            <a:lstStyle>
              <a:lvl1pPr marL="271463" indent="-271463" algn="l" defTabSz="686047"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700" indent="-266700" algn="l" defTabSz="686047"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100000"/>
                </a:lnSpc>
                <a:spcBef>
                  <a:spcPts val="0"/>
                </a:spcBef>
                <a:spcAft>
                  <a:spcPts val="1200"/>
                </a:spcAft>
                <a:buClrTx/>
                <a:buSzPct val="90000"/>
                <a:buFont typeface="Arial" pitchFamily="34" charset="0"/>
                <a:buNone/>
                <a:tabLst/>
                <a:defRPr/>
              </a:pPr>
              <a: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Ransomware</a:t>
              </a:r>
            </a:p>
            <a:p>
              <a:pPr marL="0" marR="0" lvl="0" indent="0" algn="l" defTabSz="686047" rtl="0" eaLnBrk="1" fontAlgn="auto" latinLnBrk="0" hangingPunct="1">
                <a:lnSpc>
                  <a:spcPct val="100000"/>
                </a:lnSpc>
                <a:spcBef>
                  <a:spcPts val="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Up </a:t>
              </a:r>
              <a:r>
                <a:rPr kumimoji="0" lang="en-US" sz="160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20%</a:t>
              </a:r>
              <a: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 </a:t>
              </a: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in 2020</a:t>
              </a:r>
            </a:p>
          </p:txBody>
        </p:sp>
      </p:grpSp>
      <p:grpSp>
        <p:nvGrpSpPr>
          <p:cNvPr id="13" name="그룹 12">
            <a:extLst>
              <a:ext uri="{FF2B5EF4-FFF2-40B4-BE49-F238E27FC236}">
                <a16:creationId xmlns:a16="http://schemas.microsoft.com/office/drawing/2014/main" id="{C790971A-0D34-47A5-8BF0-630B5F7CE458}"/>
              </a:ext>
            </a:extLst>
          </p:cNvPr>
          <p:cNvGrpSpPr/>
          <p:nvPr/>
        </p:nvGrpSpPr>
        <p:grpSpPr>
          <a:xfrm>
            <a:off x="5954273" y="3649816"/>
            <a:ext cx="2583179" cy="938987"/>
            <a:chOff x="5863589" y="3357180"/>
            <a:chExt cx="2583179" cy="972000"/>
          </a:xfrm>
        </p:grpSpPr>
        <p:sp>
          <p:nvSpPr>
            <p:cNvPr id="18" name="Rectangle: Rounded Corners 10">
              <a:extLst>
                <a:ext uri="{FF2B5EF4-FFF2-40B4-BE49-F238E27FC236}">
                  <a16:creationId xmlns:a16="http://schemas.microsoft.com/office/drawing/2014/main" id="{8A2F5A62-8FC0-4DB8-948E-A2206A4EA32E}"/>
                </a:ext>
              </a:extLst>
            </p:cNvPr>
            <p:cNvSpPr/>
            <p:nvPr/>
          </p:nvSpPr>
          <p:spPr bwMode="auto">
            <a:xfrm>
              <a:off x="5863589" y="3357180"/>
              <a:ext cx="2583179" cy="972000"/>
            </a:xfrm>
            <a:prstGeom prst="roundRect">
              <a:avLst>
                <a:gd name="adj" fmla="val 509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맑은 고딕" panose="020B0503020000020004" pitchFamily="50" charset="-127"/>
                <a:ea typeface="맑은 고딕" panose="020B0503020000020004" pitchFamily="50" charset="-127"/>
                <a:cs typeface="Segoe UI" pitchFamily="34" charset="0"/>
              </a:endParaRPr>
            </a:p>
          </p:txBody>
        </p:sp>
        <p:sp>
          <p:nvSpPr>
            <p:cNvPr id="19" name="Текст 20">
              <a:extLst>
                <a:ext uri="{FF2B5EF4-FFF2-40B4-BE49-F238E27FC236}">
                  <a16:creationId xmlns:a16="http://schemas.microsoft.com/office/drawing/2014/main" id="{F64255F4-CCEC-4243-90B1-3C775BA2349B}"/>
                </a:ext>
              </a:extLst>
            </p:cNvPr>
            <p:cNvSpPr txBox="1">
              <a:spLocks/>
            </p:cNvSpPr>
            <p:nvPr/>
          </p:nvSpPr>
          <p:spPr>
            <a:xfrm>
              <a:off x="5863589" y="3364069"/>
              <a:ext cx="2583179" cy="620140"/>
            </a:xfrm>
            <a:prstGeom prst="rect">
              <a:avLst/>
            </a:prstGeom>
          </p:spPr>
          <p:txBody>
            <a:bodyPr vert="horz" wrap="square" lIns="216000" tIns="0" rIns="216000" bIns="0" rtlCol="0">
              <a:noAutofit/>
            </a:bodyPr>
            <a:lstStyle>
              <a:lvl1pPr marL="271463" indent="-271463" algn="l" defTabSz="686047"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700" indent="-266700" algn="l" defTabSz="686047"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100000"/>
                </a:lnSpc>
                <a:spcBef>
                  <a:spcPts val="0"/>
                </a:spcBef>
                <a:spcAft>
                  <a:spcPts val="1200"/>
                </a:spcAft>
                <a:buClrTx/>
                <a:buSzPct val="90000"/>
                <a:buFont typeface="Arial" pitchFamily="34" charset="0"/>
                <a:buNone/>
                <a:tabLst/>
                <a:defRPr/>
              </a:pPr>
              <a: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Spyware</a:t>
              </a:r>
            </a:p>
            <a:p>
              <a:pPr marL="0" marR="0" lvl="0" indent="0" algn="l" defTabSz="686047" rtl="0" eaLnBrk="1" fontAlgn="auto" latinLnBrk="0" hangingPunct="1">
                <a:lnSpc>
                  <a:spcPct val="100000"/>
                </a:lnSpc>
                <a:spcBef>
                  <a:spcPts val="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Still the </a:t>
              </a:r>
              <a:r>
                <a:rPr kumimoji="0" lang="en-US" sz="160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#1 threat </a:t>
              </a:r>
              <a:b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b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to businesses</a:t>
              </a:r>
              <a:endPar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endParaRPr>
            </a:p>
          </p:txBody>
        </p:sp>
      </p:grpSp>
      <p:pic>
        <p:nvPicPr>
          <p:cNvPr id="16" name="그림 15" descr="cloud3.png">
            <a:extLst>
              <a:ext uri="{FF2B5EF4-FFF2-40B4-BE49-F238E27FC236}">
                <a16:creationId xmlns:a16="http://schemas.microsoft.com/office/drawing/2014/main" id="{B0A72721-6BB4-431D-9E1B-610CBB651521}"/>
              </a:ext>
            </a:extLst>
          </p:cNvPr>
          <p:cNvPicPr>
            <a:picLocks noChangeAspect="1"/>
          </p:cNvPicPr>
          <p:nvPr/>
        </p:nvPicPr>
        <p:blipFill>
          <a:blip r:embed="rId3" cstate="print"/>
          <a:stretch>
            <a:fillRect/>
          </a:stretch>
        </p:blipFill>
        <p:spPr>
          <a:xfrm>
            <a:off x="3814829" y="1517376"/>
            <a:ext cx="1912548" cy="938988"/>
          </a:xfrm>
          <a:prstGeom prst="rect">
            <a:avLst/>
          </a:prstGeom>
        </p:spPr>
      </p:pic>
      <p:pic>
        <p:nvPicPr>
          <p:cNvPr id="1026" name="Picture 2">
            <a:extLst>
              <a:ext uri="{FF2B5EF4-FFF2-40B4-BE49-F238E27FC236}">
                <a16:creationId xmlns:a16="http://schemas.microsoft.com/office/drawing/2014/main" id="{17721580-9615-4C02-B582-04B8453DA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696" y="1301806"/>
            <a:ext cx="3145845" cy="333805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C36CA43-173E-44D5-B337-417D5B875A56}"/>
              </a:ext>
            </a:extLst>
          </p:cNvPr>
          <p:cNvSpPr txBox="1"/>
          <p:nvPr/>
        </p:nvSpPr>
        <p:spPr>
          <a:xfrm>
            <a:off x="5954271" y="4639858"/>
            <a:ext cx="2737291" cy="266527"/>
          </a:xfrm>
          <a:prstGeom prst="rect">
            <a:avLst/>
          </a:prstGeom>
          <a:noFill/>
        </p:spPr>
        <p:txBody>
          <a:bodyPr wrap="square" rtlCol="0" anchor="t" anchorCtr="0">
            <a:noAutofit/>
          </a:bodyPr>
          <a:lstStyle/>
          <a:p>
            <a:pPr defTabSz="914400" latinLnBrk="1">
              <a:defRPr/>
            </a:pPr>
            <a:r>
              <a:rPr lang="en-US" sz="1000" dirty="0">
                <a:solidFill>
                  <a:srgbClr val="FFFFFF"/>
                </a:solidFill>
                <a:latin typeface="맑은 고딕" panose="020B0503020000020004" pitchFamily="50" charset="-127"/>
                <a:ea typeface="맑은 고딕" panose="020B0503020000020004" pitchFamily="50" charset="-127"/>
                <a:cs typeface="Arial" panose="020B0604020202020204" pitchFamily="34" charset="0"/>
              </a:rPr>
              <a:t>Source: SonicWall 2020</a:t>
            </a:r>
          </a:p>
        </p:txBody>
      </p:sp>
      <p:pic>
        <p:nvPicPr>
          <p:cNvPr id="1028" name="Picture 4">
            <a:extLst>
              <a:ext uri="{FF2B5EF4-FFF2-40B4-BE49-F238E27FC236}">
                <a16:creationId xmlns:a16="http://schemas.microsoft.com/office/drawing/2014/main" id="{8EBD633E-77FB-473C-B074-40F07A09C5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4299" y="2662179"/>
            <a:ext cx="1960642" cy="197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6750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hidden="1">
            <a:extLst>
              <a:ext uri="{FF2B5EF4-FFF2-40B4-BE49-F238E27FC236}">
                <a16:creationId xmlns:a16="http://schemas.microsoft.com/office/drawing/2014/main" id="{E57E5EB7-9A27-4B89-9CE7-DF7BC1652084}"/>
              </a:ext>
            </a:extLst>
          </p:cNvPr>
          <p:cNvPicPr>
            <a:picLocks noChangeAspect="1"/>
          </p:cNvPicPr>
          <p:nvPr/>
        </p:nvPicPr>
        <p:blipFill>
          <a:blip r:embed="rId3"/>
          <a:stretch>
            <a:fillRect/>
          </a:stretch>
        </p:blipFill>
        <p:spPr>
          <a:xfrm>
            <a:off x="-581026" y="-274142"/>
            <a:ext cx="10525125" cy="5920383"/>
          </a:xfrm>
          <a:prstGeom prst="rect">
            <a:avLst/>
          </a:prstGeom>
        </p:spPr>
      </p:pic>
      <p:pic>
        <p:nvPicPr>
          <p:cNvPr id="22" name="Picture 21" hidden="1">
            <a:extLst>
              <a:ext uri="{FF2B5EF4-FFF2-40B4-BE49-F238E27FC236}">
                <a16:creationId xmlns:a16="http://schemas.microsoft.com/office/drawing/2014/main" id="{5DCB5F4E-5FF0-45E6-83CB-7F798FC25DB8}"/>
              </a:ext>
            </a:extLst>
          </p:cNvPr>
          <p:cNvPicPr>
            <a:picLocks noChangeAspect="1"/>
          </p:cNvPicPr>
          <p:nvPr/>
        </p:nvPicPr>
        <p:blipFill>
          <a:blip r:embed="rId4"/>
          <a:stretch>
            <a:fillRect/>
          </a:stretch>
        </p:blipFill>
        <p:spPr>
          <a:xfrm>
            <a:off x="-581026" y="-274142"/>
            <a:ext cx="10525125" cy="5920383"/>
          </a:xfrm>
          <a:prstGeom prst="rect">
            <a:avLst/>
          </a:prstGeom>
        </p:spPr>
      </p:pic>
      <p:sp>
        <p:nvSpPr>
          <p:cNvPr id="103" name="TextBox 102">
            <a:extLst>
              <a:ext uri="{FF2B5EF4-FFF2-40B4-BE49-F238E27FC236}">
                <a16:creationId xmlns:a16="http://schemas.microsoft.com/office/drawing/2014/main" id="{C7E45414-3ABF-4485-A8BE-7182A89FC047}"/>
              </a:ext>
            </a:extLst>
          </p:cNvPr>
          <p:cNvSpPr txBox="1"/>
          <p:nvPr/>
        </p:nvSpPr>
        <p:spPr>
          <a:xfrm>
            <a:off x="3722339" y="3233279"/>
            <a:ext cx="2665732" cy="276999"/>
          </a:xfrm>
          <a:prstGeom prst="rect">
            <a:avLst/>
          </a:prstGeom>
          <a:ln>
            <a:noFill/>
          </a:ln>
        </p:spPr>
        <p:txBody>
          <a:bodyPr wrap="square" lIns="0" rIns="0" rtlCol="0" anchor="ctr">
            <a:spAutoFit/>
          </a:bodyPr>
          <a:lstStyle/>
          <a:p>
            <a:pPr algn="ctr" defTabSz="685783">
              <a:defRPr/>
            </a:pPr>
            <a:r>
              <a:rPr lang="en-US" sz="1200">
                <a:solidFill>
                  <a:srgbClr val="FFFFFF"/>
                </a:solidFill>
                <a:latin typeface="Tahoma"/>
                <a:ea typeface="Tahoma" panose="020B0604030504040204" pitchFamily="34" charset="0"/>
                <a:cs typeface="Tahoma" panose="020B0604030504040204" pitchFamily="34" charset="0"/>
              </a:rPr>
              <a:t>Backup &amp; Replication</a:t>
            </a:r>
          </a:p>
        </p:txBody>
      </p:sp>
      <p:sp>
        <p:nvSpPr>
          <p:cNvPr id="104" name="Rectangle 103">
            <a:extLst>
              <a:ext uri="{FF2B5EF4-FFF2-40B4-BE49-F238E27FC236}">
                <a16:creationId xmlns:a16="http://schemas.microsoft.com/office/drawing/2014/main" id="{D6F773C1-DA7E-43F2-84F4-C8807AC6947C}"/>
              </a:ext>
            </a:extLst>
          </p:cNvPr>
          <p:cNvSpPr/>
          <p:nvPr/>
        </p:nvSpPr>
        <p:spPr bwMode="auto">
          <a:xfrm>
            <a:off x="2225294" y="3546193"/>
            <a:ext cx="4796704" cy="284573"/>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05" name="Rectangle 104">
            <a:extLst>
              <a:ext uri="{FF2B5EF4-FFF2-40B4-BE49-F238E27FC236}">
                <a16:creationId xmlns:a16="http://schemas.microsoft.com/office/drawing/2014/main" id="{3FF8C2E8-574E-482F-A4CD-D264117D53C9}"/>
              </a:ext>
            </a:extLst>
          </p:cNvPr>
          <p:cNvSpPr/>
          <p:nvPr/>
        </p:nvSpPr>
        <p:spPr bwMode="auto">
          <a:xfrm>
            <a:off x="2225293" y="2861495"/>
            <a:ext cx="4796705" cy="657029"/>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06" name="Rectangle 105">
            <a:extLst>
              <a:ext uri="{FF2B5EF4-FFF2-40B4-BE49-F238E27FC236}">
                <a16:creationId xmlns:a16="http://schemas.microsoft.com/office/drawing/2014/main" id="{B31AFDC1-C4BE-4E95-A02B-98B1F855C7DB}"/>
              </a:ext>
            </a:extLst>
          </p:cNvPr>
          <p:cNvSpPr/>
          <p:nvPr/>
        </p:nvSpPr>
        <p:spPr bwMode="auto">
          <a:xfrm>
            <a:off x="2225293" y="2225835"/>
            <a:ext cx="4796705" cy="284746"/>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07" name="TextBox 106">
            <a:extLst>
              <a:ext uri="{FF2B5EF4-FFF2-40B4-BE49-F238E27FC236}">
                <a16:creationId xmlns:a16="http://schemas.microsoft.com/office/drawing/2014/main" id="{A6075554-EF74-4849-A77C-E3B21D1BFC62}"/>
              </a:ext>
            </a:extLst>
          </p:cNvPr>
          <p:cNvSpPr txBox="1"/>
          <p:nvPr/>
        </p:nvSpPr>
        <p:spPr>
          <a:xfrm>
            <a:off x="3473471" y="2884596"/>
            <a:ext cx="2433243" cy="307777"/>
          </a:xfrm>
          <a:prstGeom prst="rect">
            <a:avLst/>
          </a:prstGeom>
          <a:ln>
            <a:noFill/>
          </a:ln>
        </p:spPr>
        <p:txBody>
          <a:bodyPr wrap="square" lIns="0" rIns="0" rtlCol="0" anchor="ctr">
            <a:spAutoFit/>
          </a:bodyPr>
          <a:lstStyle/>
          <a:p>
            <a:pPr lvl="0" algn="ctr" defTabSz="685783">
              <a:defRPr/>
            </a:pPr>
            <a:r>
              <a:rPr lang="ko-KR" altLang="ko-KR" sz="1400" b="1" dirty="0">
                <a:solidFill>
                  <a:srgbClr val="003738"/>
                </a:solidFill>
                <a:ea typeface="Tahoma" panose="020B0604030504040204" pitchFamily="34" charset="0"/>
                <a:cs typeface="Tahoma" panose="020B0604030504040204" pitchFamily="34" charset="0"/>
              </a:rPr>
              <a:t>백업 및 복제</a:t>
            </a:r>
          </a:p>
        </p:txBody>
      </p:sp>
      <p:sp>
        <p:nvSpPr>
          <p:cNvPr id="108" name="Rectangle 107">
            <a:extLst>
              <a:ext uri="{FF2B5EF4-FFF2-40B4-BE49-F238E27FC236}">
                <a16:creationId xmlns:a16="http://schemas.microsoft.com/office/drawing/2014/main" id="{542E771C-4563-49A8-8D79-EC71CD357BD3}"/>
              </a:ext>
            </a:extLst>
          </p:cNvPr>
          <p:cNvSpPr/>
          <p:nvPr/>
        </p:nvSpPr>
        <p:spPr>
          <a:xfrm>
            <a:off x="3480683" y="2214449"/>
            <a:ext cx="2418816" cy="307777"/>
          </a:xfrm>
          <a:prstGeom prst="rect">
            <a:avLst/>
          </a:prstGeom>
        </p:spPr>
        <p:txBody>
          <a:bodyPr wrap="square">
            <a:spAutoFit/>
          </a:bodyPr>
          <a:lstStyle/>
          <a:p>
            <a:pPr algn="ctr" defTabSz="914378">
              <a:defRPr/>
            </a:pPr>
            <a:r>
              <a:rPr lang="ko-KR" altLang="en-US" sz="1400" b="1" kern="0" dirty="0">
                <a:solidFill>
                  <a:srgbClr val="003738"/>
                </a:solidFill>
              </a:rPr>
              <a:t>모니터링 및 분석</a:t>
            </a:r>
          </a:p>
        </p:txBody>
      </p:sp>
      <p:sp>
        <p:nvSpPr>
          <p:cNvPr id="109" name="Rectangle 108">
            <a:extLst>
              <a:ext uri="{FF2B5EF4-FFF2-40B4-BE49-F238E27FC236}">
                <a16:creationId xmlns:a16="http://schemas.microsoft.com/office/drawing/2014/main" id="{8F7A61DB-3898-4227-B597-CFFA8242DA01}"/>
              </a:ext>
            </a:extLst>
          </p:cNvPr>
          <p:cNvSpPr/>
          <p:nvPr/>
        </p:nvSpPr>
        <p:spPr bwMode="auto">
          <a:xfrm>
            <a:off x="3802858" y="3214927"/>
            <a:ext cx="1791629" cy="202403"/>
          </a:xfrm>
          <a:prstGeom prst="rect">
            <a:avLst/>
          </a:prstGeom>
          <a:solidFill>
            <a:srgbClr val="00DA43"/>
          </a:solidFill>
          <a:ln>
            <a:solidFill>
              <a:srgbClr val="003738"/>
            </a:solidFill>
            <a:prstDash val="dash"/>
          </a:ln>
        </p:spPr>
        <p:txBody>
          <a:bodyPr rot="0" spcFirstLastPara="0" vertOverflow="overflow" horzOverflow="overflow" vert="horz" wrap="square" lIns="68580" tIns="68580" rIns="36576"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en-US" sz="1100" kern="0">
                <a:solidFill>
                  <a:srgbClr val="003738"/>
                </a:solidFill>
                <a:latin typeface="Tahoma"/>
                <a:ea typeface="Segoe UI" pitchFamily="34" charset="0"/>
                <a:cs typeface="Calibri" panose="020F0502020204030204" pitchFamily="34" charset="0"/>
              </a:rPr>
              <a:t>DataLabs</a:t>
            </a:r>
          </a:p>
        </p:txBody>
      </p:sp>
      <p:sp>
        <p:nvSpPr>
          <p:cNvPr id="110" name="Rectangle 109">
            <a:extLst>
              <a:ext uri="{FF2B5EF4-FFF2-40B4-BE49-F238E27FC236}">
                <a16:creationId xmlns:a16="http://schemas.microsoft.com/office/drawing/2014/main" id="{DC9F911E-7133-40D5-AC56-8143C181E863}"/>
              </a:ext>
            </a:extLst>
          </p:cNvPr>
          <p:cNvSpPr/>
          <p:nvPr/>
        </p:nvSpPr>
        <p:spPr bwMode="auto">
          <a:xfrm>
            <a:off x="2225293" y="2539566"/>
            <a:ext cx="4796705" cy="284573"/>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11" name="TextBox 110">
            <a:extLst>
              <a:ext uri="{FF2B5EF4-FFF2-40B4-BE49-F238E27FC236}">
                <a16:creationId xmlns:a16="http://schemas.microsoft.com/office/drawing/2014/main" id="{9A4B8FEB-AC7E-4EC8-8211-97D5371772A7}"/>
              </a:ext>
            </a:extLst>
          </p:cNvPr>
          <p:cNvSpPr txBox="1"/>
          <p:nvPr/>
        </p:nvSpPr>
        <p:spPr>
          <a:xfrm>
            <a:off x="3933314" y="2527962"/>
            <a:ext cx="1513555" cy="307777"/>
          </a:xfrm>
          <a:prstGeom prst="rect">
            <a:avLst/>
          </a:prstGeom>
          <a:ln>
            <a:noFill/>
          </a:ln>
        </p:spPr>
        <p:txBody>
          <a:bodyPr wrap="square" rtlCol="0" anchor="ctr">
            <a:spAutoFit/>
          </a:bodyPr>
          <a:lstStyle/>
          <a:p>
            <a:pPr lvl="0" algn="ctr" defTabSz="685783">
              <a:defRPr/>
            </a:pPr>
            <a:r>
              <a:rPr lang="ko-KR" altLang="ko-KR" sz="1400" b="1" dirty="0">
                <a:solidFill>
                  <a:srgbClr val="003738"/>
                </a:solidFill>
                <a:ea typeface="Tahoma" panose="020B0604030504040204" pitchFamily="34" charset="0"/>
                <a:cs typeface="Tahoma" panose="020B0604030504040204" pitchFamily="34" charset="0"/>
              </a:rPr>
              <a:t>통합 서비스</a:t>
            </a:r>
          </a:p>
        </p:txBody>
      </p:sp>
      <p:sp>
        <p:nvSpPr>
          <p:cNvPr id="112" name="TextBox 111">
            <a:extLst>
              <a:ext uri="{FF2B5EF4-FFF2-40B4-BE49-F238E27FC236}">
                <a16:creationId xmlns:a16="http://schemas.microsoft.com/office/drawing/2014/main" id="{5DA4EB28-80F0-48D6-8E03-5F3E622ACBE0}"/>
              </a:ext>
            </a:extLst>
          </p:cNvPr>
          <p:cNvSpPr txBox="1"/>
          <p:nvPr/>
        </p:nvSpPr>
        <p:spPr>
          <a:xfrm>
            <a:off x="3514382" y="3534591"/>
            <a:ext cx="2351419" cy="307777"/>
          </a:xfrm>
          <a:prstGeom prst="rect">
            <a:avLst/>
          </a:prstGeom>
          <a:ln>
            <a:noFill/>
          </a:ln>
        </p:spPr>
        <p:txBody>
          <a:bodyPr wrap="square" rtlCol="0" anchor="ctr">
            <a:spAutoFit/>
          </a:bodyPr>
          <a:lstStyle/>
          <a:p>
            <a:pPr lvl="0" algn="ctr" defTabSz="685783">
              <a:defRPr/>
            </a:pPr>
            <a:r>
              <a:rPr lang="ko-KR" altLang="ko-KR" sz="1400" b="1" dirty="0">
                <a:solidFill>
                  <a:srgbClr val="003738"/>
                </a:solidFill>
                <a:ea typeface="Tahoma" panose="020B0604030504040204" pitchFamily="34" charset="0"/>
                <a:cs typeface="Tahoma" panose="020B0604030504040204" pitchFamily="34" charset="0"/>
              </a:rPr>
              <a:t>범용 스토리지 API</a:t>
            </a:r>
            <a:r>
              <a:rPr lang="en-US" altLang="ko-KR" sz="1400" b="1" dirty="0">
                <a:solidFill>
                  <a:srgbClr val="003738"/>
                </a:solidFill>
                <a:ea typeface="Tahoma" panose="020B0604030504040204" pitchFamily="34" charset="0"/>
                <a:cs typeface="Tahoma" panose="020B0604030504040204" pitchFamily="34" charset="0"/>
              </a:rPr>
              <a:t>s</a:t>
            </a:r>
            <a:endParaRPr lang="ko-KR" altLang="ko-KR" sz="1400" b="1" dirty="0">
              <a:solidFill>
                <a:srgbClr val="003738"/>
              </a:solidFill>
              <a:ea typeface="Tahoma" panose="020B0604030504040204" pitchFamily="34" charset="0"/>
              <a:cs typeface="Tahoma" panose="020B0604030504040204" pitchFamily="34" charset="0"/>
            </a:endParaRPr>
          </a:p>
        </p:txBody>
      </p:sp>
      <p:sp>
        <p:nvSpPr>
          <p:cNvPr id="113" name="TextBox 112">
            <a:extLst>
              <a:ext uri="{FF2B5EF4-FFF2-40B4-BE49-F238E27FC236}">
                <a16:creationId xmlns:a16="http://schemas.microsoft.com/office/drawing/2014/main" id="{C8AB5A5B-2972-4448-B4DD-BE017D3BC860}"/>
              </a:ext>
            </a:extLst>
          </p:cNvPr>
          <p:cNvSpPr txBox="1"/>
          <p:nvPr/>
        </p:nvSpPr>
        <p:spPr>
          <a:xfrm>
            <a:off x="6047708" y="904529"/>
            <a:ext cx="814159" cy="261610"/>
          </a:xfrm>
          <a:prstGeom prst="rect">
            <a:avLst/>
          </a:prstGeom>
          <a:ln>
            <a:noFill/>
          </a:ln>
        </p:spPr>
        <p:txBody>
          <a:bodyPr wrap="square" lIns="0" rtlCol="0" anchor="ctr">
            <a:spAutoFit/>
          </a:bodyPr>
          <a:lstStyle/>
          <a:p>
            <a:pPr defTabSz="685783">
              <a:defRPr/>
            </a:pPr>
            <a:r>
              <a:rPr lang="ko-KR" altLang="en-US" sz="1100" kern="0" dirty="0">
                <a:solidFill>
                  <a:srgbClr val="43FFC0"/>
                </a:solidFill>
                <a:ea typeface="Segoe UI" pitchFamily="34" charset="0"/>
                <a:cs typeface="Segoe UI" pitchFamily="34" charset="0"/>
              </a:rPr>
              <a:t>클라우드</a:t>
            </a:r>
            <a:endParaRPr lang="en-US" sz="1100" dirty="0">
              <a:solidFill>
                <a:srgbClr val="43FFC0"/>
              </a:solidFill>
              <a:latin typeface="Tahoma" panose="020B0604030504040204" pitchFamily="34" charset="0"/>
              <a:ea typeface="Tahoma" panose="020B0604030504040204" pitchFamily="34" charset="0"/>
              <a:cs typeface="Tahoma" panose="020B0604030504040204" pitchFamily="34" charset="0"/>
            </a:endParaRPr>
          </a:p>
        </p:txBody>
      </p:sp>
      <p:pic>
        <p:nvPicPr>
          <p:cNvPr id="114" name="Graphic 113">
            <a:extLst>
              <a:ext uri="{FF2B5EF4-FFF2-40B4-BE49-F238E27FC236}">
                <a16:creationId xmlns:a16="http://schemas.microsoft.com/office/drawing/2014/main" id="{67CCCFEE-82AF-40ED-8CA4-93F803E2E1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0516" y="1347908"/>
            <a:ext cx="981352" cy="130848"/>
          </a:xfrm>
          <a:prstGeom prst="rect">
            <a:avLst/>
          </a:prstGeom>
        </p:spPr>
      </p:pic>
      <p:pic>
        <p:nvPicPr>
          <p:cNvPr id="115" name="Graphic 114">
            <a:extLst>
              <a:ext uri="{FF2B5EF4-FFF2-40B4-BE49-F238E27FC236}">
                <a16:creationId xmlns:a16="http://schemas.microsoft.com/office/drawing/2014/main" id="{7ED18329-F275-4D72-A9A5-423DAB1797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6144" y="1874727"/>
            <a:ext cx="678139" cy="146266"/>
          </a:xfrm>
          <a:prstGeom prst="rect">
            <a:avLst/>
          </a:prstGeom>
        </p:spPr>
      </p:pic>
      <p:sp>
        <p:nvSpPr>
          <p:cNvPr id="116" name="TextBox 115">
            <a:extLst>
              <a:ext uri="{FF2B5EF4-FFF2-40B4-BE49-F238E27FC236}">
                <a16:creationId xmlns:a16="http://schemas.microsoft.com/office/drawing/2014/main" id="{EF25C384-1D00-42F6-9522-C136D45B0310}"/>
              </a:ext>
            </a:extLst>
          </p:cNvPr>
          <p:cNvSpPr txBox="1"/>
          <p:nvPr/>
        </p:nvSpPr>
        <p:spPr>
          <a:xfrm>
            <a:off x="4767391" y="904856"/>
            <a:ext cx="571619" cy="261610"/>
          </a:xfrm>
          <a:prstGeom prst="rect">
            <a:avLst/>
          </a:prstGeom>
          <a:ln>
            <a:noFill/>
          </a:ln>
        </p:spPr>
        <p:txBody>
          <a:bodyPr wrap="square" lIns="0" rtlCol="0" anchor="ctr">
            <a:spAutoFit/>
          </a:bodyPr>
          <a:lstStyle/>
          <a:p>
            <a:pPr defTabSz="685783">
              <a:defRPr/>
            </a:pPr>
            <a:r>
              <a:rPr lang="en-US" sz="1100">
                <a:solidFill>
                  <a:srgbClr val="43FFC0"/>
                </a:solidFill>
                <a:latin typeface="Tahoma" panose="020B0604030504040204" pitchFamily="34" charset="0"/>
                <a:ea typeface="Tahoma" panose="020B0604030504040204" pitchFamily="34" charset="0"/>
                <a:cs typeface="Tahoma" panose="020B0604030504040204" pitchFamily="34" charset="0"/>
              </a:rPr>
              <a:t>SaaS</a:t>
            </a:r>
          </a:p>
        </p:txBody>
      </p:sp>
      <p:pic>
        <p:nvPicPr>
          <p:cNvPr id="117" name="Graphic 116">
            <a:extLst>
              <a:ext uri="{FF2B5EF4-FFF2-40B4-BE49-F238E27FC236}">
                <a16:creationId xmlns:a16="http://schemas.microsoft.com/office/drawing/2014/main" id="{CDE9D123-B364-4206-8EDE-40798423BF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52533" y="1340620"/>
            <a:ext cx="771243" cy="162367"/>
          </a:xfrm>
          <a:prstGeom prst="rect">
            <a:avLst/>
          </a:prstGeom>
        </p:spPr>
      </p:pic>
      <p:pic>
        <p:nvPicPr>
          <p:cNvPr id="118" name="Graphic 117">
            <a:extLst>
              <a:ext uri="{FF2B5EF4-FFF2-40B4-BE49-F238E27FC236}">
                <a16:creationId xmlns:a16="http://schemas.microsoft.com/office/drawing/2014/main" id="{0505C910-C07C-456E-8A55-5A70A934E2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05834" y="1700473"/>
            <a:ext cx="888653" cy="135230"/>
          </a:xfrm>
          <a:prstGeom prst="rect">
            <a:avLst/>
          </a:prstGeom>
        </p:spPr>
      </p:pic>
      <p:sp>
        <p:nvSpPr>
          <p:cNvPr id="119" name="TextBox 118">
            <a:extLst>
              <a:ext uri="{FF2B5EF4-FFF2-40B4-BE49-F238E27FC236}">
                <a16:creationId xmlns:a16="http://schemas.microsoft.com/office/drawing/2014/main" id="{1DD3EA74-9713-4908-A9EE-9BD1791E868F}"/>
              </a:ext>
            </a:extLst>
          </p:cNvPr>
          <p:cNvSpPr txBox="1"/>
          <p:nvPr/>
        </p:nvSpPr>
        <p:spPr>
          <a:xfrm>
            <a:off x="3648851" y="904856"/>
            <a:ext cx="795220" cy="261610"/>
          </a:xfrm>
          <a:prstGeom prst="rect">
            <a:avLst/>
          </a:prstGeom>
          <a:ln>
            <a:noFill/>
          </a:ln>
        </p:spPr>
        <p:txBody>
          <a:bodyPr wrap="square" lIns="0" rtlCol="0" anchor="ctr">
            <a:spAutoFit/>
          </a:bodyPr>
          <a:lstStyle/>
          <a:p>
            <a:pPr defTabSz="685783">
              <a:defRPr/>
            </a:pPr>
            <a:r>
              <a:rPr lang="ko-KR" altLang="en-US" sz="1100" kern="0" dirty="0">
                <a:solidFill>
                  <a:srgbClr val="43FFC0"/>
                </a:solidFill>
                <a:ea typeface="Segoe UI" pitchFamily="34" charset="0"/>
                <a:cs typeface="Segoe UI" pitchFamily="34" charset="0"/>
              </a:rPr>
              <a:t>물리환경</a:t>
            </a:r>
            <a:endParaRPr lang="en-US" sz="1100" dirty="0">
              <a:solidFill>
                <a:srgbClr val="43FFC0"/>
              </a:solidFill>
              <a:latin typeface="Tahoma" panose="020B0604030504040204" pitchFamily="34" charset="0"/>
              <a:ea typeface="Tahoma" panose="020B0604030504040204" pitchFamily="34" charset="0"/>
              <a:cs typeface="Tahoma" panose="020B0604030504040204" pitchFamily="34" charset="0"/>
            </a:endParaRPr>
          </a:p>
        </p:txBody>
      </p:sp>
      <p:pic>
        <p:nvPicPr>
          <p:cNvPr id="120" name="Graphic 119">
            <a:extLst>
              <a:ext uri="{FF2B5EF4-FFF2-40B4-BE49-F238E27FC236}">
                <a16:creationId xmlns:a16="http://schemas.microsoft.com/office/drawing/2014/main" id="{2188C493-B759-4BD5-B56A-C8A6653CB6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5378" y="1342410"/>
            <a:ext cx="666909" cy="158788"/>
          </a:xfrm>
          <a:prstGeom prst="rect">
            <a:avLst/>
          </a:prstGeom>
        </p:spPr>
      </p:pic>
      <p:pic>
        <p:nvPicPr>
          <p:cNvPr id="121" name="Graphic 120">
            <a:extLst>
              <a:ext uri="{FF2B5EF4-FFF2-40B4-BE49-F238E27FC236}">
                <a16:creationId xmlns:a16="http://schemas.microsoft.com/office/drawing/2014/main" id="{17EABD1A-5906-445E-BDD5-FB4AFBA2081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65379" y="1598113"/>
            <a:ext cx="442279" cy="198263"/>
          </a:xfrm>
          <a:prstGeom prst="rect">
            <a:avLst/>
          </a:prstGeom>
        </p:spPr>
      </p:pic>
      <p:pic>
        <p:nvPicPr>
          <p:cNvPr id="122" name="Graphic 121">
            <a:extLst>
              <a:ext uri="{FF2B5EF4-FFF2-40B4-BE49-F238E27FC236}">
                <a16:creationId xmlns:a16="http://schemas.microsoft.com/office/drawing/2014/main" id="{15A76B20-8792-4BB2-A03F-83A410E345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11590" y="1849645"/>
            <a:ext cx="206673" cy="206673"/>
          </a:xfrm>
          <a:prstGeom prst="rect">
            <a:avLst/>
          </a:prstGeom>
        </p:spPr>
      </p:pic>
      <p:pic>
        <p:nvPicPr>
          <p:cNvPr id="123" name="Graphic 122">
            <a:extLst>
              <a:ext uri="{FF2B5EF4-FFF2-40B4-BE49-F238E27FC236}">
                <a16:creationId xmlns:a16="http://schemas.microsoft.com/office/drawing/2014/main" id="{CAAB22D1-DCC5-4E0E-BEE3-2706088DC68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65379" y="1910938"/>
            <a:ext cx="511457" cy="170485"/>
          </a:xfrm>
          <a:prstGeom prst="rect">
            <a:avLst/>
          </a:prstGeom>
        </p:spPr>
      </p:pic>
      <p:pic>
        <p:nvPicPr>
          <p:cNvPr id="124" name="Graphic 123">
            <a:extLst>
              <a:ext uri="{FF2B5EF4-FFF2-40B4-BE49-F238E27FC236}">
                <a16:creationId xmlns:a16="http://schemas.microsoft.com/office/drawing/2014/main" id="{C571B81B-661A-47A8-92D8-3867A829F5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29233" y="1381843"/>
            <a:ext cx="666909" cy="90566"/>
          </a:xfrm>
          <a:prstGeom prst="rect">
            <a:avLst/>
          </a:prstGeom>
        </p:spPr>
      </p:pic>
      <p:pic>
        <p:nvPicPr>
          <p:cNvPr id="125" name="Graphic 124">
            <a:extLst>
              <a:ext uri="{FF2B5EF4-FFF2-40B4-BE49-F238E27FC236}">
                <a16:creationId xmlns:a16="http://schemas.microsoft.com/office/drawing/2014/main" id="{5DA30F1D-D576-48C3-9619-A983F479E84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1597" y="1617804"/>
            <a:ext cx="576097" cy="169440"/>
          </a:xfrm>
          <a:prstGeom prst="rect">
            <a:avLst/>
          </a:prstGeom>
        </p:spPr>
      </p:pic>
      <p:pic>
        <p:nvPicPr>
          <p:cNvPr id="126" name="Graphic 125">
            <a:extLst>
              <a:ext uri="{FF2B5EF4-FFF2-40B4-BE49-F238E27FC236}">
                <a16:creationId xmlns:a16="http://schemas.microsoft.com/office/drawing/2014/main" id="{3CB34BFB-57E1-4443-A259-BB6A202A0F4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98535" y="1969027"/>
            <a:ext cx="997708" cy="73904"/>
          </a:xfrm>
          <a:prstGeom prst="rect">
            <a:avLst/>
          </a:prstGeom>
        </p:spPr>
      </p:pic>
      <p:sp>
        <p:nvSpPr>
          <p:cNvPr id="127" name="TextBox 126">
            <a:extLst>
              <a:ext uri="{FF2B5EF4-FFF2-40B4-BE49-F238E27FC236}">
                <a16:creationId xmlns:a16="http://schemas.microsoft.com/office/drawing/2014/main" id="{7D980E6B-A16C-465C-BD1C-F5965CA0277E}"/>
              </a:ext>
            </a:extLst>
          </p:cNvPr>
          <p:cNvSpPr txBox="1"/>
          <p:nvPr/>
        </p:nvSpPr>
        <p:spPr>
          <a:xfrm>
            <a:off x="2204565" y="904856"/>
            <a:ext cx="777584" cy="261610"/>
          </a:xfrm>
          <a:prstGeom prst="rect">
            <a:avLst/>
          </a:prstGeom>
          <a:ln>
            <a:noFill/>
          </a:ln>
        </p:spPr>
        <p:txBody>
          <a:bodyPr wrap="square" lIns="0" rtlCol="0" anchor="ctr">
            <a:spAutoFit/>
          </a:bodyPr>
          <a:lstStyle/>
          <a:p>
            <a:pPr defTabSz="685783">
              <a:defRPr/>
            </a:pPr>
            <a:r>
              <a:rPr lang="ko-KR" altLang="en-US" sz="1100" kern="0" dirty="0">
                <a:solidFill>
                  <a:srgbClr val="43FFC0"/>
                </a:solidFill>
                <a:ea typeface="Segoe UI" pitchFamily="34" charset="0"/>
                <a:cs typeface="Segoe UI" pitchFamily="34" charset="0"/>
              </a:rPr>
              <a:t>가상환경</a:t>
            </a:r>
            <a:endParaRPr lang="en-US" sz="1100" dirty="0">
              <a:solidFill>
                <a:srgbClr val="43FFC0"/>
              </a:solidFill>
              <a:latin typeface="Tahoma" panose="020B0604030504040204" pitchFamily="34" charset="0"/>
              <a:ea typeface="Tahoma" panose="020B0604030504040204" pitchFamily="34" charset="0"/>
              <a:cs typeface="Tahoma" panose="020B0604030504040204" pitchFamily="34" charset="0"/>
            </a:endParaRPr>
          </a:p>
        </p:txBody>
      </p:sp>
      <p:sp>
        <p:nvSpPr>
          <p:cNvPr id="128" name="TextBox 127">
            <a:extLst>
              <a:ext uri="{FF2B5EF4-FFF2-40B4-BE49-F238E27FC236}">
                <a16:creationId xmlns:a16="http://schemas.microsoft.com/office/drawing/2014/main" id="{09F56306-2201-4793-A33A-347A298868C6}"/>
              </a:ext>
            </a:extLst>
          </p:cNvPr>
          <p:cNvSpPr txBox="1"/>
          <p:nvPr/>
        </p:nvSpPr>
        <p:spPr>
          <a:xfrm>
            <a:off x="6072928" y="4354382"/>
            <a:ext cx="892268" cy="200055"/>
          </a:xfrm>
          <a:prstGeom prst="rect">
            <a:avLst/>
          </a:prstGeom>
        </p:spPr>
        <p:txBody>
          <a:bodyPr wrap="square" lIns="0" rIns="0" rtlCol="0" anchor="ctr">
            <a:spAutoFit/>
          </a:bodyPr>
          <a:lstStyle/>
          <a:p>
            <a:pPr algn="ctr" defTabSz="685783">
              <a:defRPr/>
            </a:pPr>
            <a:r>
              <a:rPr lang="en-US" sz="700">
                <a:solidFill>
                  <a:srgbClr val="FFFFFF"/>
                </a:solidFill>
                <a:latin typeface="Tahoma"/>
              </a:rPr>
              <a:t>Object Storage</a:t>
            </a:r>
          </a:p>
        </p:txBody>
      </p:sp>
      <p:cxnSp>
        <p:nvCxnSpPr>
          <p:cNvPr id="129" name="Straight Connector 128">
            <a:extLst>
              <a:ext uri="{FF2B5EF4-FFF2-40B4-BE49-F238E27FC236}">
                <a16:creationId xmlns:a16="http://schemas.microsoft.com/office/drawing/2014/main" id="{BCF8F21B-7DEF-4EA6-93F2-E9A20AF575F3}"/>
              </a:ext>
            </a:extLst>
          </p:cNvPr>
          <p:cNvCxnSpPr>
            <a:cxnSpLocks/>
          </p:cNvCxnSpPr>
          <p:nvPr/>
        </p:nvCxnSpPr>
        <p:spPr>
          <a:xfrm>
            <a:off x="3648851" y="1176915"/>
            <a:ext cx="974795"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6A55413-3D79-4000-8A28-D72C192D3B44}"/>
              </a:ext>
            </a:extLst>
          </p:cNvPr>
          <p:cNvCxnSpPr>
            <a:cxnSpLocks/>
          </p:cNvCxnSpPr>
          <p:nvPr/>
        </p:nvCxnSpPr>
        <p:spPr>
          <a:xfrm>
            <a:off x="2203164" y="1176915"/>
            <a:ext cx="959215"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1260DDD-4924-4C31-B6FB-2755F53F7ACD}"/>
              </a:ext>
            </a:extLst>
          </p:cNvPr>
          <p:cNvCxnSpPr>
            <a:cxnSpLocks/>
          </p:cNvCxnSpPr>
          <p:nvPr/>
        </p:nvCxnSpPr>
        <p:spPr>
          <a:xfrm>
            <a:off x="4760042" y="1174678"/>
            <a:ext cx="954723"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F9F33E62-DEAA-4605-9E17-6A439713D3C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96096" y="2593867"/>
            <a:ext cx="209550" cy="209550"/>
          </a:xfrm>
          <a:prstGeom prst="rect">
            <a:avLst/>
          </a:prstGeom>
        </p:spPr>
      </p:pic>
      <p:pic>
        <p:nvPicPr>
          <p:cNvPr id="133" name="Graphic 132">
            <a:extLst>
              <a:ext uri="{FF2B5EF4-FFF2-40B4-BE49-F238E27FC236}">
                <a16:creationId xmlns:a16="http://schemas.microsoft.com/office/drawing/2014/main" id="{FF484EBA-8BE1-4458-8F33-6092B59B086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980562" y="2261028"/>
            <a:ext cx="228600" cy="209550"/>
          </a:xfrm>
          <a:prstGeom prst="rect">
            <a:avLst/>
          </a:prstGeom>
        </p:spPr>
      </p:pic>
      <p:pic>
        <p:nvPicPr>
          <p:cNvPr id="134" name="Graphic 133">
            <a:extLst>
              <a:ext uri="{FF2B5EF4-FFF2-40B4-BE49-F238E27FC236}">
                <a16:creationId xmlns:a16="http://schemas.microsoft.com/office/drawing/2014/main" id="{9B438254-47E4-4853-BF1E-08EA6F9D036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979332" y="3575321"/>
            <a:ext cx="226314" cy="226314"/>
          </a:xfrm>
          <a:prstGeom prst="rect">
            <a:avLst/>
          </a:prstGeom>
        </p:spPr>
      </p:pic>
      <p:pic>
        <p:nvPicPr>
          <p:cNvPr id="135" name="Graphic 134">
            <a:extLst>
              <a:ext uri="{FF2B5EF4-FFF2-40B4-BE49-F238E27FC236}">
                <a16:creationId xmlns:a16="http://schemas.microsoft.com/office/drawing/2014/main" id="{428501F9-771A-4D16-917B-CE884E034EC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974233" y="2947438"/>
            <a:ext cx="228600" cy="228600"/>
          </a:xfrm>
          <a:prstGeom prst="rect">
            <a:avLst/>
          </a:prstGeom>
        </p:spPr>
      </p:pic>
      <p:pic>
        <p:nvPicPr>
          <p:cNvPr id="136" name="Graphic 135">
            <a:extLst>
              <a:ext uri="{FF2B5EF4-FFF2-40B4-BE49-F238E27FC236}">
                <a16:creationId xmlns:a16="http://schemas.microsoft.com/office/drawing/2014/main" id="{1E2E07CA-21F0-4FCD-BBF2-BFB803D303B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533141" y="3935094"/>
            <a:ext cx="400041" cy="211133"/>
          </a:xfrm>
          <a:prstGeom prst="rect">
            <a:avLst/>
          </a:prstGeom>
        </p:spPr>
      </p:pic>
      <p:pic>
        <p:nvPicPr>
          <p:cNvPr id="137" name="Graphic 136">
            <a:extLst>
              <a:ext uri="{FF2B5EF4-FFF2-40B4-BE49-F238E27FC236}">
                <a16:creationId xmlns:a16="http://schemas.microsoft.com/office/drawing/2014/main" id="{CA5BB687-D454-47E6-AACB-A0F38A968F6F}"/>
              </a:ext>
            </a:extLst>
          </p:cNvPr>
          <p:cNvPicPr>
            <a:picLocks noChangeAspect="1"/>
          </p:cNvPicPr>
          <p:nvPr/>
        </p:nvPicPr>
        <p:blipFill>
          <a:blip r:embed="rId37" cstate="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563903" y="4526584"/>
            <a:ext cx="630045" cy="110462"/>
          </a:xfrm>
          <a:prstGeom prst="rect">
            <a:avLst/>
          </a:prstGeom>
        </p:spPr>
      </p:pic>
      <p:pic>
        <p:nvPicPr>
          <p:cNvPr id="138" name="Graphic 137">
            <a:extLst>
              <a:ext uri="{FF2B5EF4-FFF2-40B4-BE49-F238E27FC236}">
                <a16:creationId xmlns:a16="http://schemas.microsoft.com/office/drawing/2014/main" id="{BDBDA1F2-F2AC-4FC9-97B0-238B1A978AA2}"/>
              </a:ext>
            </a:extLst>
          </p:cNvPr>
          <p:cNvPicPr>
            <a:picLocks noChangeAspect="1"/>
          </p:cNvPicPr>
          <p:nvPr/>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2836916" y="4501787"/>
            <a:ext cx="373800" cy="149418"/>
          </a:xfrm>
          <a:prstGeom prst="rect">
            <a:avLst/>
          </a:prstGeom>
        </p:spPr>
      </p:pic>
      <p:pic>
        <p:nvPicPr>
          <p:cNvPr id="139" name="Graphic 138">
            <a:extLst>
              <a:ext uri="{FF2B5EF4-FFF2-40B4-BE49-F238E27FC236}">
                <a16:creationId xmlns:a16="http://schemas.microsoft.com/office/drawing/2014/main" id="{2941A368-6ACC-4DFD-90D5-FD89F5342E75}"/>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239538" y="3913582"/>
            <a:ext cx="698591" cy="292823"/>
          </a:xfrm>
          <a:prstGeom prst="rect">
            <a:avLst/>
          </a:prstGeom>
        </p:spPr>
      </p:pic>
      <p:pic>
        <p:nvPicPr>
          <p:cNvPr id="140" name="Graphic 139">
            <a:extLst>
              <a:ext uri="{FF2B5EF4-FFF2-40B4-BE49-F238E27FC236}">
                <a16:creationId xmlns:a16="http://schemas.microsoft.com/office/drawing/2014/main" id="{B85A1AF8-E4BC-4079-A527-0ABDAD3EFF4A}"/>
              </a:ext>
            </a:extLst>
          </p:cNvPr>
          <p:cNvPicPr>
            <a:picLocks noChangeAspect="1"/>
          </p:cNvPicPr>
          <p:nvPr/>
        </p:nvPicPr>
        <p:blipFill>
          <a:blip r:embed="rId43" cstate="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2243589" y="4303069"/>
            <a:ext cx="694540" cy="84384"/>
          </a:xfrm>
          <a:prstGeom prst="rect">
            <a:avLst/>
          </a:prstGeom>
        </p:spPr>
      </p:pic>
      <p:pic>
        <p:nvPicPr>
          <p:cNvPr id="141" name="Graphic 140">
            <a:extLst>
              <a:ext uri="{FF2B5EF4-FFF2-40B4-BE49-F238E27FC236}">
                <a16:creationId xmlns:a16="http://schemas.microsoft.com/office/drawing/2014/main" id="{18DF588D-0D67-47D7-B94C-5F83A81D15BA}"/>
              </a:ext>
            </a:extLst>
          </p:cNvPr>
          <p:cNvPicPr>
            <a:picLocks noChangeAspect="1"/>
          </p:cNvPicPr>
          <p:nvPr/>
        </p:nvPicPr>
        <p:blipFill>
          <a:blip r:embed="rId45" cstate="print">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3545081" y="4259353"/>
            <a:ext cx="841953" cy="146730"/>
          </a:xfrm>
          <a:prstGeom prst="rect">
            <a:avLst/>
          </a:prstGeom>
        </p:spPr>
      </p:pic>
      <p:pic>
        <p:nvPicPr>
          <p:cNvPr id="142" name="Graphic 141">
            <a:extLst>
              <a:ext uri="{FF2B5EF4-FFF2-40B4-BE49-F238E27FC236}">
                <a16:creationId xmlns:a16="http://schemas.microsoft.com/office/drawing/2014/main" id="{D4CA2595-8C21-43C3-A720-5E36B8A5415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767393" y="3959630"/>
            <a:ext cx="639725" cy="167445"/>
          </a:xfrm>
          <a:prstGeom prst="rect">
            <a:avLst/>
          </a:prstGeom>
        </p:spPr>
      </p:pic>
      <p:pic>
        <p:nvPicPr>
          <p:cNvPr id="143" name="Graphic 142">
            <a:extLst>
              <a:ext uri="{FF2B5EF4-FFF2-40B4-BE49-F238E27FC236}">
                <a16:creationId xmlns:a16="http://schemas.microsoft.com/office/drawing/2014/main" id="{A821957F-6317-44BC-8BC9-DC7A8E364F69}"/>
              </a:ext>
            </a:extLst>
          </p:cNvPr>
          <p:cNvPicPr>
            <a:picLocks noChangeAspect="1"/>
          </p:cNvPicPr>
          <p:nvPr/>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4770109" y="4525953"/>
            <a:ext cx="615911" cy="123182"/>
          </a:xfrm>
          <a:prstGeom prst="rect">
            <a:avLst/>
          </a:prstGeom>
        </p:spPr>
      </p:pic>
      <p:pic>
        <p:nvPicPr>
          <p:cNvPr id="144" name="Graphic 143">
            <a:extLst>
              <a:ext uri="{FF2B5EF4-FFF2-40B4-BE49-F238E27FC236}">
                <a16:creationId xmlns:a16="http://schemas.microsoft.com/office/drawing/2014/main" id="{AA2B5606-EEF0-4015-BED1-2BCF0FC878D3}"/>
              </a:ext>
            </a:extLst>
          </p:cNvPr>
          <p:cNvPicPr>
            <a:picLocks noChangeAspect="1"/>
          </p:cNvPicPr>
          <p:nvPr/>
        </p:nvPicPr>
        <p:blipFill>
          <a:blip r:embed="rId51" cstate="print">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5899485" y="1882161"/>
            <a:ext cx="285088" cy="170485"/>
          </a:xfrm>
          <a:prstGeom prst="rect">
            <a:avLst/>
          </a:prstGeom>
        </p:spPr>
      </p:pic>
      <p:pic>
        <p:nvPicPr>
          <p:cNvPr id="145" name="Picture 144">
            <a:extLst>
              <a:ext uri="{FF2B5EF4-FFF2-40B4-BE49-F238E27FC236}">
                <a16:creationId xmlns:a16="http://schemas.microsoft.com/office/drawing/2014/main" id="{4289A850-B920-4DFB-971B-D9EDADC9B4CC}"/>
              </a:ext>
            </a:extLst>
          </p:cNvPr>
          <p:cNvPicPr>
            <a:picLocks noChangeAspect="1"/>
          </p:cNvPicPr>
          <p:nvPr/>
        </p:nvPicPr>
        <p:blipFill>
          <a:blip r:embed="rId53" cstate="print">
            <a:biLevel thresh="25000"/>
            <a:extLst>
              <a:ext uri="{28A0092B-C50C-407E-A947-70E740481C1C}">
                <a14:useLocalDpi xmlns:a14="http://schemas.microsoft.com/office/drawing/2010/main"/>
              </a:ext>
            </a:extLst>
          </a:blip>
          <a:stretch>
            <a:fillRect/>
          </a:stretch>
        </p:blipFill>
        <p:spPr>
          <a:xfrm>
            <a:off x="5920520" y="1649407"/>
            <a:ext cx="883669" cy="89322"/>
          </a:xfrm>
          <a:prstGeom prst="rect">
            <a:avLst/>
          </a:prstGeom>
        </p:spPr>
      </p:pic>
      <p:pic>
        <p:nvPicPr>
          <p:cNvPr id="146" name="Graphic 145">
            <a:extLst>
              <a:ext uri="{FF2B5EF4-FFF2-40B4-BE49-F238E27FC236}">
                <a16:creationId xmlns:a16="http://schemas.microsoft.com/office/drawing/2014/main" id="{94284A88-4D58-4FDE-A68A-696CF3E91219}"/>
              </a:ext>
            </a:extLst>
          </p:cNvPr>
          <p:cNvPicPr>
            <a:picLocks noChangeAspect="1"/>
          </p:cNvPicPr>
          <p:nvPr/>
        </p:nvPicPr>
        <p:blipFill>
          <a:blip r:embed="rId54" cstate="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2225293" y="4511360"/>
            <a:ext cx="448535" cy="149418"/>
          </a:xfrm>
          <a:prstGeom prst="rect">
            <a:avLst/>
          </a:prstGeom>
        </p:spPr>
      </p:pic>
      <p:pic>
        <p:nvPicPr>
          <p:cNvPr id="147" name="Graphic 146">
            <a:extLst>
              <a:ext uri="{FF2B5EF4-FFF2-40B4-BE49-F238E27FC236}">
                <a16:creationId xmlns:a16="http://schemas.microsoft.com/office/drawing/2014/main" id="{049D7AE5-39F4-4D07-86EA-365D55A3C7D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340027" y="4115309"/>
            <a:ext cx="333375" cy="200025"/>
          </a:xfrm>
          <a:prstGeom prst="rect">
            <a:avLst/>
          </a:prstGeom>
        </p:spPr>
      </p:pic>
      <p:cxnSp>
        <p:nvCxnSpPr>
          <p:cNvPr id="148" name="Straight Connector 147">
            <a:extLst>
              <a:ext uri="{FF2B5EF4-FFF2-40B4-BE49-F238E27FC236}">
                <a16:creationId xmlns:a16="http://schemas.microsoft.com/office/drawing/2014/main" id="{5062E531-7DBD-4542-8E5F-15D5CA459129}"/>
              </a:ext>
            </a:extLst>
          </p:cNvPr>
          <p:cNvCxnSpPr>
            <a:cxnSpLocks/>
          </p:cNvCxnSpPr>
          <p:nvPr/>
        </p:nvCxnSpPr>
        <p:spPr>
          <a:xfrm>
            <a:off x="2217353" y="4757545"/>
            <a:ext cx="3497413"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7E8A1E0-98D4-4B2E-863E-1B39D159E943}"/>
              </a:ext>
            </a:extLst>
          </p:cNvPr>
          <p:cNvCxnSpPr>
            <a:cxnSpLocks/>
          </p:cNvCxnSpPr>
          <p:nvPr/>
        </p:nvCxnSpPr>
        <p:spPr>
          <a:xfrm>
            <a:off x="6047710" y="4757545"/>
            <a:ext cx="974288"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1804643-F596-4D1A-8656-227C1082DFD8}"/>
              </a:ext>
            </a:extLst>
          </p:cNvPr>
          <p:cNvCxnSpPr>
            <a:cxnSpLocks/>
          </p:cNvCxnSpPr>
          <p:nvPr/>
        </p:nvCxnSpPr>
        <p:spPr>
          <a:xfrm>
            <a:off x="6047710" y="1181721"/>
            <a:ext cx="974288"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592E9354-D757-4753-A390-46A5F81CFB91}"/>
              </a:ext>
            </a:extLst>
          </p:cNvPr>
          <p:cNvPicPr>
            <a:picLocks noChangeAspect="1"/>
          </p:cNvPicPr>
          <p:nvPr/>
        </p:nvPicPr>
        <p:blipFill>
          <a:blip r:embed="rId58" cstate="print">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775135" y="4215930"/>
            <a:ext cx="448535" cy="219170"/>
          </a:xfrm>
          <a:prstGeom prst="rect">
            <a:avLst/>
          </a:prstGeom>
        </p:spPr>
      </p:pic>
      <p:sp>
        <p:nvSpPr>
          <p:cNvPr id="56" name="Title 7">
            <a:extLst>
              <a:ext uri="{FF2B5EF4-FFF2-40B4-BE49-F238E27FC236}">
                <a16:creationId xmlns:a16="http://schemas.microsoft.com/office/drawing/2014/main" id="{C3CC2262-CD36-4FB0-9F6F-24728211DBBA}"/>
              </a:ext>
            </a:extLst>
          </p:cNvPr>
          <p:cNvSpPr txBox="1">
            <a:spLocks/>
          </p:cNvSpPr>
          <p:nvPr/>
        </p:nvSpPr>
        <p:spPr>
          <a:xfrm>
            <a:off x="360000" y="171451"/>
            <a:ext cx="8363938" cy="430887"/>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pPr>
              <a:defRPr/>
            </a:pPr>
            <a:r>
              <a:rPr lang="ko-KR" altLang="en-US" sz="2800" dirty="0"/>
              <a:t>클라우드</a:t>
            </a:r>
            <a:r>
              <a:rPr lang="en-US" altLang="ko-KR" sz="2800" dirty="0"/>
              <a:t>, </a:t>
            </a:r>
            <a:r>
              <a:rPr lang="ko-KR" altLang="en-US" sz="2800" dirty="0"/>
              <a:t>가상화</a:t>
            </a:r>
            <a:r>
              <a:rPr lang="en-US" altLang="ko-KR" sz="2800" dirty="0"/>
              <a:t>, </a:t>
            </a:r>
            <a:r>
              <a:rPr lang="ko-KR" altLang="en-US" sz="2800" dirty="0"/>
              <a:t>물리서버를 위한 단일 플랫폼</a:t>
            </a:r>
          </a:p>
        </p:txBody>
      </p:sp>
    </p:spTree>
    <p:extLst>
      <p:ext uri="{BB962C8B-B14F-4D97-AF65-F5344CB8AC3E}">
        <p14:creationId xmlns:p14="http://schemas.microsoft.com/office/powerpoint/2010/main" val="2246100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en-US" altLang="ko-KR" dirty="0"/>
              <a:t>Veeam Cloud Data Management </a:t>
            </a:r>
            <a:r>
              <a:rPr lang="ko-KR" altLang="en-US" dirty="0"/>
              <a:t>플랫폼</a:t>
            </a:r>
            <a:endParaRPr lang="en-US" dirty="0">
              <a:solidFill>
                <a:srgbClr val="93EB20"/>
              </a:solidFill>
            </a:endParaRPr>
          </a:p>
        </p:txBody>
      </p:sp>
      <p:grpSp>
        <p:nvGrpSpPr>
          <p:cNvPr id="13" name="Group 39">
            <a:extLst>
              <a:ext uri="{FF2B5EF4-FFF2-40B4-BE49-F238E27FC236}">
                <a16:creationId xmlns:a16="http://schemas.microsoft.com/office/drawing/2014/main" id="{86838929-6A2B-42E8-950C-9DCC1444BF16}"/>
              </a:ext>
            </a:extLst>
          </p:cNvPr>
          <p:cNvGrpSpPr/>
          <p:nvPr/>
        </p:nvGrpSpPr>
        <p:grpSpPr>
          <a:xfrm>
            <a:off x="3353287" y="1278632"/>
            <a:ext cx="1097634" cy="2522247"/>
            <a:chOff x="1097011" y="1328738"/>
            <a:chExt cx="1911068" cy="3052762"/>
          </a:xfrm>
        </p:grpSpPr>
        <p:sp>
          <p:nvSpPr>
            <p:cNvPr id="14" name="Freeform: Shape 40">
              <a:extLst>
                <a:ext uri="{FF2B5EF4-FFF2-40B4-BE49-F238E27FC236}">
                  <a16:creationId xmlns:a16="http://schemas.microsoft.com/office/drawing/2014/main" id="{FDF981F7-4EFA-4E9C-B2D3-1740BCCDBF94}"/>
                </a:ext>
              </a:extLst>
            </p:cNvPr>
            <p:cNvSpPr/>
            <p:nvPr/>
          </p:nvSpPr>
          <p:spPr bwMode="auto">
            <a:xfrm flipV="1">
              <a:off x="1097011" y="2861490"/>
              <a:ext cx="1911068" cy="45719"/>
            </a:xfrm>
            <a:custGeom>
              <a:avLst/>
              <a:gdLst>
                <a:gd name="connsiteX0" fmla="*/ 1466850 w 1466850"/>
                <a:gd name="connsiteY0" fmla="*/ 0 h 0"/>
                <a:gd name="connsiteX1" fmla="*/ 0 w 1466850"/>
                <a:gd name="connsiteY1" fmla="*/ 0 h 0"/>
              </a:gdLst>
              <a:ahLst/>
              <a:cxnLst>
                <a:cxn ang="0">
                  <a:pos x="connsiteX0" y="connsiteY0"/>
                </a:cxn>
                <a:cxn ang="0">
                  <a:pos x="connsiteX1" y="connsiteY1"/>
                </a:cxn>
              </a:cxnLst>
              <a:rect l="l" t="t" r="r" b="b"/>
              <a:pathLst>
                <a:path w="1466850">
                  <a:moveTo>
                    <a:pt x="1466850" y="0"/>
                  </a:moveTo>
                  <a:lnTo>
                    <a:pt x="0" y="0"/>
                  </a:lnTo>
                </a:path>
              </a:pathLst>
            </a:custGeom>
            <a:noFill/>
            <a:ln w="12700">
              <a:gradFill>
                <a:gsLst>
                  <a:gs pos="21000">
                    <a:srgbClr val="93EB20"/>
                  </a:gs>
                  <a:gs pos="0">
                    <a:srgbClr val="93EB20">
                      <a:alpha val="0"/>
                    </a:srgbClr>
                  </a:gs>
                  <a:gs pos="100000">
                    <a:srgbClr val="93EB20"/>
                  </a:gs>
                </a:gsLst>
                <a:lin ang="108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sp>
          <p:nvSpPr>
            <p:cNvPr id="15" name="Freeform: Shape 41">
              <a:extLst>
                <a:ext uri="{FF2B5EF4-FFF2-40B4-BE49-F238E27FC236}">
                  <a16:creationId xmlns:a16="http://schemas.microsoft.com/office/drawing/2014/main" id="{35E398BA-236F-4588-AA61-5A8F716411C7}"/>
                </a:ext>
              </a:extLst>
            </p:cNvPr>
            <p:cNvSpPr/>
            <p:nvPr/>
          </p:nvSpPr>
          <p:spPr bwMode="auto">
            <a:xfrm>
              <a:off x="2471738" y="1328738"/>
              <a:ext cx="528637" cy="0"/>
            </a:xfrm>
            <a:custGeom>
              <a:avLst/>
              <a:gdLst>
                <a:gd name="connsiteX0" fmla="*/ 528637 w 528637"/>
                <a:gd name="connsiteY0" fmla="*/ 0 h 0"/>
                <a:gd name="connsiteX1" fmla="*/ 0 w 528637"/>
                <a:gd name="connsiteY1" fmla="*/ 0 h 0"/>
              </a:gdLst>
              <a:ahLst/>
              <a:cxnLst>
                <a:cxn ang="0">
                  <a:pos x="connsiteX0" y="connsiteY0"/>
                </a:cxn>
                <a:cxn ang="0">
                  <a:pos x="connsiteX1" y="connsiteY1"/>
                </a:cxn>
              </a:cxnLst>
              <a:rect l="l" t="t" r="r" b="b"/>
              <a:pathLst>
                <a:path w="528637">
                  <a:moveTo>
                    <a:pt x="528637" y="0"/>
                  </a:moveTo>
                  <a:lnTo>
                    <a:pt x="0" y="0"/>
                  </a:lnTo>
                </a:path>
              </a:pathLst>
            </a:custGeom>
            <a:noFill/>
            <a:ln w="12700">
              <a:gradFill>
                <a:gsLst>
                  <a:gs pos="0">
                    <a:srgbClr val="93EB20"/>
                  </a:gs>
                  <a:gs pos="100000">
                    <a:srgbClr val="93EB20">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sp>
          <p:nvSpPr>
            <p:cNvPr id="16" name="Freeform: Shape 42">
              <a:extLst>
                <a:ext uri="{FF2B5EF4-FFF2-40B4-BE49-F238E27FC236}">
                  <a16:creationId xmlns:a16="http://schemas.microsoft.com/office/drawing/2014/main" id="{090EF344-81E3-4F95-8476-97B891B392C7}"/>
                </a:ext>
              </a:extLst>
            </p:cNvPr>
            <p:cNvSpPr/>
            <p:nvPr/>
          </p:nvSpPr>
          <p:spPr bwMode="auto">
            <a:xfrm>
              <a:off x="2471738" y="2078832"/>
              <a:ext cx="528637" cy="0"/>
            </a:xfrm>
            <a:custGeom>
              <a:avLst/>
              <a:gdLst>
                <a:gd name="connsiteX0" fmla="*/ 528637 w 528637"/>
                <a:gd name="connsiteY0" fmla="*/ 0 h 0"/>
                <a:gd name="connsiteX1" fmla="*/ 0 w 528637"/>
                <a:gd name="connsiteY1" fmla="*/ 0 h 0"/>
              </a:gdLst>
              <a:ahLst/>
              <a:cxnLst>
                <a:cxn ang="0">
                  <a:pos x="connsiteX0" y="connsiteY0"/>
                </a:cxn>
                <a:cxn ang="0">
                  <a:pos x="connsiteX1" y="connsiteY1"/>
                </a:cxn>
              </a:cxnLst>
              <a:rect l="l" t="t" r="r" b="b"/>
              <a:pathLst>
                <a:path w="528637">
                  <a:moveTo>
                    <a:pt x="528637" y="0"/>
                  </a:moveTo>
                  <a:lnTo>
                    <a:pt x="0" y="0"/>
                  </a:lnTo>
                </a:path>
              </a:pathLst>
            </a:custGeom>
            <a:noFill/>
            <a:ln w="12700">
              <a:gradFill>
                <a:gsLst>
                  <a:gs pos="0">
                    <a:srgbClr val="93EB20"/>
                  </a:gs>
                  <a:gs pos="100000">
                    <a:srgbClr val="93EB20">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sp>
          <p:nvSpPr>
            <p:cNvPr id="17" name="Freeform: Shape 43">
              <a:extLst>
                <a:ext uri="{FF2B5EF4-FFF2-40B4-BE49-F238E27FC236}">
                  <a16:creationId xmlns:a16="http://schemas.microsoft.com/office/drawing/2014/main" id="{9E40100C-C826-4C9A-B9B1-65B6082DD960}"/>
                </a:ext>
              </a:extLst>
            </p:cNvPr>
            <p:cNvSpPr/>
            <p:nvPr/>
          </p:nvSpPr>
          <p:spPr bwMode="auto">
            <a:xfrm>
              <a:off x="2471738" y="3629025"/>
              <a:ext cx="528637" cy="0"/>
            </a:xfrm>
            <a:custGeom>
              <a:avLst/>
              <a:gdLst>
                <a:gd name="connsiteX0" fmla="*/ 528637 w 528637"/>
                <a:gd name="connsiteY0" fmla="*/ 0 h 0"/>
                <a:gd name="connsiteX1" fmla="*/ 0 w 528637"/>
                <a:gd name="connsiteY1" fmla="*/ 0 h 0"/>
              </a:gdLst>
              <a:ahLst/>
              <a:cxnLst>
                <a:cxn ang="0">
                  <a:pos x="connsiteX0" y="connsiteY0"/>
                </a:cxn>
                <a:cxn ang="0">
                  <a:pos x="connsiteX1" y="connsiteY1"/>
                </a:cxn>
              </a:cxnLst>
              <a:rect l="l" t="t" r="r" b="b"/>
              <a:pathLst>
                <a:path w="528637">
                  <a:moveTo>
                    <a:pt x="528637" y="0"/>
                  </a:moveTo>
                  <a:lnTo>
                    <a:pt x="0" y="0"/>
                  </a:lnTo>
                </a:path>
              </a:pathLst>
            </a:custGeom>
            <a:noFill/>
            <a:ln w="12700">
              <a:gradFill>
                <a:gsLst>
                  <a:gs pos="0">
                    <a:srgbClr val="93EB20"/>
                  </a:gs>
                  <a:gs pos="100000">
                    <a:srgbClr val="93EB20">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sp>
          <p:nvSpPr>
            <p:cNvPr id="18" name="Freeform: Shape 44">
              <a:extLst>
                <a:ext uri="{FF2B5EF4-FFF2-40B4-BE49-F238E27FC236}">
                  <a16:creationId xmlns:a16="http://schemas.microsoft.com/office/drawing/2014/main" id="{01EC0A4C-4677-431A-8977-4F7F686E0F8F}"/>
                </a:ext>
              </a:extLst>
            </p:cNvPr>
            <p:cNvSpPr/>
            <p:nvPr/>
          </p:nvSpPr>
          <p:spPr bwMode="auto">
            <a:xfrm>
              <a:off x="2471738" y="4379119"/>
              <a:ext cx="528637" cy="0"/>
            </a:xfrm>
            <a:custGeom>
              <a:avLst/>
              <a:gdLst>
                <a:gd name="connsiteX0" fmla="*/ 528637 w 528637"/>
                <a:gd name="connsiteY0" fmla="*/ 0 h 0"/>
                <a:gd name="connsiteX1" fmla="*/ 0 w 528637"/>
                <a:gd name="connsiteY1" fmla="*/ 0 h 0"/>
              </a:gdLst>
              <a:ahLst/>
              <a:cxnLst>
                <a:cxn ang="0">
                  <a:pos x="connsiteX0" y="connsiteY0"/>
                </a:cxn>
                <a:cxn ang="0">
                  <a:pos x="connsiteX1" y="connsiteY1"/>
                </a:cxn>
              </a:cxnLst>
              <a:rect l="l" t="t" r="r" b="b"/>
              <a:pathLst>
                <a:path w="528637">
                  <a:moveTo>
                    <a:pt x="528637" y="0"/>
                  </a:moveTo>
                  <a:lnTo>
                    <a:pt x="0" y="0"/>
                  </a:lnTo>
                </a:path>
              </a:pathLst>
            </a:custGeom>
            <a:noFill/>
            <a:ln w="12700">
              <a:gradFill>
                <a:gsLst>
                  <a:gs pos="0">
                    <a:srgbClr val="93EB20"/>
                  </a:gs>
                  <a:gs pos="100000">
                    <a:srgbClr val="93EB20">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sp>
          <p:nvSpPr>
            <p:cNvPr id="19" name="Freeform: Shape 45">
              <a:extLst>
                <a:ext uri="{FF2B5EF4-FFF2-40B4-BE49-F238E27FC236}">
                  <a16:creationId xmlns:a16="http://schemas.microsoft.com/office/drawing/2014/main" id="{CC83BE27-4FFE-4C19-949E-4AB14526149F}"/>
                </a:ext>
              </a:extLst>
            </p:cNvPr>
            <p:cNvSpPr/>
            <p:nvPr/>
          </p:nvSpPr>
          <p:spPr bwMode="auto">
            <a:xfrm>
              <a:off x="2471738" y="1328738"/>
              <a:ext cx="0" cy="3052762"/>
            </a:xfrm>
            <a:custGeom>
              <a:avLst/>
              <a:gdLst>
                <a:gd name="connsiteX0" fmla="*/ 0 w 0"/>
                <a:gd name="connsiteY0" fmla="*/ 0 h 3052762"/>
                <a:gd name="connsiteX1" fmla="*/ 0 w 0"/>
                <a:gd name="connsiteY1" fmla="*/ 3052762 h 3052762"/>
              </a:gdLst>
              <a:ahLst/>
              <a:cxnLst>
                <a:cxn ang="0">
                  <a:pos x="connsiteX0" y="connsiteY0"/>
                </a:cxn>
                <a:cxn ang="0">
                  <a:pos x="connsiteX1" y="connsiteY1"/>
                </a:cxn>
              </a:cxnLst>
              <a:rect l="l" t="t" r="r" b="b"/>
              <a:pathLst>
                <a:path h="3052762">
                  <a:moveTo>
                    <a:pt x="0" y="0"/>
                  </a:moveTo>
                  <a:lnTo>
                    <a:pt x="0" y="3052762"/>
                  </a:lnTo>
                </a:path>
              </a:pathLst>
            </a:cu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grpSp>
      <p:sp>
        <p:nvSpPr>
          <p:cNvPr id="20" name="Rectangle 46">
            <a:extLst>
              <a:ext uri="{FF2B5EF4-FFF2-40B4-BE49-F238E27FC236}">
                <a16:creationId xmlns:a16="http://schemas.microsoft.com/office/drawing/2014/main" id="{1D473456-EC19-4E78-921C-6A7F5C508475}"/>
              </a:ext>
            </a:extLst>
          </p:cNvPr>
          <p:cNvSpPr/>
          <p:nvPr/>
        </p:nvSpPr>
        <p:spPr bwMode="auto">
          <a:xfrm>
            <a:off x="449192" y="1278631"/>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0" i="0" u="none" strike="noStrike" cap="none" normalizeH="0" baseline="0" noProof="0" dirty="0" err="1">
                <a:ln>
                  <a:noFill/>
                </a:ln>
                <a:solidFill>
                  <a:srgbClr val="43FFC0"/>
                </a:solidFill>
                <a:uLnTx/>
                <a:uFillTx/>
                <a:latin typeface="Tahoma"/>
                <a:ea typeface="Segoe UI" pitchFamily="34" charset="0"/>
                <a:cs typeface="Segoe UI" pitchFamily="34" charset="0"/>
              </a:rPr>
              <a:t>클라</a:t>
            </a:r>
            <a:endParaRPr kumimoji="0" lang="en-US" altLang="ko-KR" sz="1100" b="0" i="0" u="none" strike="noStrike" cap="none" normalizeH="0" baseline="0" noProof="0" dirty="0">
              <a:ln>
                <a:noFill/>
              </a:ln>
              <a:solidFill>
                <a:srgbClr val="43FFC0"/>
              </a:solidFill>
              <a:uLnTx/>
              <a:uFillTx/>
              <a:latin typeface="Tahoma"/>
              <a:ea typeface="Segoe UI" pitchFamily="34" charset="0"/>
              <a:cs typeface="Segoe UI" pitchFamily="34" charset="0"/>
            </a:endParaRPr>
          </a:p>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0" i="0" u="none" strike="noStrike" cap="none" normalizeH="0" baseline="0" noProof="0" dirty="0">
                <a:ln>
                  <a:noFill/>
                </a:ln>
                <a:solidFill>
                  <a:srgbClr val="43FFC0"/>
                </a:solidFill>
                <a:uLnTx/>
                <a:uFillTx/>
                <a:latin typeface="Tahoma"/>
                <a:ea typeface="Segoe UI" pitchFamily="34" charset="0"/>
                <a:cs typeface="Segoe UI" pitchFamily="34" charset="0"/>
              </a:rPr>
              <a:t>우드</a:t>
            </a:r>
          </a:p>
        </p:txBody>
      </p:sp>
      <p:sp>
        <p:nvSpPr>
          <p:cNvPr id="21" name="Rectangle 47">
            <a:extLst>
              <a:ext uri="{FF2B5EF4-FFF2-40B4-BE49-F238E27FC236}">
                <a16:creationId xmlns:a16="http://schemas.microsoft.com/office/drawing/2014/main" id="{0B470BBA-2BE0-47A7-A297-54B7D3A69984}"/>
              </a:ext>
            </a:extLst>
          </p:cNvPr>
          <p:cNvSpPr/>
          <p:nvPr/>
        </p:nvSpPr>
        <p:spPr bwMode="auto">
          <a:xfrm>
            <a:off x="2646734" y="1278631"/>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0" i="0" u="none" strike="noStrike" cap="none" normalizeH="0" baseline="0" noProof="0">
                <a:ln>
                  <a:noFill/>
                </a:ln>
                <a:solidFill>
                  <a:srgbClr val="43FFC0"/>
                </a:solidFill>
                <a:uLnTx/>
                <a:uFillTx/>
                <a:latin typeface="Tahoma"/>
                <a:ea typeface="Segoe UI" pitchFamily="34" charset="0"/>
                <a:cs typeface="Segoe UI" pitchFamily="34" charset="0"/>
              </a:rPr>
              <a:t>물리 환경</a:t>
            </a:r>
          </a:p>
        </p:txBody>
      </p:sp>
      <p:sp>
        <p:nvSpPr>
          <p:cNvPr id="22" name="Rectangle 48">
            <a:extLst>
              <a:ext uri="{FF2B5EF4-FFF2-40B4-BE49-F238E27FC236}">
                <a16:creationId xmlns:a16="http://schemas.microsoft.com/office/drawing/2014/main" id="{CD905A75-D66E-4CFA-B5E8-485F584614C1}"/>
              </a:ext>
            </a:extLst>
          </p:cNvPr>
          <p:cNvSpPr/>
          <p:nvPr/>
        </p:nvSpPr>
        <p:spPr bwMode="auto">
          <a:xfrm>
            <a:off x="1181705" y="1278631"/>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0" i="0" u="none" strike="noStrike" cap="none" normalizeH="0" baseline="0" noProof="0">
                <a:ln>
                  <a:noFill/>
                </a:ln>
                <a:solidFill>
                  <a:srgbClr val="43FFC0"/>
                </a:solidFill>
                <a:uLnTx/>
                <a:uFillTx/>
                <a:latin typeface="Tahoma"/>
                <a:ea typeface="Segoe UI" pitchFamily="34" charset="0"/>
                <a:cs typeface="Segoe UI" pitchFamily="34" charset="0"/>
              </a:rPr>
              <a:t>SaaS</a:t>
            </a:r>
          </a:p>
        </p:txBody>
      </p:sp>
      <p:sp>
        <p:nvSpPr>
          <p:cNvPr id="23" name="Rectangle 49">
            <a:extLst>
              <a:ext uri="{FF2B5EF4-FFF2-40B4-BE49-F238E27FC236}">
                <a16:creationId xmlns:a16="http://schemas.microsoft.com/office/drawing/2014/main" id="{14A687CF-F1A2-4A17-9683-14A1BCE6C945}"/>
              </a:ext>
            </a:extLst>
          </p:cNvPr>
          <p:cNvSpPr/>
          <p:nvPr/>
        </p:nvSpPr>
        <p:spPr bwMode="auto">
          <a:xfrm>
            <a:off x="1914220" y="1278631"/>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0" i="0" u="none" strike="noStrike" cap="none" normalizeH="0" baseline="0" noProof="0">
                <a:ln>
                  <a:noFill/>
                </a:ln>
                <a:solidFill>
                  <a:srgbClr val="43FFC0"/>
                </a:solidFill>
                <a:uLnTx/>
                <a:uFillTx/>
                <a:latin typeface="Tahoma"/>
                <a:ea typeface="Segoe UI" pitchFamily="34" charset="0"/>
                <a:cs typeface="Segoe UI" pitchFamily="34" charset="0"/>
              </a:rPr>
              <a:t>가상 환경</a:t>
            </a:r>
          </a:p>
        </p:txBody>
      </p:sp>
      <p:sp>
        <p:nvSpPr>
          <p:cNvPr id="24" name="Rectangle 50">
            <a:extLst>
              <a:ext uri="{FF2B5EF4-FFF2-40B4-BE49-F238E27FC236}">
                <a16:creationId xmlns:a16="http://schemas.microsoft.com/office/drawing/2014/main" id="{3E29CD7F-ED3A-4D47-B5DE-23323592B255}"/>
              </a:ext>
            </a:extLst>
          </p:cNvPr>
          <p:cNvSpPr/>
          <p:nvPr/>
        </p:nvSpPr>
        <p:spPr bwMode="auto">
          <a:xfrm>
            <a:off x="452878" y="3374916"/>
            <a:ext cx="2829098" cy="425962"/>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26" name="Rectangle 51">
            <a:extLst>
              <a:ext uri="{FF2B5EF4-FFF2-40B4-BE49-F238E27FC236}">
                <a16:creationId xmlns:a16="http://schemas.microsoft.com/office/drawing/2014/main" id="{227FF72B-F3FE-404A-BE7F-77852FC143F4}"/>
              </a:ext>
            </a:extLst>
          </p:cNvPr>
          <p:cNvSpPr/>
          <p:nvPr/>
        </p:nvSpPr>
        <p:spPr bwMode="auto">
          <a:xfrm>
            <a:off x="452876" y="2660677"/>
            <a:ext cx="2829099" cy="657029"/>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27" name="Rectangle 52">
            <a:extLst>
              <a:ext uri="{FF2B5EF4-FFF2-40B4-BE49-F238E27FC236}">
                <a16:creationId xmlns:a16="http://schemas.microsoft.com/office/drawing/2014/main" id="{B7DF0610-9D4A-4078-9C2C-3342476FE2BF}"/>
              </a:ext>
            </a:extLst>
          </p:cNvPr>
          <p:cNvSpPr/>
          <p:nvPr/>
        </p:nvSpPr>
        <p:spPr bwMode="auto">
          <a:xfrm>
            <a:off x="452876" y="1799382"/>
            <a:ext cx="2829099" cy="378516"/>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28" name="TextBox 27">
            <a:extLst>
              <a:ext uri="{FF2B5EF4-FFF2-40B4-BE49-F238E27FC236}">
                <a16:creationId xmlns:a16="http://schemas.microsoft.com/office/drawing/2014/main" id="{DAB8B66E-29D0-4C85-99FE-85C86E6E4E41}"/>
              </a:ext>
            </a:extLst>
          </p:cNvPr>
          <p:cNvSpPr txBox="1"/>
          <p:nvPr/>
        </p:nvSpPr>
        <p:spPr>
          <a:xfrm>
            <a:off x="372701" y="2685659"/>
            <a:ext cx="2989450" cy="307777"/>
          </a:xfrm>
          <a:prstGeom prst="rect">
            <a:avLst/>
          </a:prstGeom>
          <a:ln>
            <a:noFill/>
          </a:ln>
        </p:spPr>
        <p:txBody>
          <a:bodyPr wrap="square" lIns="0" r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sz="1400" b="1" i="0" u="none" strike="noStrike" cap="none" normalizeH="0" baseline="0" noProof="0" dirty="0">
                <a:ln>
                  <a:noFill/>
                </a:ln>
                <a:solidFill>
                  <a:srgbClr val="003738"/>
                </a:solidFill>
                <a:uLnTx/>
                <a:uFillTx/>
                <a:latin typeface="Tahoma"/>
                <a:ea typeface="Tahoma" panose="020B0604030504040204" pitchFamily="34" charset="0"/>
                <a:cs typeface="Tahoma" panose="020B0604030504040204" pitchFamily="34" charset="0"/>
              </a:rPr>
              <a:t>백업 및 복제</a:t>
            </a:r>
          </a:p>
        </p:txBody>
      </p:sp>
      <p:sp>
        <p:nvSpPr>
          <p:cNvPr id="29" name="Rectangle 54">
            <a:extLst>
              <a:ext uri="{FF2B5EF4-FFF2-40B4-BE49-F238E27FC236}">
                <a16:creationId xmlns:a16="http://schemas.microsoft.com/office/drawing/2014/main" id="{4CA805EB-AE89-4195-9171-1A5E95724539}"/>
              </a:ext>
            </a:extLst>
          </p:cNvPr>
          <p:cNvSpPr/>
          <p:nvPr/>
        </p:nvSpPr>
        <p:spPr>
          <a:xfrm>
            <a:off x="381564" y="1836762"/>
            <a:ext cx="2971724" cy="307777"/>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ko-KR" sz="1400" b="1" i="0" u="none" strike="noStrike" cap="none" normalizeH="0" baseline="0" noProof="0" dirty="0">
                <a:ln>
                  <a:noFill/>
                </a:ln>
                <a:solidFill>
                  <a:srgbClr val="003738"/>
                </a:solidFill>
                <a:uLnTx/>
                <a:uFillTx/>
                <a:latin typeface="Tahoma"/>
                <a:ea typeface="+mn-ea"/>
                <a:cs typeface="+mn-cs"/>
              </a:rPr>
              <a:t>모니터링 및 분석</a:t>
            </a:r>
          </a:p>
        </p:txBody>
      </p:sp>
      <p:sp>
        <p:nvSpPr>
          <p:cNvPr id="30" name="Rectangle 55">
            <a:extLst>
              <a:ext uri="{FF2B5EF4-FFF2-40B4-BE49-F238E27FC236}">
                <a16:creationId xmlns:a16="http://schemas.microsoft.com/office/drawing/2014/main" id="{0F1D0D97-ED1A-4163-924D-EB84A82C1F90}"/>
              </a:ext>
            </a:extLst>
          </p:cNvPr>
          <p:cNvSpPr/>
          <p:nvPr/>
        </p:nvSpPr>
        <p:spPr bwMode="auto">
          <a:xfrm>
            <a:off x="1274730" y="3015990"/>
            <a:ext cx="1185390" cy="202403"/>
          </a:xfrm>
          <a:prstGeom prst="rect">
            <a:avLst/>
          </a:prstGeom>
          <a:solidFill>
            <a:srgbClr val="00DA43"/>
          </a:solidFill>
          <a:ln>
            <a:solidFill>
              <a:srgbClr val="003738"/>
            </a:solidFill>
            <a:prstDash val="dash"/>
          </a:ln>
        </p:spPr>
        <p:txBody>
          <a:bodyPr rot="0" spcFirstLastPara="0" vertOverflow="overflow" horzOverflow="overflow" vert="horz" wrap="square" lIns="68580" tIns="68580" rIns="36576"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1" i="0" u="none" strike="noStrike" cap="none" normalizeH="0" baseline="0" noProof="0">
                <a:ln>
                  <a:noFill/>
                </a:ln>
                <a:solidFill>
                  <a:srgbClr val="003738"/>
                </a:solidFill>
                <a:uLnTx/>
                <a:uFillTx/>
                <a:latin typeface="Tahoma"/>
                <a:ea typeface="Segoe UI" pitchFamily="34" charset="0"/>
                <a:cs typeface="Tahoma" panose="020B0604030504040204" pitchFamily="34" charset="0"/>
              </a:rPr>
              <a:t>DataLabs</a:t>
            </a:r>
          </a:p>
        </p:txBody>
      </p:sp>
      <p:sp>
        <p:nvSpPr>
          <p:cNvPr id="31" name="Rectangle 56">
            <a:extLst>
              <a:ext uri="{FF2B5EF4-FFF2-40B4-BE49-F238E27FC236}">
                <a16:creationId xmlns:a16="http://schemas.microsoft.com/office/drawing/2014/main" id="{8A59331E-8439-4992-AAD1-A8867B5073E4}"/>
              </a:ext>
            </a:extLst>
          </p:cNvPr>
          <p:cNvSpPr/>
          <p:nvPr/>
        </p:nvSpPr>
        <p:spPr bwMode="auto">
          <a:xfrm>
            <a:off x="452876" y="2242275"/>
            <a:ext cx="2829099" cy="361192"/>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32" name="TextBox 31">
            <a:extLst>
              <a:ext uri="{FF2B5EF4-FFF2-40B4-BE49-F238E27FC236}">
                <a16:creationId xmlns:a16="http://schemas.microsoft.com/office/drawing/2014/main" id="{4156E5F7-B9AF-49CC-800A-13129C50360A}"/>
              </a:ext>
            </a:extLst>
          </p:cNvPr>
          <p:cNvSpPr txBox="1"/>
          <p:nvPr/>
        </p:nvSpPr>
        <p:spPr>
          <a:xfrm>
            <a:off x="937659" y="2270862"/>
            <a:ext cx="1859536" cy="307777"/>
          </a:xfrm>
          <a:prstGeom prst="rect">
            <a:avLst/>
          </a:prstGeom>
          <a:ln>
            <a:noFill/>
          </a:ln>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sz="1400" b="1" i="0" u="none" strike="noStrike" cap="none" normalizeH="0" baseline="0" noProof="0" dirty="0">
                <a:ln>
                  <a:noFill/>
                </a:ln>
                <a:solidFill>
                  <a:srgbClr val="003738"/>
                </a:solidFill>
                <a:uLnTx/>
                <a:uFillTx/>
                <a:latin typeface="Tahoma"/>
                <a:ea typeface="Tahoma" panose="020B0604030504040204" pitchFamily="34" charset="0"/>
                <a:cs typeface="Tahoma" panose="020B0604030504040204" pitchFamily="34" charset="0"/>
              </a:rPr>
              <a:t>통합 서비스</a:t>
            </a:r>
          </a:p>
        </p:txBody>
      </p:sp>
      <p:sp>
        <p:nvSpPr>
          <p:cNvPr id="33" name="TextBox 32">
            <a:extLst>
              <a:ext uri="{FF2B5EF4-FFF2-40B4-BE49-F238E27FC236}">
                <a16:creationId xmlns:a16="http://schemas.microsoft.com/office/drawing/2014/main" id="{73D6483C-1920-4723-B2E6-2603A6933015}"/>
              </a:ext>
            </a:extLst>
          </p:cNvPr>
          <p:cNvSpPr txBox="1"/>
          <p:nvPr/>
        </p:nvSpPr>
        <p:spPr>
          <a:xfrm>
            <a:off x="422965" y="3435891"/>
            <a:ext cx="2888922" cy="307777"/>
          </a:xfrm>
          <a:prstGeom prst="rect">
            <a:avLst/>
          </a:prstGeom>
          <a:ln>
            <a:noFill/>
          </a:ln>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sz="1400" b="1" i="0" u="none" strike="noStrike" cap="none" normalizeH="0" baseline="0" noProof="0" dirty="0">
                <a:ln>
                  <a:noFill/>
                </a:ln>
                <a:solidFill>
                  <a:srgbClr val="003738"/>
                </a:solidFill>
                <a:uLnTx/>
                <a:uFillTx/>
                <a:latin typeface="Tahoma"/>
                <a:ea typeface="Tahoma" panose="020B0604030504040204" pitchFamily="34" charset="0"/>
                <a:cs typeface="Tahoma" panose="020B0604030504040204" pitchFamily="34" charset="0"/>
              </a:rPr>
              <a:t>범용 스토리지 API</a:t>
            </a:r>
            <a:r>
              <a:rPr kumimoji="0" lang="en-US" altLang="ko-KR" sz="1400" b="1" i="0" u="none" strike="noStrike" cap="none" normalizeH="0" baseline="0" noProof="0" dirty="0">
                <a:ln>
                  <a:noFill/>
                </a:ln>
                <a:solidFill>
                  <a:srgbClr val="003738"/>
                </a:solidFill>
                <a:uLnTx/>
                <a:uFillTx/>
                <a:latin typeface="Tahoma"/>
                <a:ea typeface="Tahoma" panose="020B0604030504040204" pitchFamily="34" charset="0"/>
                <a:cs typeface="Tahoma" panose="020B0604030504040204" pitchFamily="34" charset="0"/>
              </a:rPr>
              <a:t>s</a:t>
            </a:r>
            <a:endParaRPr kumimoji="0" lang="ko-KR" sz="1400" b="1" i="0" u="none" strike="noStrike" cap="none" normalizeH="0" baseline="0" noProof="0" dirty="0">
              <a:ln>
                <a:noFill/>
              </a:ln>
              <a:solidFill>
                <a:srgbClr val="003738"/>
              </a:solidFill>
              <a:uLnTx/>
              <a:uFillTx/>
              <a:latin typeface="Tahoma"/>
              <a:ea typeface="Tahoma" panose="020B0604030504040204" pitchFamily="34" charset="0"/>
              <a:cs typeface="Tahoma" panose="020B0604030504040204" pitchFamily="34" charset="0"/>
            </a:endParaRPr>
          </a:p>
        </p:txBody>
      </p:sp>
      <p:sp>
        <p:nvSpPr>
          <p:cNvPr id="34" name="Rectangle 75">
            <a:extLst>
              <a:ext uri="{FF2B5EF4-FFF2-40B4-BE49-F238E27FC236}">
                <a16:creationId xmlns:a16="http://schemas.microsoft.com/office/drawing/2014/main" id="{171763D4-583A-42F9-BD7B-636F72C25F27}"/>
              </a:ext>
            </a:extLst>
          </p:cNvPr>
          <p:cNvSpPr/>
          <p:nvPr/>
        </p:nvSpPr>
        <p:spPr>
          <a:xfrm>
            <a:off x="242581" y="4317382"/>
            <a:ext cx="8658839" cy="523220"/>
          </a:xfrm>
          <a:prstGeom prst="rect">
            <a:avLst/>
          </a:prstGeom>
        </p:spPr>
        <p:txBody>
          <a:bodyPr wrap="square">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altLang="en-US" sz="1400" b="0" i="0" u="none" strike="noStrike" cap="none" normalizeH="0" baseline="0" noProof="0" dirty="0">
                <a:ln w="3175">
                  <a:noFill/>
                </a:ln>
                <a:solidFill>
                  <a:srgbClr val="93EB20"/>
                </a:solidFill>
                <a:uLnTx/>
                <a:uFillTx/>
                <a:latin typeface="Tahoma"/>
                <a:ea typeface="+mn-ea"/>
                <a:cs typeface="Tahoma" panose="020B0604030504040204" pitchFamily="34" charset="0"/>
              </a:rPr>
              <a:t>완벽한</a:t>
            </a:r>
            <a:r>
              <a:rPr kumimoji="0" lang="ko-KR" sz="1400" b="0" i="0" u="none" strike="noStrike" cap="none" normalizeH="0" baseline="0" noProof="0" dirty="0">
                <a:ln w="3175">
                  <a:noFill/>
                </a:ln>
                <a:solidFill>
                  <a:srgbClr val="93EB20"/>
                </a:solidFill>
                <a:uLnTx/>
                <a:uFillTx/>
                <a:latin typeface="Tahoma"/>
                <a:ea typeface="+mn-ea"/>
                <a:cs typeface="Tahoma" panose="020B0604030504040204" pitchFamily="34" charset="0"/>
              </a:rPr>
              <a:t> 데이터 관리 및 보호를 구현하고 </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sz="1400" b="0" i="0" u="none" strike="noStrike" cap="none" normalizeH="0" baseline="0" noProof="0" dirty="0">
                <a:ln w="3175">
                  <a:noFill/>
                </a:ln>
                <a:solidFill>
                  <a:srgbClr val="93EB20"/>
                </a:solidFill>
                <a:uLnTx/>
                <a:uFillTx/>
                <a:latin typeface="Tahoma"/>
                <a:ea typeface="+mn-ea"/>
                <a:cs typeface="Tahoma" panose="020B0604030504040204" pitchFamily="34" charset="0"/>
              </a:rPr>
              <a:t>데이터를 재사용하여 데이터 센터와 클라우드 전체에 혁신 적용</a:t>
            </a:r>
          </a:p>
        </p:txBody>
      </p:sp>
      <p:grpSp>
        <p:nvGrpSpPr>
          <p:cNvPr id="35" name="Group 7">
            <a:extLst>
              <a:ext uri="{FF2B5EF4-FFF2-40B4-BE49-F238E27FC236}">
                <a16:creationId xmlns:a16="http://schemas.microsoft.com/office/drawing/2014/main" id="{5575599D-6DEF-46F5-BF57-0A2A1A696341}"/>
              </a:ext>
            </a:extLst>
          </p:cNvPr>
          <p:cNvGrpSpPr/>
          <p:nvPr/>
        </p:nvGrpSpPr>
        <p:grpSpPr>
          <a:xfrm>
            <a:off x="4662585" y="947736"/>
            <a:ext cx="4814789" cy="3259404"/>
            <a:chOff x="4662584" y="947736"/>
            <a:chExt cx="4814789" cy="3259404"/>
          </a:xfrm>
        </p:grpSpPr>
        <p:grpSp>
          <p:nvGrpSpPr>
            <p:cNvPr id="36" name="Group 68">
              <a:extLst>
                <a:ext uri="{FF2B5EF4-FFF2-40B4-BE49-F238E27FC236}">
                  <a16:creationId xmlns:a16="http://schemas.microsoft.com/office/drawing/2014/main" id="{BE56CEC8-4D0E-4B73-8D83-9E9725C53FA0}"/>
                </a:ext>
              </a:extLst>
            </p:cNvPr>
            <p:cNvGrpSpPr/>
            <p:nvPr/>
          </p:nvGrpSpPr>
          <p:grpSpPr>
            <a:xfrm>
              <a:off x="4662584" y="2230734"/>
              <a:ext cx="4814789" cy="664690"/>
              <a:chOff x="5658477" y="2598799"/>
              <a:chExt cx="4481295" cy="664690"/>
            </a:xfrm>
          </p:grpSpPr>
          <p:sp>
            <p:nvSpPr>
              <p:cNvPr id="49" name="Freeform: Shape 23">
                <a:extLst>
                  <a:ext uri="{FF2B5EF4-FFF2-40B4-BE49-F238E27FC236}">
                    <a16:creationId xmlns:a16="http://schemas.microsoft.com/office/drawing/2014/main" id="{584AA77F-1FB0-44A5-95E9-061C04DF91EA}"/>
                  </a:ext>
                </a:extLst>
              </p:cNvPr>
              <p:cNvSpPr/>
              <p:nvPr/>
            </p:nvSpPr>
            <p:spPr>
              <a:xfrm>
                <a:off x="5658477" y="2598799"/>
                <a:ext cx="4481295" cy="664690"/>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720000" tIns="70765" rIns="70765" bIns="70765" numCol="1" spcCol="1270" anchor="ctr" anchorCtr="0">
                <a:noAutofit/>
              </a:bodyPr>
              <a:lstStyle/>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400" b="0" i="0" u="none" strike="noStrike" cap="none" normalizeH="0" baseline="0" noProof="0" dirty="0">
                    <a:ln>
                      <a:noFill/>
                    </a:ln>
                    <a:solidFill>
                      <a:srgbClr val="00E296"/>
                    </a:solidFill>
                    <a:uLnTx/>
                    <a:uFillTx/>
                    <a:latin typeface="Tahoma"/>
                    <a:ea typeface="+mn-ea"/>
                    <a:cs typeface="+mn-cs"/>
                  </a:rPr>
                  <a:t>모니터링 및 분석</a:t>
                </a:r>
              </a:p>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완전한 가시성 및 개선을 위한 </a:t>
                </a:r>
                <a:r>
                  <a:rPr kumimoji="0" lang="ko-KR" sz="1050" b="0" i="0" u="none" strike="noStrike" cap="none" normalizeH="0" baseline="0" noProof="0" dirty="0" err="1">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인텔리전스</a:t>
                </a: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 내장</a:t>
                </a:r>
              </a:p>
            </p:txBody>
          </p:sp>
          <p:pic>
            <p:nvPicPr>
              <p:cNvPr id="50" name="Graphic 73">
                <a:extLst>
                  <a:ext uri="{FF2B5EF4-FFF2-40B4-BE49-F238E27FC236}">
                    <a16:creationId xmlns:a16="http://schemas.microsoft.com/office/drawing/2014/main" id="{DE6CC837-AD42-47EF-8DDA-EA34F1563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1257" y="2719469"/>
                <a:ext cx="375723" cy="375723"/>
              </a:xfrm>
              <a:prstGeom prst="rect">
                <a:avLst/>
              </a:prstGeom>
            </p:spPr>
          </p:pic>
        </p:grpSp>
        <p:grpSp>
          <p:nvGrpSpPr>
            <p:cNvPr id="37" name="Group 4">
              <a:extLst>
                <a:ext uri="{FF2B5EF4-FFF2-40B4-BE49-F238E27FC236}">
                  <a16:creationId xmlns:a16="http://schemas.microsoft.com/office/drawing/2014/main" id="{5F6BE1A4-55BF-47CF-9BD5-8F397CE3FE1E}"/>
                </a:ext>
              </a:extLst>
            </p:cNvPr>
            <p:cNvGrpSpPr/>
            <p:nvPr/>
          </p:nvGrpSpPr>
          <p:grpSpPr>
            <a:xfrm>
              <a:off x="4662584" y="1603123"/>
              <a:ext cx="4814779" cy="631467"/>
              <a:chOff x="5352950" y="1521027"/>
              <a:chExt cx="4814779" cy="631467"/>
            </a:xfrm>
          </p:grpSpPr>
          <p:sp>
            <p:nvSpPr>
              <p:cNvPr id="47" name="Freeform: Shape 24">
                <a:extLst>
                  <a:ext uri="{FF2B5EF4-FFF2-40B4-BE49-F238E27FC236}">
                    <a16:creationId xmlns:a16="http://schemas.microsoft.com/office/drawing/2014/main" id="{05743A51-27FE-4162-A894-25127406FBAD}"/>
                  </a:ext>
                </a:extLst>
              </p:cNvPr>
              <p:cNvSpPr/>
              <p:nvPr/>
            </p:nvSpPr>
            <p:spPr>
              <a:xfrm>
                <a:off x="5352950" y="1521027"/>
                <a:ext cx="4814779" cy="631467"/>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720000" tIns="70643" rIns="70643" bIns="70643" numCol="1" spcCol="1270" anchor="ctr" anchorCtr="0">
                <a:noAutofit/>
              </a:bodyPr>
              <a:lstStyle/>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400" b="0" i="0" u="none" strike="noStrike" cap="none" normalizeH="0" baseline="0" noProof="0" dirty="0">
                    <a:ln>
                      <a:noFill/>
                    </a:ln>
                    <a:solidFill>
                      <a:srgbClr val="00E296"/>
                    </a:solidFill>
                    <a:uLnTx/>
                    <a:uFillTx/>
                    <a:latin typeface="Tahoma"/>
                    <a:ea typeface="+mn-ea"/>
                    <a:cs typeface="+mn-cs"/>
                  </a:rPr>
                  <a:t>클라우드 이동성</a:t>
                </a:r>
              </a:p>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모든 클라우드의 워크로드 보호, 복원 및 마이그레이션</a:t>
                </a:r>
              </a:p>
            </p:txBody>
          </p:sp>
          <p:pic>
            <p:nvPicPr>
              <p:cNvPr id="48" name="Graphic 67">
                <a:extLst>
                  <a:ext uri="{FF2B5EF4-FFF2-40B4-BE49-F238E27FC236}">
                    <a16:creationId xmlns:a16="http://schemas.microsoft.com/office/drawing/2014/main" id="{1D8D4201-4DFB-47D7-BA31-1A275A7F59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1788" y="1648899"/>
                <a:ext cx="410412" cy="375723"/>
              </a:xfrm>
              <a:prstGeom prst="rect">
                <a:avLst/>
              </a:prstGeom>
            </p:spPr>
          </p:pic>
        </p:grpSp>
        <p:grpSp>
          <p:nvGrpSpPr>
            <p:cNvPr id="38" name="Group 5">
              <a:extLst>
                <a:ext uri="{FF2B5EF4-FFF2-40B4-BE49-F238E27FC236}">
                  <a16:creationId xmlns:a16="http://schemas.microsoft.com/office/drawing/2014/main" id="{39050BD3-412A-4105-B023-C523C201DECD}"/>
                </a:ext>
              </a:extLst>
            </p:cNvPr>
            <p:cNvGrpSpPr/>
            <p:nvPr/>
          </p:nvGrpSpPr>
          <p:grpSpPr>
            <a:xfrm>
              <a:off x="4662585" y="947736"/>
              <a:ext cx="3635878" cy="659243"/>
              <a:chOff x="5352951" y="868454"/>
              <a:chExt cx="3635878" cy="659243"/>
            </a:xfrm>
          </p:grpSpPr>
          <p:sp>
            <p:nvSpPr>
              <p:cNvPr id="45" name="Freeform: Shape 18">
                <a:extLst>
                  <a:ext uri="{FF2B5EF4-FFF2-40B4-BE49-F238E27FC236}">
                    <a16:creationId xmlns:a16="http://schemas.microsoft.com/office/drawing/2014/main" id="{7412C59B-6EA3-4015-ADBA-5BD15860287E}"/>
                  </a:ext>
                </a:extLst>
              </p:cNvPr>
              <p:cNvSpPr/>
              <p:nvPr/>
            </p:nvSpPr>
            <p:spPr>
              <a:xfrm>
                <a:off x="5352951" y="868454"/>
                <a:ext cx="3635878" cy="659243"/>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720000" tIns="70643" rIns="70643" bIns="70643" numCol="1" spcCol="1270" anchor="ctr" anchorCtr="0">
                <a:noAutofit/>
              </a:bodyPr>
              <a:lstStyle/>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400" b="0" i="0" u="none" strike="noStrike" cap="none" normalizeH="0" baseline="0" noProof="0" dirty="0">
                    <a:ln>
                      <a:noFill/>
                    </a:ln>
                    <a:solidFill>
                      <a:srgbClr val="00E296"/>
                    </a:solidFill>
                    <a:uLnTx/>
                    <a:uFillTx/>
                    <a:latin typeface="Tahoma"/>
                    <a:ea typeface="+mn-ea"/>
                    <a:cs typeface="+mn-cs"/>
                  </a:rPr>
                  <a:t>백업 및 복구</a:t>
                </a:r>
              </a:p>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언제 어디서나 무엇이든 복구 </a:t>
                </a:r>
              </a:p>
            </p:txBody>
          </p:sp>
          <p:pic>
            <p:nvPicPr>
              <p:cNvPr id="46" name="Graphic 21">
                <a:extLst>
                  <a:ext uri="{FF2B5EF4-FFF2-40B4-BE49-F238E27FC236}">
                    <a16:creationId xmlns:a16="http://schemas.microsoft.com/office/drawing/2014/main" id="{93A9A6F5-DBEC-4419-9C04-394BE4C4C1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56193" y="1002151"/>
                <a:ext cx="465782" cy="391848"/>
              </a:xfrm>
              <a:prstGeom prst="rect">
                <a:avLst/>
              </a:prstGeom>
            </p:spPr>
          </p:pic>
        </p:grpSp>
        <p:grpSp>
          <p:nvGrpSpPr>
            <p:cNvPr id="39" name="Group 1">
              <a:extLst>
                <a:ext uri="{FF2B5EF4-FFF2-40B4-BE49-F238E27FC236}">
                  <a16:creationId xmlns:a16="http://schemas.microsoft.com/office/drawing/2014/main" id="{31D79116-1297-4507-BA10-DB137CC73596}"/>
                </a:ext>
              </a:extLst>
            </p:cNvPr>
            <p:cNvGrpSpPr/>
            <p:nvPr/>
          </p:nvGrpSpPr>
          <p:grpSpPr>
            <a:xfrm>
              <a:off x="4662584" y="2891567"/>
              <a:ext cx="4557591" cy="654740"/>
              <a:chOff x="5352950" y="3035844"/>
              <a:chExt cx="4557591" cy="654740"/>
            </a:xfrm>
          </p:grpSpPr>
          <p:sp>
            <p:nvSpPr>
              <p:cNvPr id="43" name="Freeform: Shape 25">
                <a:extLst>
                  <a:ext uri="{FF2B5EF4-FFF2-40B4-BE49-F238E27FC236}">
                    <a16:creationId xmlns:a16="http://schemas.microsoft.com/office/drawing/2014/main" id="{0EBDF093-F1F6-46CE-BAC6-7F06E5178E3F}"/>
                  </a:ext>
                </a:extLst>
              </p:cNvPr>
              <p:cNvSpPr/>
              <p:nvPr/>
            </p:nvSpPr>
            <p:spPr>
              <a:xfrm>
                <a:off x="5352950" y="3035844"/>
                <a:ext cx="4557591" cy="654740"/>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720000" tIns="70643" rIns="70643" bIns="70643" numCol="1" spcCol="1270" anchor="ctr" anchorCtr="0">
                <a:noAutofit/>
              </a:bodyPr>
              <a:lstStyle/>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400" b="0" i="0" u="none" strike="noStrike" cap="none" normalizeH="0" baseline="0" noProof="0" dirty="0">
                    <a:ln>
                      <a:noFill/>
                    </a:ln>
                    <a:solidFill>
                      <a:srgbClr val="00E296"/>
                    </a:solidFill>
                    <a:uLnTx/>
                    <a:uFillTx/>
                    <a:latin typeface="Tahoma"/>
                    <a:ea typeface="+mn-ea"/>
                    <a:cs typeface="+mn-cs"/>
                  </a:rPr>
                  <a:t>통합 서비스 및 자동화</a:t>
                </a:r>
              </a:p>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데이터를 재사용하여 더 높은 비즈니스 가치 실현</a:t>
                </a:r>
              </a:p>
            </p:txBody>
          </p:sp>
          <p:pic>
            <p:nvPicPr>
              <p:cNvPr id="44" name="Graphic 77">
                <a:extLst>
                  <a:ext uri="{FF2B5EF4-FFF2-40B4-BE49-F238E27FC236}">
                    <a16:creationId xmlns:a16="http://schemas.microsoft.com/office/drawing/2014/main" id="{C0D0C845-8D60-4934-ABDE-BAAF459F80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72012" y="3134703"/>
                <a:ext cx="449963" cy="441782"/>
              </a:xfrm>
              <a:prstGeom prst="rect">
                <a:avLst/>
              </a:prstGeom>
            </p:spPr>
          </p:pic>
        </p:grpSp>
        <p:grpSp>
          <p:nvGrpSpPr>
            <p:cNvPr id="40" name="Group 3">
              <a:extLst>
                <a:ext uri="{FF2B5EF4-FFF2-40B4-BE49-F238E27FC236}">
                  <a16:creationId xmlns:a16="http://schemas.microsoft.com/office/drawing/2014/main" id="{87429ECC-E874-41AF-AAE5-7FBF21D3BC91}"/>
                </a:ext>
              </a:extLst>
            </p:cNvPr>
            <p:cNvGrpSpPr/>
            <p:nvPr/>
          </p:nvGrpSpPr>
          <p:grpSpPr>
            <a:xfrm>
              <a:off x="4662585" y="3542450"/>
              <a:ext cx="4219670" cy="664690"/>
              <a:chOff x="5352951" y="3709029"/>
              <a:chExt cx="4219670" cy="664690"/>
            </a:xfrm>
          </p:grpSpPr>
          <p:sp>
            <p:nvSpPr>
              <p:cNvPr id="41" name="Freeform: Shape 22">
                <a:extLst>
                  <a:ext uri="{FF2B5EF4-FFF2-40B4-BE49-F238E27FC236}">
                    <a16:creationId xmlns:a16="http://schemas.microsoft.com/office/drawing/2014/main" id="{B63094AD-D670-4EEE-A229-E48E1430EE71}"/>
                  </a:ext>
                </a:extLst>
              </p:cNvPr>
              <p:cNvSpPr/>
              <p:nvPr/>
            </p:nvSpPr>
            <p:spPr>
              <a:xfrm>
                <a:off x="5352951" y="3709029"/>
                <a:ext cx="4219670" cy="664690"/>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720000" tIns="70643" rIns="70643" bIns="70643" numCol="1" spcCol="1270" anchor="ctr" anchorCtr="0">
                <a:noAutofit/>
              </a:bodyPr>
              <a:lstStyle/>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400" b="0" i="0" u="none" strike="noStrike" cap="none" normalizeH="0" baseline="0" noProof="0" dirty="0">
                    <a:ln>
                      <a:noFill/>
                    </a:ln>
                    <a:solidFill>
                      <a:srgbClr val="00E296"/>
                    </a:solidFill>
                    <a:uLnTx/>
                    <a:uFillTx/>
                    <a:latin typeface="Tahoma"/>
                    <a:ea typeface="+mn-ea"/>
                    <a:cs typeface="+mn-cs"/>
                  </a:rPr>
                  <a:t>관리 및 규정 준수</a:t>
                </a:r>
              </a:p>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보안, 규정 준수 및 개인 정보 보호 보장</a:t>
                </a:r>
              </a:p>
            </p:txBody>
          </p:sp>
          <p:pic>
            <p:nvPicPr>
              <p:cNvPr id="42" name="Graphic 78">
                <a:extLst>
                  <a:ext uri="{FF2B5EF4-FFF2-40B4-BE49-F238E27FC236}">
                    <a16:creationId xmlns:a16="http://schemas.microsoft.com/office/drawing/2014/main" id="{E08C9F2D-FA59-4D3C-9DC6-BE8E573F86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2134" y="3808683"/>
                <a:ext cx="400066" cy="465382"/>
              </a:xfrm>
              <a:prstGeom prst="rect">
                <a:avLst/>
              </a:prstGeom>
            </p:spPr>
          </p:pic>
        </p:grpSp>
      </p:grpSp>
    </p:spTree>
    <p:extLst>
      <p:ext uri="{BB962C8B-B14F-4D97-AF65-F5344CB8AC3E}">
        <p14:creationId xmlns:p14="http://schemas.microsoft.com/office/powerpoint/2010/main" val="117608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hidden="1">
            <a:extLst>
              <a:ext uri="{FF2B5EF4-FFF2-40B4-BE49-F238E27FC236}">
                <a16:creationId xmlns:a16="http://schemas.microsoft.com/office/drawing/2014/main" id="{E57E5EB7-9A27-4B89-9CE7-DF7BC1652084}"/>
              </a:ext>
            </a:extLst>
          </p:cNvPr>
          <p:cNvPicPr>
            <a:picLocks noChangeAspect="1"/>
          </p:cNvPicPr>
          <p:nvPr/>
        </p:nvPicPr>
        <p:blipFill>
          <a:blip r:embed="rId3"/>
          <a:stretch>
            <a:fillRect/>
          </a:stretch>
        </p:blipFill>
        <p:spPr>
          <a:xfrm>
            <a:off x="-581026" y="-274142"/>
            <a:ext cx="10525125" cy="5920383"/>
          </a:xfrm>
          <a:prstGeom prst="rect">
            <a:avLst/>
          </a:prstGeom>
        </p:spPr>
      </p:pic>
      <p:pic>
        <p:nvPicPr>
          <p:cNvPr id="22" name="Picture 21" hidden="1">
            <a:extLst>
              <a:ext uri="{FF2B5EF4-FFF2-40B4-BE49-F238E27FC236}">
                <a16:creationId xmlns:a16="http://schemas.microsoft.com/office/drawing/2014/main" id="{5DCB5F4E-5FF0-45E6-83CB-7F798FC25DB8}"/>
              </a:ext>
            </a:extLst>
          </p:cNvPr>
          <p:cNvPicPr>
            <a:picLocks noChangeAspect="1"/>
          </p:cNvPicPr>
          <p:nvPr/>
        </p:nvPicPr>
        <p:blipFill>
          <a:blip r:embed="rId4"/>
          <a:stretch>
            <a:fillRect/>
          </a:stretch>
        </p:blipFill>
        <p:spPr>
          <a:xfrm>
            <a:off x="-581026" y="-274142"/>
            <a:ext cx="10525125" cy="5920383"/>
          </a:xfrm>
          <a:prstGeom prst="rect">
            <a:avLst/>
          </a:prstGeom>
        </p:spPr>
      </p:pic>
      <p:sp>
        <p:nvSpPr>
          <p:cNvPr id="116" name="Rectangle 115">
            <a:extLst>
              <a:ext uri="{FF2B5EF4-FFF2-40B4-BE49-F238E27FC236}">
                <a16:creationId xmlns:a16="http://schemas.microsoft.com/office/drawing/2014/main" id="{D10548B8-D528-4BFD-8BEC-91472DC84685}"/>
              </a:ext>
            </a:extLst>
          </p:cNvPr>
          <p:cNvSpPr/>
          <p:nvPr/>
        </p:nvSpPr>
        <p:spPr bwMode="auto">
          <a:xfrm>
            <a:off x="7148106" y="2293795"/>
            <a:ext cx="1683190" cy="1518317"/>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1050" dirty="0">
                <a:solidFill>
                  <a:srgbClr val="FFFFFF"/>
                </a:solidFill>
                <a:latin typeface="Tahoma"/>
                <a:ea typeface="Segoe UI" pitchFamily="34" charset="0"/>
                <a:cs typeface="Segoe UI" pitchFamily="34" charset="0"/>
              </a:rPr>
              <a:t>Veeam Backup </a:t>
            </a:r>
            <a:br>
              <a:rPr lang="en-US" sz="1050" dirty="0">
                <a:solidFill>
                  <a:srgbClr val="FFFFFF"/>
                </a:solidFill>
                <a:latin typeface="Tahoma"/>
                <a:ea typeface="Segoe UI" pitchFamily="34" charset="0"/>
                <a:cs typeface="Segoe UI" pitchFamily="34" charset="0"/>
              </a:rPr>
            </a:br>
            <a:r>
              <a:rPr lang="en-US" sz="1050" dirty="0">
                <a:solidFill>
                  <a:srgbClr val="FFFFFF"/>
                </a:solidFill>
                <a:latin typeface="Tahoma"/>
                <a:ea typeface="Segoe UI" pitchFamily="34" charset="0"/>
                <a:cs typeface="Segoe UI" pitchFamily="34" charset="0"/>
              </a:rPr>
              <a:t>&amp; Replication</a:t>
            </a:r>
          </a:p>
          <a:p>
            <a:pPr algn="ctr" defTabSz="914076" fontAlgn="base">
              <a:spcBef>
                <a:spcPct val="0"/>
              </a:spcBef>
              <a:spcAft>
                <a:spcPct val="0"/>
              </a:spcAft>
            </a:pPr>
            <a:r>
              <a:rPr lang="en-US" sz="1050" dirty="0">
                <a:solidFill>
                  <a:srgbClr val="FFFFFF"/>
                </a:solidFill>
                <a:latin typeface="Tahoma"/>
                <a:ea typeface="Segoe UI" pitchFamily="34" charset="0"/>
                <a:cs typeface="Segoe UI" pitchFamily="34" charset="0"/>
              </a:rPr>
              <a:t>+</a:t>
            </a:r>
          </a:p>
          <a:p>
            <a:pPr algn="ctr" defTabSz="914076" fontAlgn="base">
              <a:spcBef>
                <a:spcPct val="0"/>
              </a:spcBef>
              <a:spcAft>
                <a:spcPct val="0"/>
              </a:spcAft>
            </a:pPr>
            <a:r>
              <a:rPr lang="en-US" sz="1050" dirty="0">
                <a:solidFill>
                  <a:srgbClr val="FFFFFF"/>
                </a:solidFill>
                <a:latin typeface="Tahoma"/>
                <a:ea typeface="Segoe UI" pitchFamily="34" charset="0"/>
                <a:cs typeface="Segoe UI" pitchFamily="34" charset="0"/>
              </a:rPr>
              <a:t>Veeam ONE </a:t>
            </a:r>
          </a:p>
          <a:p>
            <a:pPr algn="ctr" defTabSz="914076" fontAlgn="base">
              <a:spcBef>
                <a:spcPct val="0"/>
              </a:spcBef>
              <a:spcAft>
                <a:spcPct val="0"/>
              </a:spcAft>
            </a:pPr>
            <a:r>
              <a:rPr lang="en-US" sz="1050" dirty="0">
                <a:solidFill>
                  <a:srgbClr val="FFFFFF"/>
                </a:solidFill>
                <a:latin typeface="Tahoma"/>
                <a:ea typeface="Segoe UI" pitchFamily="34" charset="0"/>
                <a:cs typeface="Segoe UI" pitchFamily="34" charset="0"/>
              </a:rPr>
              <a:t>=</a:t>
            </a:r>
            <a:br>
              <a:rPr lang="en-US" sz="1050" dirty="0">
                <a:solidFill>
                  <a:srgbClr val="FFFFFF"/>
                </a:solidFill>
                <a:latin typeface="Tahoma"/>
                <a:ea typeface="Segoe UI" pitchFamily="34" charset="0"/>
                <a:cs typeface="Segoe UI" pitchFamily="34" charset="0"/>
              </a:rPr>
            </a:br>
            <a:r>
              <a:rPr lang="en-US" sz="1050" b="1" dirty="0">
                <a:solidFill>
                  <a:srgbClr val="FFFFFF"/>
                </a:solidFill>
                <a:latin typeface="Tahoma"/>
                <a:ea typeface="Segoe UI" pitchFamily="34" charset="0"/>
                <a:cs typeface="Segoe UI" pitchFamily="34" charset="0"/>
              </a:rPr>
              <a:t>Veeam Availability Suite</a:t>
            </a:r>
          </a:p>
        </p:txBody>
      </p:sp>
      <p:grpSp>
        <p:nvGrpSpPr>
          <p:cNvPr id="9" name="Group 8">
            <a:extLst>
              <a:ext uri="{FF2B5EF4-FFF2-40B4-BE49-F238E27FC236}">
                <a16:creationId xmlns:a16="http://schemas.microsoft.com/office/drawing/2014/main" id="{70F38CFF-F80F-4E2C-88B2-74016B6ECD99}"/>
              </a:ext>
            </a:extLst>
          </p:cNvPr>
          <p:cNvGrpSpPr/>
          <p:nvPr/>
        </p:nvGrpSpPr>
        <p:grpSpPr>
          <a:xfrm>
            <a:off x="4224553" y="2316522"/>
            <a:ext cx="2550565" cy="1495589"/>
            <a:chOff x="4153166" y="2100130"/>
            <a:chExt cx="2550565" cy="1648591"/>
          </a:xfrm>
        </p:grpSpPr>
        <p:sp>
          <p:nvSpPr>
            <p:cNvPr id="113" name="Rectangle 112">
              <a:extLst>
                <a:ext uri="{FF2B5EF4-FFF2-40B4-BE49-F238E27FC236}">
                  <a16:creationId xmlns:a16="http://schemas.microsoft.com/office/drawing/2014/main" id="{2FCE69DD-9712-4508-ABCF-073FD72CB7AD}"/>
                </a:ext>
              </a:extLst>
            </p:cNvPr>
            <p:cNvSpPr/>
            <p:nvPr/>
          </p:nvSpPr>
          <p:spPr bwMode="auto">
            <a:xfrm>
              <a:off x="4153166" y="2100130"/>
              <a:ext cx="2550565" cy="358752"/>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076" fontAlgn="base">
                <a:spcBef>
                  <a:spcPct val="0"/>
                </a:spcBef>
                <a:spcAft>
                  <a:spcPct val="0"/>
                </a:spcAft>
              </a:pPr>
              <a:r>
                <a:rPr lang="en-US" sz="1050">
                  <a:solidFill>
                    <a:srgbClr val="FFFFFF"/>
                  </a:solidFill>
                  <a:latin typeface="Tahoma"/>
                  <a:ea typeface="Segoe UI" pitchFamily="34" charset="0"/>
                  <a:cs typeface="Segoe UI" pitchFamily="34" charset="0"/>
                </a:rPr>
                <a:t>Veeam ONE</a:t>
              </a:r>
            </a:p>
          </p:txBody>
        </p:sp>
        <p:sp>
          <p:nvSpPr>
            <p:cNvPr id="115" name="Rectangle 114">
              <a:extLst>
                <a:ext uri="{FF2B5EF4-FFF2-40B4-BE49-F238E27FC236}">
                  <a16:creationId xmlns:a16="http://schemas.microsoft.com/office/drawing/2014/main" id="{6E67A7CA-0E11-4CEC-A249-B62DC161D7EF}"/>
                </a:ext>
              </a:extLst>
            </p:cNvPr>
            <p:cNvSpPr/>
            <p:nvPr/>
          </p:nvSpPr>
          <p:spPr bwMode="auto">
            <a:xfrm>
              <a:off x="4153166" y="2549180"/>
              <a:ext cx="2550565" cy="358752"/>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076" fontAlgn="base">
                <a:spcBef>
                  <a:spcPct val="0"/>
                </a:spcBef>
                <a:spcAft>
                  <a:spcPct val="0"/>
                </a:spcAft>
              </a:pPr>
              <a:r>
                <a:rPr lang="en-US" sz="1050">
                  <a:solidFill>
                    <a:srgbClr val="FFFFFF"/>
                  </a:solidFill>
                  <a:latin typeface="Tahoma"/>
                  <a:ea typeface="Segoe UI" pitchFamily="34" charset="0"/>
                  <a:cs typeface="Segoe UI" pitchFamily="34" charset="0"/>
                </a:rPr>
                <a:t>Veeam Availability Orchestrator</a:t>
              </a:r>
            </a:p>
          </p:txBody>
        </p:sp>
        <p:sp>
          <p:nvSpPr>
            <p:cNvPr id="117" name="Rectangle 116">
              <a:extLst>
                <a:ext uri="{FF2B5EF4-FFF2-40B4-BE49-F238E27FC236}">
                  <a16:creationId xmlns:a16="http://schemas.microsoft.com/office/drawing/2014/main" id="{46EE2FA1-69D0-4DC5-B143-C608956112B6}"/>
                </a:ext>
              </a:extLst>
            </p:cNvPr>
            <p:cNvSpPr/>
            <p:nvPr/>
          </p:nvSpPr>
          <p:spPr bwMode="auto">
            <a:xfrm>
              <a:off x="4153166" y="3389969"/>
              <a:ext cx="2550565" cy="358752"/>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076" fontAlgn="base">
                <a:spcBef>
                  <a:spcPct val="0"/>
                </a:spcBef>
                <a:spcAft>
                  <a:spcPct val="0"/>
                </a:spcAft>
              </a:pPr>
              <a:r>
                <a:rPr lang="en-US" sz="1050" b="1" dirty="0">
                  <a:solidFill>
                    <a:srgbClr val="FFFFFF"/>
                  </a:solidFill>
                  <a:latin typeface="Tahoma"/>
                  <a:ea typeface="Segoe UI" pitchFamily="34" charset="0"/>
                  <a:cs typeface="Segoe UI" pitchFamily="34" charset="0"/>
                </a:rPr>
                <a:t>Veeam Backup &amp; Replication</a:t>
              </a:r>
            </a:p>
          </p:txBody>
        </p:sp>
        <p:sp>
          <p:nvSpPr>
            <p:cNvPr id="118" name="Rectangle 117">
              <a:extLst>
                <a:ext uri="{FF2B5EF4-FFF2-40B4-BE49-F238E27FC236}">
                  <a16:creationId xmlns:a16="http://schemas.microsoft.com/office/drawing/2014/main" id="{478B86C3-7513-4E69-BF13-ECD90F8122D8}"/>
                </a:ext>
              </a:extLst>
            </p:cNvPr>
            <p:cNvSpPr/>
            <p:nvPr/>
          </p:nvSpPr>
          <p:spPr bwMode="auto">
            <a:xfrm>
              <a:off x="4153166" y="2949027"/>
              <a:ext cx="2550565" cy="358752"/>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076" fontAlgn="base">
                <a:spcBef>
                  <a:spcPct val="0"/>
                </a:spcBef>
                <a:spcAft>
                  <a:spcPct val="0"/>
                </a:spcAft>
              </a:pPr>
              <a:r>
                <a:rPr lang="en-US" sz="1050">
                  <a:solidFill>
                    <a:srgbClr val="FFFFFF"/>
                  </a:solidFill>
                  <a:latin typeface="Tahoma"/>
                  <a:ea typeface="Segoe UI" pitchFamily="34" charset="0"/>
                  <a:cs typeface="Segoe UI" pitchFamily="34" charset="0"/>
                </a:rPr>
                <a:t>Veeam Backup for Microsoft Office 365</a:t>
              </a:r>
            </a:p>
          </p:txBody>
        </p:sp>
      </p:grpSp>
      <p:sp>
        <p:nvSpPr>
          <p:cNvPr id="51" name="Freeform: Shape 50">
            <a:extLst>
              <a:ext uri="{FF2B5EF4-FFF2-40B4-BE49-F238E27FC236}">
                <a16:creationId xmlns:a16="http://schemas.microsoft.com/office/drawing/2014/main" id="{385D6EB5-9182-4F04-ADED-BD2DDCDB5B48}"/>
              </a:ext>
            </a:extLst>
          </p:cNvPr>
          <p:cNvSpPr/>
          <p:nvPr/>
        </p:nvSpPr>
        <p:spPr bwMode="auto">
          <a:xfrm rot="10800000">
            <a:off x="6786575" y="2346044"/>
            <a:ext cx="223205" cy="1418148"/>
          </a:xfrm>
          <a:custGeom>
            <a:avLst/>
            <a:gdLst>
              <a:gd name="connsiteX0" fmla="*/ 471487 w 576262"/>
              <a:gd name="connsiteY0" fmla="*/ 0 h 3624262"/>
              <a:gd name="connsiteX1" fmla="*/ 0 w 576262"/>
              <a:gd name="connsiteY1" fmla="*/ 1881187 h 3624262"/>
              <a:gd name="connsiteX2" fmla="*/ 576262 w 576262"/>
              <a:gd name="connsiteY2" fmla="*/ 3624262 h 3624262"/>
              <a:gd name="connsiteX0" fmla="*/ 471487 w 495445"/>
              <a:gd name="connsiteY0" fmla="*/ 0 h 3727120"/>
              <a:gd name="connsiteX1" fmla="*/ 0 w 495445"/>
              <a:gd name="connsiteY1" fmla="*/ 1881187 h 3727120"/>
              <a:gd name="connsiteX2" fmla="*/ 495445 w 495445"/>
              <a:gd name="connsiteY2" fmla="*/ 3727120 h 3727120"/>
            </a:gdLst>
            <a:ahLst/>
            <a:cxnLst>
              <a:cxn ang="0">
                <a:pos x="connsiteX0" y="connsiteY0"/>
              </a:cxn>
              <a:cxn ang="0">
                <a:pos x="connsiteX1" y="connsiteY1"/>
              </a:cxn>
              <a:cxn ang="0">
                <a:pos x="connsiteX2" y="connsiteY2"/>
              </a:cxn>
            </a:cxnLst>
            <a:rect l="l" t="t" r="r" b="b"/>
            <a:pathLst>
              <a:path w="495445" h="3727120">
                <a:moveTo>
                  <a:pt x="471487" y="0"/>
                </a:moveTo>
                <a:lnTo>
                  <a:pt x="0" y="1881187"/>
                </a:lnTo>
                <a:lnTo>
                  <a:pt x="495445" y="3727120"/>
                </a:lnTo>
              </a:path>
            </a:pathLst>
          </a:custGeom>
          <a:noFill/>
          <a:ln w="12700">
            <a:gradFill>
              <a:gsLst>
                <a:gs pos="0">
                  <a:srgbClr val="93EB20"/>
                </a:gs>
                <a:gs pos="100000">
                  <a:srgbClr val="93EB20">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83"/>
            <a:endParaRPr lang="ru-RU">
              <a:solidFill>
                <a:srgbClr val="FFFFFF"/>
              </a:solidFill>
              <a:latin typeface="Tahoma"/>
            </a:endParaRPr>
          </a:p>
        </p:txBody>
      </p:sp>
      <p:sp>
        <p:nvSpPr>
          <p:cNvPr id="63" name="Rectangle 62">
            <a:extLst>
              <a:ext uri="{FF2B5EF4-FFF2-40B4-BE49-F238E27FC236}">
                <a16:creationId xmlns:a16="http://schemas.microsoft.com/office/drawing/2014/main" id="{2A2E4AA2-361F-4F7E-90F7-C1CA53AF50F6}"/>
              </a:ext>
            </a:extLst>
          </p:cNvPr>
          <p:cNvSpPr/>
          <p:nvPr/>
        </p:nvSpPr>
        <p:spPr bwMode="auto">
          <a:xfrm>
            <a:off x="436492" y="1773042"/>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ko-KR" altLang="en-US" sz="1100" kern="0" dirty="0">
                <a:solidFill>
                  <a:srgbClr val="43FFC0"/>
                </a:solidFill>
                <a:latin typeface="Tahoma"/>
                <a:ea typeface="Segoe UI" pitchFamily="34" charset="0"/>
                <a:cs typeface="Segoe UI" pitchFamily="34" charset="0"/>
              </a:rPr>
              <a:t>가상 환경</a:t>
            </a:r>
            <a:endParaRPr lang="en-US" sz="1100" kern="0" dirty="0">
              <a:solidFill>
                <a:srgbClr val="43FFC0"/>
              </a:solidFill>
              <a:latin typeface="Tahoma"/>
              <a:ea typeface="Segoe UI" pitchFamily="34" charset="0"/>
              <a:cs typeface="Segoe UI" pitchFamily="34" charset="0"/>
            </a:endParaRPr>
          </a:p>
        </p:txBody>
      </p:sp>
      <p:sp>
        <p:nvSpPr>
          <p:cNvPr id="64" name="Rectangle 63">
            <a:extLst>
              <a:ext uri="{FF2B5EF4-FFF2-40B4-BE49-F238E27FC236}">
                <a16:creationId xmlns:a16="http://schemas.microsoft.com/office/drawing/2014/main" id="{1DB5B9A8-7F92-4C02-9B4E-5CCF9EEDAB41}"/>
              </a:ext>
            </a:extLst>
          </p:cNvPr>
          <p:cNvSpPr/>
          <p:nvPr/>
        </p:nvSpPr>
        <p:spPr bwMode="auto">
          <a:xfrm>
            <a:off x="2634035" y="1773042"/>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ko-KR" altLang="en-US" sz="1100" kern="0" dirty="0" err="1">
                <a:solidFill>
                  <a:srgbClr val="43FFC0"/>
                </a:solidFill>
                <a:latin typeface="Tahoma"/>
                <a:ea typeface="Segoe UI" pitchFamily="34" charset="0"/>
                <a:cs typeface="Segoe UI" pitchFamily="34" charset="0"/>
              </a:rPr>
              <a:t>클라</a:t>
            </a:r>
            <a:r>
              <a:rPr lang="ko-KR" altLang="en-US" sz="1100" kern="0" dirty="0">
                <a:solidFill>
                  <a:srgbClr val="43FFC0"/>
                </a:solidFill>
                <a:latin typeface="Tahoma"/>
                <a:ea typeface="Segoe UI" pitchFamily="34" charset="0"/>
                <a:cs typeface="Segoe UI" pitchFamily="34" charset="0"/>
              </a:rPr>
              <a:t> 우드</a:t>
            </a:r>
            <a:endParaRPr lang="en-US" sz="1100" kern="0" dirty="0">
              <a:solidFill>
                <a:srgbClr val="43FFC0"/>
              </a:solidFill>
              <a:latin typeface="Tahoma"/>
              <a:ea typeface="Segoe UI" pitchFamily="34" charset="0"/>
              <a:cs typeface="Segoe UI" pitchFamily="34" charset="0"/>
            </a:endParaRPr>
          </a:p>
        </p:txBody>
      </p:sp>
      <p:sp>
        <p:nvSpPr>
          <p:cNvPr id="65" name="Rectangle 64">
            <a:extLst>
              <a:ext uri="{FF2B5EF4-FFF2-40B4-BE49-F238E27FC236}">
                <a16:creationId xmlns:a16="http://schemas.microsoft.com/office/drawing/2014/main" id="{B131AE23-CD18-4177-9D82-387B20375FAC}"/>
              </a:ext>
            </a:extLst>
          </p:cNvPr>
          <p:cNvSpPr/>
          <p:nvPr/>
        </p:nvSpPr>
        <p:spPr bwMode="auto">
          <a:xfrm>
            <a:off x="1169006" y="1773042"/>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ko-KR" altLang="en-US" sz="1100" kern="0" dirty="0">
                <a:solidFill>
                  <a:srgbClr val="43FFC0"/>
                </a:solidFill>
                <a:latin typeface="Tahoma"/>
                <a:ea typeface="Segoe UI" pitchFamily="34" charset="0"/>
                <a:cs typeface="Segoe UI" pitchFamily="34" charset="0"/>
              </a:rPr>
              <a:t>물리</a:t>
            </a:r>
            <a:endParaRPr lang="en-US" altLang="ko-KR" sz="1100" kern="0" dirty="0">
              <a:solidFill>
                <a:srgbClr val="43FFC0"/>
              </a:solidFill>
              <a:latin typeface="Tahoma"/>
              <a:ea typeface="Segoe UI" pitchFamily="34" charset="0"/>
              <a:cs typeface="Segoe UI" pitchFamily="34" charset="0"/>
            </a:endParaRPr>
          </a:p>
          <a:p>
            <a:pPr algn="ctr" defTabSz="914054" fontAlgn="base">
              <a:spcBef>
                <a:spcPct val="0"/>
              </a:spcBef>
              <a:spcAft>
                <a:spcPct val="0"/>
              </a:spcAft>
              <a:defRPr/>
            </a:pPr>
            <a:r>
              <a:rPr lang="ko-KR" altLang="en-US" sz="1100" kern="0" dirty="0">
                <a:solidFill>
                  <a:srgbClr val="43FFC0"/>
                </a:solidFill>
                <a:latin typeface="Tahoma"/>
                <a:ea typeface="Segoe UI" pitchFamily="34" charset="0"/>
                <a:cs typeface="Segoe UI" pitchFamily="34" charset="0"/>
              </a:rPr>
              <a:t>환경</a:t>
            </a:r>
            <a:endParaRPr lang="en-US" sz="1100" kern="0" dirty="0">
              <a:solidFill>
                <a:srgbClr val="43FFC0"/>
              </a:solidFill>
              <a:latin typeface="Tahoma"/>
              <a:ea typeface="Segoe UI" pitchFamily="34" charset="0"/>
              <a:cs typeface="Segoe UI" pitchFamily="34" charset="0"/>
            </a:endParaRPr>
          </a:p>
        </p:txBody>
      </p:sp>
      <p:sp>
        <p:nvSpPr>
          <p:cNvPr id="66" name="Rectangle 65">
            <a:extLst>
              <a:ext uri="{FF2B5EF4-FFF2-40B4-BE49-F238E27FC236}">
                <a16:creationId xmlns:a16="http://schemas.microsoft.com/office/drawing/2014/main" id="{515D8EF2-95D1-4941-A35C-55C1520D952A}"/>
              </a:ext>
            </a:extLst>
          </p:cNvPr>
          <p:cNvSpPr/>
          <p:nvPr/>
        </p:nvSpPr>
        <p:spPr bwMode="auto">
          <a:xfrm>
            <a:off x="1901519" y="1773042"/>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en-US" sz="1100" kern="0">
                <a:solidFill>
                  <a:srgbClr val="43FFC0"/>
                </a:solidFill>
                <a:latin typeface="Tahoma"/>
                <a:ea typeface="Segoe UI" pitchFamily="34" charset="0"/>
                <a:cs typeface="Segoe UI" pitchFamily="34" charset="0"/>
              </a:rPr>
              <a:t>SaaS</a:t>
            </a:r>
          </a:p>
        </p:txBody>
      </p:sp>
      <p:sp>
        <p:nvSpPr>
          <p:cNvPr id="68" name="Rectangle 67">
            <a:extLst>
              <a:ext uri="{FF2B5EF4-FFF2-40B4-BE49-F238E27FC236}">
                <a16:creationId xmlns:a16="http://schemas.microsoft.com/office/drawing/2014/main" id="{50F63DBD-CD8A-4F9E-9482-9CB33EDACA20}"/>
              </a:ext>
            </a:extLst>
          </p:cNvPr>
          <p:cNvSpPr/>
          <p:nvPr/>
        </p:nvSpPr>
        <p:spPr bwMode="auto">
          <a:xfrm>
            <a:off x="440177" y="3155088"/>
            <a:ext cx="2829099" cy="657029"/>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69" name="Rectangle 68">
            <a:extLst>
              <a:ext uri="{FF2B5EF4-FFF2-40B4-BE49-F238E27FC236}">
                <a16:creationId xmlns:a16="http://schemas.microsoft.com/office/drawing/2014/main" id="{B0058AC8-5A71-4CD4-A23D-85FEFA0C08AE}"/>
              </a:ext>
            </a:extLst>
          </p:cNvPr>
          <p:cNvSpPr/>
          <p:nvPr/>
        </p:nvSpPr>
        <p:spPr bwMode="auto">
          <a:xfrm>
            <a:off x="440177" y="2293793"/>
            <a:ext cx="2829099" cy="378516"/>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70" name="TextBox 69">
            <a:extLst>
              <a:ext uri="{FF2B5EF4-FFF2-40B4-BE49-F238E27FC236}">
                <a16:creationId xmlns:a16="http://schemas.microsoft.com/office/drawing/2014/main" id="{AC7B5D62-3D40-4BCE-BF3C-F35001C837F4}"/>
              </a:ext>
            </a:extLst>
          </p:cNvPr>
          <p:cNvSpPr txBox="1"/>
          <p:nvPr/>
        </p:nvSpPr>
        <p:spPr>
          <a:xfrm>
            <a:off x="360000" y="3180069"/>
            <a:ext cx="2989450" cy="307777"/>
          </a:xfrm>
          <a:prstGeom prst="rect">
            <a:avLst/>
          </a:prstGeom>
          <a:ln>
            <a:noFill/>
          </a:ln>
        </p:spPr>
        <p:txBody>
          <a:bodyPr wrap="square" lIns="0" rIns="0" rtlCol="0" anchor="ctr">
            <a:spAutoFit/>
          </a:bodyPr>
          <a:lstStyle/>
          <a:p>
            <a:pPr lvl="0" algn="ctr" defTabSz="685783">
              <a:defRPr/>
            </a:pPr>
            <a:r>
              <a:rPr lang="ko-KR" altLang="ko-KR" sz="1400" b="1" dirty="0">
                <a:solidFill>
                  <a:srgbClr val="003738"/>
                </a:solidFill>
                <a:ea typeface="Tahoma" panose="020B0604030504040204" pitchFamily="34" charset="0"/>
                <a:cs typeface="Tahoma" panose="020B0604030504040204" pitchFamily="34" charset="0"/>
              </a:rPr>
              <a:t>백업 및 복제</a:t>
            </a:r>
          </a:p>
        </p:txBody>
      </p:sp>
      <p:sp>
        <p:nvSpPr>
          <p:cNvPr id="71" name="Rectangle 70">
            <a:extLst>
              <a:ext uri="{FF2B5EF4-FFF2-40B4-BE49-F238E27FC236}">
                <a16:creationId xmlns:a16="http://schemas.microsoft.com/office/drawing/2014/main" id="{1B0437A3-4DC8-4609-99F0-38395B95FDEC}"/>
              </a:ext>
            </a:extLst>
          </p:cNvPr>
          <p:cNvSpPr/>
          <p:nvPr/>
        </p:nvSpPr>
        <p:spPr>
          <a:xfrm>
            <a:off x="368863" y="2331172"/>
            <a:ext cx="2971724" cy="307777"/>
          </a:xfrm>
          <a:prstGeom prst="rect">
            <a:avLst/>
          </a:prstGeom>
        </p:spPr>
        <p:txBody>
          <a:bodyPr wrap="square">
            <a:spAutoFit/>
          </a:bodyPr>
          <a:lstStyle/>
          <a:p>
            <a:pPr lvl="0" algn="ctr" defTabSz="914378">
              <a:defRPr/>
            </a:pPr>
            <a:r>
              <a:rPr lang="ko-KR" altLang="ko-KR" sz="1400" b="1" dirty="0">
                <a:solidFill>
                  <a:srgbClr val="003738"/>
                </a:solidFill>
              </a:rPr>
              <a:t>모니터링 및 분석</a:t>
            </a:r>
          </a:p>
        </p:txBody>
      </p:sp>
      <p:sp>
        <p:nvSpPr>
          <p:cNvPr id="72" name="Rectangle 71">
            <a:extLst>
              <a:ext uri="{FF2B5EF4-FFF2-40B4-BE49-F238E27FC236}">
                <a16:creationId xmlns:a16="http://schemas.microsoft.com/office/drawing/2014/main" id="{457994CE-004E-444F-B4B7-3668543893DA}"/>
              </a:ext>
            </a:extLst>
          </p:cNvPr>
          <p:cNvSpPr/>
          <p:nvPr/>
        </p:nvSpPr>
        <p:spPr bwMode="auto">
          <a:xfrm>
            <a:off x="1262030" y="3510401"/>
            <a:ext cx="1185390" cy="202403"/>
          </a:xfrm>
          <a:prstGeom prst="rect">
            <a:avLst/>
          </a:prstGeom>
          <a:solidFill>
            <a:srgbClr val="00DA43"/>
          </a:solidFill>
          <a:ln>
            <a:solidFill>
              <a:srgbClr val="003738"/>
            </a:solidFill>
            <a:prstDash val="dash"/>
          </a:ln>
        </p:spPr>
        <p:txBody>
          <a:bodyPr rot="0" spcFirstLastPara="0" vertOverflow="overflow" horzOverflow="overflow" vert="horz" wrap="square" lIns="68580" tIns="68580" rIns="36576"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en-US" sz="1100" kern="0">
                <a:solidFill>
                  <a:srgbClr val="003738"/>
                </a:solidFill>
                <a:latin typeface="Tahoma"/>
                <a:ea typeface="Segoe UI" pitchFamily="34" charset="0"/>
                <a:cs typeface="Calibri" panose="020F0502020204030204" pitchFamily="34" charset="0"/>
              </a:rPr>
              <a:t>DataLabs</a:t>
            </a:r>
          </a:p>
        </p:txBody>
      </p:sp>
      <p:sp>
        <p:nvSpPr>
          <p:cNvPr id="73" name="Rectangle 72">
            <a:extLst>
              <a:ext uri="{FF2B5EF4-FFF2-40B4-BE49-F238E27FC236}">
                <a16:creationId xmlns:a16="http://schemas.microsoft.com/office/drawing/2014/main" id="{EF59DF26-9F4C-4D5D-8621-E372366AC676}"/>
              </a:ext>
            </a:extLst>
          </p:cNvPr>
          <p:cNvSpPr/>
          <p:nvPr/>
        </p:nvSpPr>
        <p:spPr bwMode="auto">
          <a:xfrm>
            <a:off x="440177" y="2736686"/>
            <a:ext cx="2829099" cy="361192"/>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74" name="TextBox 73">
            <a:extLst>
              <a:ext uri="{FF2B5EF4-FFF2-40B4-BE49-F238E27FC236}">
                <a16:creationId xmlns:a16="http://schemas.microsoft.com/office/drawing/2014/main" id="{B87EA98E-41BF-4B75-BB31-B5C22EA39B09}"/>
              </a:ext>
            </a:extLst>
          </p:cNvPr>
          <p:cNvSpPr txBox="1"/>
          <p:nvPr/>
        </p:nvSpPr>
        <p:spPr>
          <a:xfrm>
            <a:off x="924959" y="2765273"/>
            <a:ext cx="1859536" cy="307777"/>
          </a:xfrm>
          <a:prstGeom prst="rect">
            <a:avLst/>
          </a:prstGeom>
          <a:ln>
            <a:noFill/>
          </a:ln>
        </p:spPr>
        <p:txBody>
          <a:bodyPr wrap="square" rtlCol="0" anchor="ctr">
            <a:spAutoFit/>
          </a:bodyPr>
          <a:lstStyle/>
          <a:p>
            <a:pPr lvl="0" algn="ctr" defTabSz="685783">
              <a:defRPr/>
            </a:pPr>
            <a:r>
              <a:rPr lang="ko-KR" altLang="ko-KR" sz="1400" b="1" dirty="0">
                <a:solidFill>
                  <a:srgbClr val="003738"/>
                </a:solidFill>
                <a:ea typeface="Tahoma" panose="020B0604030504040204" pitchFamily="34" charset="0"/>
                <a:cs typeface="Tahoma" panose="020B0604030504040204" pitchFamily="34" charset="0"/>
              </a:rPr>
              <a:t>통합 서비스</a:t>
            </a:r>
          </a:p>
        </p:txBody>
      </p:sp>
      <p:sp>
        <p:nvSpPr>
          <p:cNvPr id="75" name="TextBox 74">
            <a:extLst>
              <a:ext uri="{FF2B5EF4-FFF2-40B4-BE49-F238E27FC236}">
                <a16:creationId xmlns:a16="http://schemas.microsoft.com/office/drawing/2014/main" id="{53AA6B32-085A-4DAE-A88C-3CE399A65695}"/>
              </a:ext>
            </a:extLst>
          </p:cNvPr>
          <p:cNvSpPr txBox="1"/>
          <p:nvPr/>
        </p:nvSpPr>
        <p:spPr>
          <a:xfrm>
            <a:off x="410265" y="3930302"/>
            <a:ext cx="2888922" cy="307777"/>
          </a:xfrm>
          <a:prstGeom prst="rect">
            <a:avLst/>
          </a:prstGeom>
          <a:ln>
            <a:noFill/>
          </a:ln>
        </p:spPr>
        <p:txBody>
          <a:bodyPr wrap="square" rtlCol="0" anchor="ctr">
            <a:spAutoFit/>
          </a:bodyPr>
          <a:lstStyle/>
          <a:p>
            <a:pPr algn="ctr" defTabSz="685783">
              <a:defRPr/>
            </a:pPr>
            <a:r>
              <a:rPr lang="en-US" sz="1400">
                <a:solidFill>
                  <a:srgbClr val="003738"/>
                </a:solidFill>
                <a:latin typeface="Tahoma"/>
                <a:ea typeface="Tahoma" panose="020B0604030504040204" pitchFamily="34" charset="0"/>
                <a:cs typeface="Tahoma" panose="020B0604030504040204" pitchFamily="34" charset="0"/>
              </a:rPr>
              <a:t>Universal Storage APIs</a:t>
            </a:r>
          </a:p>
        </p:txBody>
      </p:sp>
      <p:grpSp>
        <p:nvGrpSpPr>
          <p:cNvPr id="8" name="Group 7">
            <a:extLst>
              <a:ext uri="{FF2B5EF4-FFF2-40B4-BE49-F238E27FC236}">
                <a16:creationId xmlns:a16="http://schemas.microsoft.com/office/drawing/2014/main" id="{1ED7122C-12FA-47B3-95A6-7B3537BB56E1}"/>
              </a:ext>
            </a:extLst>
          </p:cNvPr>
          <p:cNvGrpSpPr/>
          <p:nvPr/>
        </p:nvGrpSpPr>
        <p:grpSpPr>
          <a:xfrm>
            <a:off x="3257551" y="2483052"/>
            <a:ext cx="833579" cy="1184520"/>
            <a:chOff x="3257550" y="2254451"/>
            <a:chExt cx="948690" cy="1322187"/>
          </a:xfrm>
        </p:grpSpPr>
        <p:sp>
          <p:nvSpPr>
            <p:cNvPr id="3" name="Freeform: Shape 2">
              <a:extLst>
                <a:ext uri="{FF2B5EF4-FFF2-40B4-BE49-F238E27FC236}">
                  <a16:creationId xmlns:a16="http://schemas.microsoft.com/office/drawing/2014/main" id="{0D164AAF-8BE7-46BC-8FAB-12B3CCCE4375}"/>
                </a:ext>
              </a:extLst>
            </p:cNvPr>
            <p:cNvSpPr/>
            <p:nvPr/>
          </p:nvSpPr>
          <p:spPr bwMode="auto">
            <a:xfrm>
              <a:off x="3268980" y="2705100"/>
              <a:ext cx="937260" cy="0"/>
            </a:xfrm>
            <a:custGeom>
              <a:avLst/>
              <a:gdLst>
                <a:gd name="connsiteX0" fmla="*/ 0 w 937260"/>
                <a:gd name="connsiteY0" fmla="*/ 0 h 0"/>
                <a:gd name="connsiteX1" fmla="*/ 937260 w 937260"/>
                <a:gd name="connsiteY1" fmla="*/ 0 h 0"/>
              </a:gdLst>
              <a:ahLst/>
              <a:cxnLst>
                <a:cxn ang="0">
                  <a:pos x="connsiteX0" y="connsiteY0"/>
                </a:cxn>
                <a:cxn ang="0">
                  <a:pos x="connsiteX1" y="connsiteY1"/>
                </a:cxn>
              </a:cxnLst>
              <a:rect l="l" t="t" r="r" b="b"/>
              <a:pathLst>
                <a:path w="937260">
                  <a:moveTo>
                    <a:pt x="0" y="0"/>
                  </a:moveTo>
                  <a:lnTo>
                    <a:pt x="937260" y="0"/>
                  </a:lnTo>
                </a:path>
              </a:pathLst>
            </a:custGeom>
            <a:noFill/>
            <a:ln w="12700">
              <a:gradFill>
                <a:gsLst>
                  <a:gs pos="46000">
                    <a:srgbClr val="93EB20"/>
                  </a:gs>
                  <a:gs pos="0">
                    <a:srgbClr val="93EB20">
                      <a:alpha val="0"/>
                    </a:srgbClr>
                  </a:gs>
                  <a:gs pos="100000">
                    <a:srgbClr val="93EB20"/>
                  </a:gs>
                </a:gsLst>
                <a:lin ang="108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83"/>
              <a:endParaRPr lang="ru-RU">
                <a:solidFill>
                  <a:srgbClr val="FFFFFF"/>
                </a:solidFill>
                <a:latin typeface="Tahoma"/>
              </a:endParaRPr>
            </a:p>
          </p:txBody>
        </p:sp>
        <p:sp>
          <p:nvSpPr>
            <p:cNvPr id="77" name="Freeform: Shape 76">
              <a:extLst>
                <a:ext uri="{FF2B5EF4-FFF2-40B4-BE49-F238E27FC236}">
                  <a16:creationId xmlns:a16="http://schemas.microsoft.com/office/drawing/2014/main" id="{1FCEF246-0814-4C29-9335-5863B01B20CD}"/>
                </a:ext>
              </a:extLst>
            </p:cNvPr>
            <p:cNvSpPr/>
            <p:nvPr/>
          </p:nvSpPr>
          <p:spPr bwMode="auto">
            <a:xfrm>
              <a:off x="3268980" y="2254451"/>
              <a:ext cx="937260" cy="0"/>
            </a:xfrm>
            <a:custGeom>
              <a:avLst/>
              <a:gdLst>
                <a:gd name="connsiteX0" fmla="*/ 0 w 937260"/>
                <a:gd name="connsiteY0" fmla="*/ 0 h 0"/>
                <a:gd name="connsiteX1" fmla="*/ 937260 w 937260"/>
                <a:gd name="connsiteY1" fmla="*/ 0 h 0"/>
              </a:gdLst>
              <a:ahLst/>
              <a:cxnLst>
                <a:cxn ang="0">
                  <a:pos x="connsiteX0" y="connsiteY0"/>
                </a:cxn>
                <a:cxn ang="0">
                  <a:pos x="connsiteX1" y="connsiteY1"/>
                </a:cxn>
              </a:cxnLst>
              <a:rect l="l" t="t" r="r" b="b"/>
              <a:pathLst>
                <a:path w="937260">
                  <a:moveTo>
                    <a:pt x="0" y="0"/>
                  </a:moveTo>
                  <a:lnTo>
                    <a:pt x="937260" y="0"/>
                  </a:lnTo>
                </a:path>
              </a:pathLst>
            </a:custGeom>
            <a:noFill/>
            <a:ln w="12700">
              <a:gradFill>
                <a:gsLst>
                  <a:gs pos="46000">
                    <a:srgbClr val="93EB20"/>
                  </a:gs>
                  <a:gs pos="0">
                    <a:srgbClr val="93EB20">
                      <a:alpha val="0"/>
                    </a:srgbClr>
                  </a:gs>
                  <a:gs pos="100000">
                    <a:srgbClr val="93EB20"/>
                  </a:gs>
                </a:gsLst>
                <a:lin ang="108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83"/>
              <a:endParaRPr lang="ru-RU">
                <a:solidFill>
                  <a:srgbClr val="FFFFFF"/>
                </a:solidFill>
                <a:latin typeface="Tahoma"/>
              </a:endParaRPr>
            </a:p>
          </p:txBody>
        </p:sp>
        <p:grpSp>
          <p:nvGrpSpPr>
            <p:cNvPr id="7" name="Group 6">
              <a:extLst>
                <a:ext uri="{FF2B5EF4-FFF2-40B4-BE49-F238E27FC236}">
                  <a16:creationId xmlns:a16="http://schemas.microsoft.com/office/drawing/2014/main" id="{D5B5E0D8-9E2B-49B5-8AAC-23631E93D9FA}"/>
                </a:ext>
              </a:extLst>
            </p:cNvPr>
            <p:cNvGrpSpPr/>
            <p:nvPr/>
          </p:nvGrpSpPr>
          <p:grpSpPr>
            <a:xfrm>
              <a:off x="3257550" y="3114675"/>
              <a:ext cx="947738" cy="461963"/>
              <a:chOff x="3257550" y="3114675"/>
              <a:chExt cx="947738" cy="461963"/>
            </a:xfrm>
          </p:grpSpPr>
          <p:sp>
            <p:nvSpPr>
              <p:cNvPr id="5" name="Freeform: Shape 4">
                <a:extLst>
                  <a:ext uri="{FF2B5EF4-FFF2-40B4-BE49-F238E27FC236}">
                    <a16:creationId xmlns:a16="http://schemas.microsoft.com/office/drawing/2014/main" id="{1AF0CAD6-9D70-45F9-8109-276BE0852F05}"/>
                  </a:ext>
                </a:extLst>
              </p:cNvPr>
              <p:cNvSpPr/>
              <p:nvPr/>
            </p:nvSpPr>
            <p:spPr bwMode="auto">
              <a:xfrm>
                <a:off x="3257550" y="3351127"/>
                <a:ext cx="577850" cy="0"/>
              </a:xfrm>
              <a:custGeom>
                <a:avLst/>
                <a:gdLst>
                  <a:gd name="connsiteX0" fmla="*/ 0 w 577850"/>
                  <a:gd name="connsiteY0" fmla="*/ 0 h 0"/>
                  <a:gd name="connsiteX1" fmla="*/ 577850 w 577850"/>
                  <a:gd name="connsiteY1" fmla="*/ 0 h 0"/>
                </a:gdLst>
                <a:ahLst/>
                <a:cxnLst>
                  <a:cxn ang="0">
                    <a:pos x="connsiteX0" y="connsiteY0"/>
                  </a:cxn>
                  <a:cxn ang="0">
                    <a:pos x="connsiteX1" y="connsiteY1"/>
                  </a:cxn>
                </a:cxnLst>
                <a:rect l="l" t="t" r="r" b="b"/>
                <a:pathLst>
                  <a:path w="577850">
                    <a:moveTo>
                      <a:pt x="0" y="0"/>
                    </a:moveTo>
                    <a:lnTo>
                      <a:pt x="577850" y="0"/>
                    </a:lnTo>
                  </a:path>
                </a:pathLst>
              </a:custGeom>
              <a:noFill/>
              <a:ln w="12700">
                <a:gradFill>
                  <a:gsLst>
                    <a:gs pos="0">
                      <a:srgbClr val="93EB20"/>
                    </a:gs>
                    <a:gs pos="100000">
                      <a:srgbClr val="93EB20"/>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83"/>
                <a:endParaRPr lang="ru-RU">
                  <a:solidFill>
                    <a:srgbClr val="FFFFFF"/>
                  </a:solidFill>
                  <a:latin typeface="Tahoma"/>
                </a:endParaRPr>
              </a:p>
            </p:txBody>
          </p:sp>
          <p:sp>
            <p:nvSpPr>
              <p:cNvPr id="6" name="Freeform: Shape 5">
                <a:extLst>
                  <a:ext uri="{FF2B5EF4-FFF2-40B4-BE49-F238E27FC236}">
                    <a16:creationId xmlns:a16="http://schemas.microsoft.com/office/drawing/2014/main" id="{63C1C7A7-8FCD-4228-9B5D-568BD27A217C}"/>
                  </a:ext>
                </a:extLst>
              </p:cNvPr>
              <p:cNvSpPr/>
              <p:nvPr/>
            </p:nvSpPr>
            <p:spPr bwMode="auto">
              <a:xfrm>
                <a:off x="3838575" y="3114675"/>
                <a:ext cx="366713" cy="461963"/>
              </a:xfrm>
              <a:custGeom>
                <a:avLst/>
                <a:gdLst>
                  <a:gd name="connsiteX0" fmla="*/ 366713 w 366713"/>
                  <a:gd name="connsiteY0" fmla="*/ 0 h 461963"/>
                  <a:gd name="connsiteX1" fmla="*/ 0 w 366713"/>
                  <a:gd name="connsiteY1" fmla="*/ 0 h 461963"/>
                  <a:gd name="connsiteX2" fmla="*/ 0 w 366713"/>
                  <a:gd name="connsiteY2" fmla="*/ 461963 h 461963"/>
                  <a:gd name="connsiteX3" fmla="*/ 366713 w 366713"/>
                  <a:gd name="connsiteY3" fmla="*/ 461963 h 461963"/>
                </a:gdLst>
                <a:ahLst/>
                <a:cxnLst>
                  <a:cxn ang="0">
                    <a:pos x="connsiteX0" y="connsiteY0"/>
                  </a:cxn>
                  <a:cxn ang="0">
                    <a:pos x="connsiteX1" y="connsiteY1"/>
                  </a:cxn>
                  <a:cxn ang="0">
                    <a:pos x="connsiteX2" y="connsiteY2"/>
                  </a:cxn>
                  <a:cxn ang="0">
                    <a:pos x="connsiteX3" y="connsiteY3"/>
                  </a:cxn>
                </a:cxnLst>
                <a:rect l="l" t="t" r="r" b="b"/>
                <a:pathLst>
                  <a:path w="366713" h="461963">
                    <a:moveTo>
                      <a:pt x="366713" y="0"/>
                    </a:moveTo>
                    <a:lnTo>
                      <a:pt x="0" y="0"/>
                    </a:lnTo>
                    <a:lnTo>
                      <a:pt x="0" y="461963"/>
                    </a:lnTo>
                    <a:lnTo>
                      <a:pt x="366713" y="461963"/>
                    </a:lnTo>
                  </a:path>
                </a:pathLst>
              </a:custGeom>
              <a:noFill/>
              <a:ln w="12700">
                <a:gradFill>
                  <a:gsLst>
                    <a:gs pos="0">
                      <a:srgbClr val="93EB20"/>
                    </a:gs>
                    <a:gs pos="100000">
                      <a:srgbClr val="93EB20">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83"/>
                <a:endParaRPr lang="ru-RU">
                  <a:solidFill>
                    <a:srgbClr val="FFFFFF"/>
                  </a:solidFill>
                  <a:latin typeface="Tahoma"/>
                </a:endParaRPr>
              </a:p>
            </p:txBody>
          </p:sp>
        </p:grpSp>
      </p:grpSp>
      <p:sp>
        <p:nvSpPr>
          <p:cNvPr id="30" name="Title 7">
            <a:extLst>
              <a:ext uri="{FF2B5EF4-FFF2-40B4-BE49-F238E27FC236}">
                <a16:creationId xmlns:a16="http://schemas.microsoft.com/office/drawing/2014/main" id="{B99F5BBC-A456-456D-BFF1-3BCAD40E5582}"/>
              </a:ext>
            </a:extLst>
          </p:cNvPr>
          <p:cNvSpPr txBox="1">
            <a:spLocks/>
          </p:cNvSpPr>
          <p:nvPr/>
        </p:nvSpPr>
        <p:spPr>
          <a:xfrm>
            <a:off x="360000" y="171451"/>
            <a:ext cx="8363938" cy="553998"/>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pPr>
              <a:defRPr/>
            </a:pPr>
            <a:r>
              <a:rPr lang="ko-KR" altLang="en-US" dirty="0"/>
              <a:t>단일 플랫폼 기반 제공 기능 요약</a:t>
            </a:r>
          </a:p>
        </p:txBody>
      </p:sp>
    </p:spTree>
    <p:extLst>
      <p:ext uri="{BB962C8B-B14F-4D97-AF65-F5344CB8AC3E}">
        <p14:creationId xmlns:p14="http://schemas.microsoft.com/office/powerpoint/2010/main" val="1783038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left)">
                                      <p:cBhvr>
                                        <p:cTn id="15" dur="500"/>
                                        <p:tgtEl>
                                          <p:spTgt spid="51"/>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wipe(left)">
                                      <p:cBhvr>
                                        <p:cTn id="19"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5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53AA00-1F57-4FDA-93A1-5E16218544FA}"/>
              </a:ext>
            </a:extLst>
          </p:cNvPr>
          <p:cNvSpPr>
            <a:spLocks noGrp="1"/>
          </p:cNvSpPr>
          <p:nvPr>
            <p:ph type="title"/>
          </p:nvPr>
        </p:nvSpPr>
        <p:spPr/>
        <p:txBody>
          <a:bodyPr/>
          <a:lstStyle/>
          <a:p>
            <a:r>
              <a:rPr lang="ko-KR" altLang="en-US" sz="3600" dirty="0"/>
              <a:t>모든 워크로드 데이터 보호</a:t>
            </a:r>
            <a:endParaRPr lang="en-NL" sz="3600" dirty="0"/>
          </a:p>
        </p:txBody>
      </p:sp>
      <p:sp>
        <p:nvSpPr>
          <p:cNvPr id="23" name="TextBox 22"/>
          <p:cNvSpPr txBox="1"/>
          <p:nvPr/>
        </p:nvSpPr>
        <p:spPr>
          <a:xfrm>
            <a:off x="4444224" y="1446267"/>
            <a:ext cx="2265352" cy="461665"/>
          </a:xfrm>
          <a:prstGeom prst="rect">
            <a:avLst/>
          </a:prstGeom>
        </p:spPr>
        <p:txBody>
          <a:bodyPr wrap="square" rtlCol="0" anchor="ctr">
            <a:spAutoFit/>
          </a:bodyPr>
          <a:lstStyle/>
          <a:p>
            <a:pPr algn="ctr" defTabSz="685783">
              <a:defRPr/>
            </a:pPr>
            <a:r>
              <a:rPr lang="en-US" sz="1200" dirty="0">
                <a:solidFill>
                  <a:schemeClr val="bg1"/>
                </a:solidFill>
                <a:latin typeface="Tahoma"/>
              </a:rPr>
              <a:t>Veeam Agent</a:t>
            </a:r>
          </a:p>
          <a:p>
            <a:pPr algn="ctr" defTabSz="685783">
              <a:defRPr/>
            </a:pPr>
            <a:r>
              <a:rPr lang="en-US" sz="1200" i="1" dirty="0">
                <a:solidFill>
                  <a:schemeClr val="bg1"/>
                </a:solidFill>
                <a:latin typeface="Tahoma"/>
              </a:rPr>
              <a:t>for Microsoft Windows</a:t>
            </a:r>
          </a:p>
        </p:txBody>
      </p:sp>
      <p:sp>
        <p:nvSpPr>
          <p:cNvPr id="21" name="TextBox 20"/>
          <p:cNvSpPr txBox="1"/>
          <p:nvPr/>
        </p:nvSpPr>
        <p:spPr>
          <a:xfrm>
            <a:off x="6579791" y="1446267"/>
            <a:ext cx="2265352" cy="461665"/>
          </a:xfrm>
          <a:prstGeom prst="rect">
            <a:avLst/>
          </a:prstGeom>
        </p:spPr>
        <p:txBody>
          <a:bodyPr wrap="square" rtlCol="0" anchor="ctr">
            <a:spAutoFit/>
          </a:bodyPr>
          <a:lstStyle/>
          <a:p>
            <a:pPr algn="ctr" defTabSz="685783">
              <a:defRPr/>
            </a:pPr>
            <a:r>
              <a:rPr lang="en-US" sz="1200">
                <a:solidFill>
                  <a:schemeClr val="bg1"/>
                </a:solidFill>
                <a:latin typeface="Tahoma"/>
              </a:rPr>
              <a:t>Veeam Agent</a:t>
            </a:r>
          </a:p>
          <a:p>
            <a:pPr algn="ctr" defTabSz="685783">
              <a:defRPr/>
            </a:pPr>
            <a:r>
              <a:rPr lang="en-US" sz="1200" i="1">
                <a:solidFill>
                  <a:schemeClr val="bg1"/>
                </a:solidFill>
                <a:latin typeface="Tahoma"/>
              </a:rPr>
              <a:t>for Linux</a:t>
            </a:r>
          </a:p>
        </p:txBody>
      </p:sp>
      <p:sp>
        <p:nvSpPr>
          <p:cNvPr id="26" name="Rounded Rectangle 7">
            <a:extLst>
              <a:ext uri="{FF2B5EF4-FFF2-40B4-BE49-F238E27FC236}">
                <a16:creationId xmlns:a16="http://schemas.microsoft.com/office/drawing/2014/main" id="{53638592-3B45-4263-AEAA-7E1FA440EE85}"/>
              </a:ext>
            </a:extLst>
          </p:cNvPr>
          <p:cNvSpPr/>
          <p:nvPr/>
        </p:nvSpPr>
        <p:spPr bwMode="auto">
          <a:xfrm>
            <a:off x="656655" y="3420882"/>
            <a:ext cx="1144474" cy="294968"/>
          </a:xfrm>
          <a:prstGeom prst="rect">
            <a:avLst/>
          </a:prstGeom>
          <a:solidFill>
            <a:srgbClr val="003738"/>
          </a:solidFill>
          <a:ln>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r>
              <a:rPr lang="ko-KR" altLang="en-US" sz="1200" dirty="0">
                <a:solidFill>
                  <a:schemeClr val="bg1"/>
                </a:solidFill>
                <a:latin typeface="Tahoma"/>
                <a:ea typeface="Tahoma" panose="020B0604030504040204" pitchFamily="34" charset="0"/>
                <a:cs typeface="Tahoma" panose="020B0604030504040204" pitchFamily="34" charset="0"/>
              </a:rPr>
              <a:t>가상환경</a:t>
            </a:r>
            <a:endParaRPr lang="en-US" sz="1200" dirty="0">
              <a:solidFill>
                <a:schemeClr val="bg1"/>
              </a:solidFill>
              <a:latin typeface="Tahoma"/>
              <a:ea typeface="Tahoma" panose="020B0604030504040204" pitchFamily="34" charset="0"/>
              <a:cs typeface="Tahoma" panose="020B0604030504040204" pitchFamily="34" charset="0"/>
            </a:endParaRPr>
          </a:p>
        </p:txBody>
      </p:sp>
      <p:sp>
        <p:nvSpPr>
          <p:cNvPr id="31" name="Rounded Rectangle 8">
            <a:extLst>
              <a:ext uri="{FF2B5EF4-FFF2-40B4-BE49-F238E27FC236}">
                <a16:creationId xmlns:a16="http://schemas.microsoft.com/office/drawing/2014/main" id="{9C9163B4-8A60-4080-8B30-682A1C7794F1}"/>
              </a:ext>
            </a:extLst>
          </p:cNvPr>
          <p:cNvSpPr/>
          <p:nvPr/>
        </p:nvSpPr>
        <p:spPr bwMode="auto">
          <a:xfrm>
            <a:off x="5003926" y="3516651"/>
            <a:ext cx="3280040" cy="294968"/>
          </a:xfrm>
          <a:prstGeom prst="rect">
            <a:avLst/>
          </a:prstGeom>
          <a:solidFill>
            <a:srgbClr val="003738"/>
          </a:solidFill>
          <a:ln>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r>
              <a:rPr lang="ko-KR" altLang="en-US" sz="1200" dirty="0">
                <a:solidFill>
                  <a:schemeClr val="bg1"/>
                </a:solidFill>
                <a:latin typeface="Tahoma"/>
                <a:ea typeface="Tahoma" panose="020B0604030504040204" pitchFamily="34" charset="0"/>
                <a:cs typeface="Tahoma" panose="020B0604030504040204" pitchFamily="34" charset="0"/>
              </a:rPr>
              <a:t>물리서버 및 워크스테이션</a:t>
            </a:r>
            <a:endParaRPr lang="en-US" sz="1200" dirty="0">
              <a:solidFill>
                <a:schemeClr val="bg1"/>
              </a:solidFill>
              <a:latin typeface="Tahoma"/>
              <a:ea typeface="Tahoma" panose="020B0604030504040204" pitchFamily="34" charset="0"/>
              <a:cs typeface="Tahoma" panose="020B0604030504040204" pitchFamily="34" charset="0"/>
            </a:endParaRPr>
          </a:p>
        </p:txBody>
      </p:sp>
      <p:sp>
        <p:nvSpPr>
          <p:cNvPr id="33" name="Rounded Rectangle 9">
            <a:extLst>
              <a:ext uri="{FF2B5EF4-FFF2-40B4-BE49-F238E27FC236}">
                <a16:creationId xmlns:a16="http://schemas.microsoft.com/office/drawing/2014/main" id="{DF17EB15-18C4-42A4-AEB7-4DEA542FC69D}"/>
              </a:ext>
            </a:extLst>
          </p:cNvPr>
          <p:cNvSpPr/>
          <p:nvPr/>
        </p:nvSpPr>
        <p:spPr bwMode="auto">
          <a:xfrm>
            <a:off x="5003926" y="3974369"/>
            <a:ext cx="3280040" cy="294968"/>
          </a:xfrm>
          <a:prstGeom prst="rect">
            <a:avLst/>
          </a:prstGeom>
          <a:solidFill>
            <a:srgbClr val="003738"/>
          </a:solidFill>
          <a:ln>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r>
              <a:rPr lang="ko-KR" altLang="en-US" sz="1200" dirty="0">
                <a:solidFill>
                  <a:schemeClr val="bg1"/>
                </a:solidFill>
                <a:latin typeface="Tahoma"/>
                <a:ea typeface="Tahoma" panose="020B0604030504040204" pitchFamily="34" charset="0"/>
                <a:cs typeface="Tahoma" panose="020B0604030504040204" pitchFamily="34" charset="0"/>
              </a:rPr>
              <a:t>클라우드 </a:t>
            </a:r>
            <a:r>
              <a:rPr lang="en-US" altLang="ko-KR" sz="1200" dirty="0">
                <a:solidFill>
                  <a:schemeClr val="bg1"/>
                </a:solidFill>
                <a:latin typeface="Tahoma"/>
                <a:ea typeface="Tahoma" panose="020B0604030504040204" pitchFamily="34" charset="0"/>
                <a:cs typeface="Tahoma" panose="020B0604030504040204" pitchFamily="34" charset="0"/>
              </a:rPr>
              <a:t>VMs</a:t>
            </a:r>
            <a:endParaRPr lang="en-US" sz="1200" dirty="0">
              <a:solidFill>
                <a:schemeClr val="bg1"/>
              </a:solidFill>
              <a:latin typeface="Tahoma"/>
              <a:ea typeface="Tahoma" panose="020B0604030504040204" pitchFamily="34" charset="0"/>
              <a:cs typeface="Tahoma" panose="020B0604030504040204" pitchFamily="34" charset="0"/>
            </a:endParaRPr>
          </a:p>
        </p:txBody>
      </p:sp>
      <p:sp>
        <p:nvSpPr>
          <p:cNvPr id="37" name="Rounded Rectangle 29">
            <a:extLst>
              <a:ext uri="{FF2B5EF4-FFF2-40B4-BE49-F238E27FC236}">
                <a16:creationId xmlns:a16="http://schemas.microsoft.com/office/drawing/2014/main" id="{FBBB7A96-58A0-42DD-B397-4EAF8656BC76}"/>
              </a:ext>
            </a:extLst>
          </p:cNvPr>
          <p:cNvSpPr/>
          <p:nvPr/>
        </p:nvSpPr>
        <p:spPr bwMode="auto">
          <a:xfrm>
            <a:off x="664788" y="4119149"/>
            <a:ext cx="1144474" cy="294968"/>
          </a:xfrm>
          <a:prstGeom prst="rect">
            <a:avLst/>
          </a:prstGeom>
          <a:solidFill>
            <a:srgbClr val="003738"/>
          </a:solidFill>
          <a:ln>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r>
              <a:rPr lang="ko-KR" altLang="en-US" sz="1200" dirty="0">
                <a:solidFill>
                  <a:schemeClr val="bg1"/>
                </a:solidFill>
                <a:latin typeface="Tahoma"/>
                <a:ea typeface="Tahoma" panose="020B0604030504040204" pitchFamily="34" charset="0"/>
                <a:cs typeface="Tahoma" panose="020B0604030504040204" pitchFamily="34" charset="0"/>
              </a:rPr>
              <a:t>클라우드</a:t>
            </a:r>
            <a:endParaRPr lang="en-US" sz="1200" dirty="0">
              <a:solidFill>
                <a:schemeClr val="bg1"/>
              </a:solidFill>
              <a:latin typeface="Tahoma"/>
              <a:ea typeface="Tahoma" panose="020B0604030504040204" pitchFamily="34" charset="0"/>
              <a:cs typeface="Tahoma" panose="020B0604030504040204" pitchFamily="34" charset="0"/>
            </a:endParaRPr>
          </a:p>
        </p:txBody>
      </p:sp>
      <p:cxnSp>
        <p:nvCxnSpPr>
          <p:cNvPr id="39" name="Straight Connector 38">
            <a:extLst>
              <a:ext uri="{FF2B5EF4-FFF2-40B4-BE49-F238E27FC236}">
                <a16:creationId xmlns:a16="http://schemas.microsoft.com/office/drawing/2014/main" id="{D0B546F6-C1BE-4E38-A718-2367D75FA059}"/>
              </a:ext>
            </a:extLst>
          </p:cNvPr>
          <p:cNvCxnSpPr>
            <a:cxnSpLocks/>
          </p:cNvCxnSpPr>
          <p:nvPr/>
        </p:nvCxnSpPr>
        <p:spPr>
          <a:xfrm flipH="1">
            <a:off x="3435886" y="3664135"/>
            <a:ext cx="1568040" cy="2557"/>
          </a:xfrm>
          <a:prstGeom prst="line">
            <a:avLst/>
          </a:prstGeom>
          <a:ln w="3175">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48722F-6990-45FE-BA2E-DD0C0A82A5C3}"/>
              </a:ext>
            </a:extLst>
          </p:cNvPr>
          <p:cNvCxnSpPr>
            <a:cxnSpLocks/>
          </p:cNvCxnSpPr>
          <p:nvPr/>
        </p:nvCxnSpPr>
        <p:spPr>
          <a:xfrm flipH="1">
            <a:off x="3431084" y="4123226"/>
            <a:ext cx="1572842" cy="0"/>
          </a:xfrm>
          <a:prstGeom prst="line">
            <a:avLst/>
          </a:prstGeom>
          <a:ln w="3175">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F724087-C46C-45A1-A8F0-4836290061B8}"/>
              </a:ext>
            </a:extLst>
          </p:cNvPr>
          <p:cNvCxnSpPr>
            <a:cxnSpLocks/>
          </p:cNvCxnSpPr>
          <p:nvPr/>
        </p:nvCxnSpPr>
        <p:spPr>
          <a:xfrm flipH="1">
            <a:off x="1801131" y="3570924"/>
            <a:ext cx="559470" cy="0"/>
          </a:xfrm>
          <a:prstGeom prst="line">
            <a:avLst/>
          </a:prstGeom>
          <a:ln w="3175">
            <a:solidFill>
              <a:srgbClr val="E6E6E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8622935-8EF7-42D0-AEB0-8E850C47B42E}"/>
              </a:ext>
            </a:extLst>
          </p:cNvPr>
          <p:cNvCxnSpPr>
            <a:cxnSpLocks/>
          </p:cNvCxnSpPr>
          <p:nvPr/>
        </p:nvCxnSpPr>
        <p:spPr>
          <a:xfrm flipH="1">
            <a:off x="1811946" y="4277864"/>
            <a:ext cx="548655" cy="0"/>
          </a:xfrm>
          <a:prstGeom prst="line">
            <a:avLst/>
          </a:prstGeom>
          <a:ln w="3175">
            <a:solidFill>
              <a:srgbClr val="E6E6E6"/>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155FA6A-76CA-486B-9517-97D613CBAE81}"/>
              </a:ext>
            </a:extLst>
          </p:cNvPr>
          <p:cNvSpPr txBox="1"/>
          <p:nvPr/>
        </p:nvSpPr>
        <p:spPr>
          <a:xfrm>
            <a:off x="1926987" y="1538599"/>
            <a:ext cx="2265352" cy="276999"/>
          </a:xfrm>
          <a:prstGeom prst="rect">
            <a:avLst/>
          </a:prstGeom>
        </p:spPr>
        <p:txBody>
          <a:bodyPr wrap="square" rtlCol="0" anchor="ctr">
            <a:spAutoFit/>
          </a:bodyPr>
          <a:lstStyle/>
          <a:p>
            <a:pPr algn="ctr" defTabSz="685783">
              <a:defRPr/>
            </a:pPr>
            <a:r>
              <a:rPr lang="en-US" sz="1200">
                <a:solidFill>
                  <a:schemeClr val="bg1"/>
                </a:solidFill>
                <a:latin typeface="Tahoma"/>
              </a:rPr>
              <a:t>Veeam ONE</a:t>
            </a:r>
            <a:endParaRPr lang="en-US" sz="1200" i="1">
              <a:solidFill>
                <a:schemeClr val="bg1"/>
              </a:solidFill>
              <a:latin typeface="Tahoma"/>
            </a:endParaRPr>
          </a:p>
        </p:txBody>
      </p:sp>
      <p:sp>
        <p:nvSpPr>
          <p:cNvPr id="46" name="Rounded Rectangle 15">
            <a:extLst>
              <a:ext uri="{FF2B5EF4-FFF2-40B4-BE49-F238E27FC236}">
                <a16:creationId xmlns:a16="http://schemas.microsoft.com/office/drawing/2014/main" id="{3A9EEFA8-3FBD-4AE9-9200-EB91E28A7013}"/>
              </a:ext>
            </a:extLst>
          </p:cNvPr>
          <p:cNvSpPr/>
          <p:nvPr/>
        </p:nvSpPr>
        <p:spPr bwMode="auto">
          <a:xfrm>
            <a:off x="510501" y="1279464"/>
            <a:ext cx="3093537" cy="1906008"/>
          </a:xfrm>
          <a:prstGeom prst="rect">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a:solidFill>
                <a:schemeClr val="bg1"/>
              </a:solidFill>
              <a:latin typeface="Tahoma"/>
              <a:ea typeface="Tahoma" panose="020B0604030504040204" pitchFamily="34" charset="0"/>
              <a:cs typeface="Tahoma" panose="020B0604030504040204" pitchFamily="34" charset="0"/>
            </a:endParaRPr>
          </a:p>
        </p:txBody>
      </p:sp>
      <p:sp>
        <p:nvSpPr>
          <p:cNvPr id="49" name="TextBox 48">
            <a:extLst>
              <a:ext uri="{FF2B5EF4-FFF2-40B4-BE49-F238E27FC236}">
                <a16:creationId xmlns:a16="http://schemas.microsoft.com/office/drawing/2014/main" id="{E57C03FC-6103-4143-9CF7-734437815A78}"/>
              </a:ext>
            </a:extLst>
          </p:cNvPr>
          <p:cNvSpPr txBox="1"/>
          <p:nvPr/>
        </p:nvSpPr>
        <p:spPr>
          <a:xfrm>
            <a:off x="174052" y="1446267"/>
            <a:ext cx="1877244" cy="461665"/>
          </a:xfrm>
          <a:prstGeom prst="rect">
            <a:avLst/>
          </a:prstGeom>
        </p:spPr>
        <p:txBody>
          <a:bodyPr wrap="square" rtlCol="0" anchor="ctr">
            <a:spAutoFit/>
          </a:bodyPr>
          <a:lstStyle/>
          <a:p>
            <a:pPr algn="ctr" defTabSz="685783">
              <a:defRPr/>
            </a:pPr>
            <a:r>
              <a:rPr lang="en-US" sz="1200">
                <a:solidFill>
                  <a:schemeClr val="bg1"/>
                </a:solidFill>
                <a:latin typeface="Tahoma"/>
              </a:rPr>
              <a:t>Veeam Backup</a:t>
            </a:r>
            <a:br>
              <a:rPr lang="en-US" sz="1200">
                <a:solidFill>
                  <a:schemeClr val="bg1"/>
                </a:solidFill>
                <a:latin typeface="Tahoma"/>
              </a:rPr>
            </a:br>
            <a:r>
              <a:rPr lang="en-US" sz="1200">
                <a:solidFill>
                  <a:schemeClr val="bg1"/>
                </a:solidFill>
                <a:latin typeface="Tahoma"/>
              </a:rPr>
              <a:t>&amp; Replication</a:t>
            </a:r>
          </a:p>
        </p:txBody>
      </p:sp>
      <p:sp>
        <p:nvSpPr>
          <p:cNvPr id="50" name="TextBox 49">
            <a:extLst>
              <a:ext uri="{FF2B5EF4-FFF2-40B4-BE49-F238E27FC236}">
                <a16:creationId xmlns:a16="http://schemas.microsoft.com/office/drawing/2014/main" id="{B9264CB7-5DD6-4B78-94F4-3ADD4B240B44}"/>
              </a:ext>
            </a:extLst>
          </p:cNvPr>
          <p:cNvSpPr txBox="1"/>
          <p:nvPr/>
        </p:nvSpPr>
        <p:spPr>
          <a:xfrm>
            <a:off x="1050201" y="1130746"/>
            <a:ext cx="1815240" cy="276999"/>
          </a:xfrm>
          <a:prstGeom prst="rect">
            <a:avLst/>
          </a:prstGeom>
          <a:solidFill>
            <a:srgbClr val="003738"/>
          </a:solidFill>
        </p:spPr>
        <p:txBody>
          <a:bodyPr wrap="square" rtlCol="0" anchor="ctr">
            <a:spAutoFit/>
          </a:bodyPr>
          <a:lstStyle/>
          <a:p>
            <a:pPr algn="ctr" defTabSz="685783">
              <a:defRPr/>
            </a:pPr>
            <a:r>
              <a:rPr lang="en-US" sz="1200">
                <a:solidFill>
                  <a:schemeClr val="bg1"/>
                </a:solidFill>
                <a:latin typeface="Tahoma"/>
              </a:rPr>
              <a:t>Veeam Availability Suite</a:t>
            </a:r>
          </a:p>
        </p:txBody>
      </p:sp>
      <p:sp>
        <p:nvSpPr>
          <p:cNvPr id="35" name="Rounded Rectangle 11">
            <a:extLst>
              <a:ext uri="{FF2B5EF4-FFF2-40B4-BE49-F238E27FC236}">
                <a16:creationId xmlns:a16="http://schemas.microsoft.com/office/drawing/2014/main" id="{5FFE793B-4323-46DC-BF80-EC20A6365ED3}"/>
              </a:ext>
            </a:extLst>
          </p:cNvPr>
          <p:cNvSpPr/>
          <p:nvPr/>
        </p:nvSpPr>
        <p:spPr bwMode="auto">
          <a:xfrm>
            <a:off x="2276724" y="3424595"/>
            <a:ext cx="1142016" cy="990924"/>
          </a:xfrm>
          <a:prstGeom prst="rect">
            <a:avLst/>
          </a:prstGeom>
          <a:solidFill>
            <a:srgbClr val="003738"/>
          </a:solidFill>
          <a:ln>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r>
              <a:rPr lang="ko-KR" altLang="en-US" sz="1200" dirty="0">
                <a:solidFill>
                  <a:schemeClr val="bg1"/>
                </a:solidFill>
                <a:latin typeface="Tahoma"/>
                <a:ea typeface="Tahoma" panose="020B0604030504040204" pitchFamily="34" charset="0"/>
                <a:cs typeface="Tahoma" panose="020B0604030504040204" pitchFamily="34" charset="0"/>
              </a:rPr>
              <a:t>모니터링 및 리포팅</a:t>
            </a:r>
            <a:endParaRPr lang="en-US" sz="1200" dirty="0">
              <a:solidFill>
                <a:schemeClr val="bg1"/>
              </a:solidFill>
              <a:latin typeface="Tahoma"/>
              <a:ea typeface="Tahoma" panose="020B0604030504040204" pitchFamily="34" charset="0"/>
              <a:cs typeface="Tahoma" panose="020B0604030504040204" pitchFamily="34" charset="0"/>
            </a:endParaRPr>
          </a:p>
        </p:txBody>
      </p:sp>
      <p:pic>
        <p:nvPicPr>
          <p:cNvPr id="27" name="Рисунок 6">
            <a:extLst>
              <a:ext uri="{FF2B5EF4-FFF2-40B4-BE49-F238E27FC236}">
                <a16:creationId xmlns:a16="http://schemas.microsoft.com/office/drawing/2014/main" id="{16455484-988F-4E67-855D-CDE9D804F84D}"/>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986781" y="1978499"/>
            <a:ext cx="1415580" cy="1538152"/>
          </a:xfrm>
          <a:prstGeom prst="rect">
            <a:avLst/>
          </a:prstGeom>
        </p:spPr>
      </p:pic>
      <p:pic>
        <p:nvPicPr>
          <p:cNvPr id="28" name="Рисунок 9">
            <a:extLst>
              <a:ext uri="{FF2B5EF4-FFF2-40B4-BE49-F238E27FC236}">
                <a16:creationId xmlns:a16="http://schemas.microsoft.com/office/drawing/2014/main" id="{A2A743A5-C15A-446D-9CD4-CEDEE8FDBF6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004677" y="1946797"/>
            <a:ext cx="1415580" cy="1539458"/>
          </a:xfrm>
          <a:prstGeom prst="rect">
            <a:avLst/>
          </a:prstGeom>
        </p:spPr>
      </p:pic>
      <p:pic>
        <p:nvPicPr>
          <p:cNvPr id="30" name="Picture 29">
            <a:extLst>
              <a:ext uri="{FF2B5EF4-FFF2-40B4-BE49-F238E27FC236}">
                <a16:creationId xmlns:a16="http://schemas.microsoft.com/office/drawing/2014/main" id="{4B3C3F33-36EA-49D6-9FC3-7AFE62763FBD}"/>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1114462" y="1163344"/>
            <a:ext cx="1946780" cy="2038800"/>
          </a:xfrm>
          <a:prstGeom prst="rect">
            <a:avLst/>
          </a:prstGeom>
        </p:spPr>
      </p:pic>
    </p:spTree>
    <p:extLst>
      <p:ext uri="{BB962C8B-B14F-4D97-AF65-F5344CB8AC3E}">
        <p14:creationId xmlns:p14="http://schemas.microsoft.com/office/powerpoint/2010/main" val="2944787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B9D602D-59DD-463D-8F97-095C03E9355D}"/>
              </a:ext>
            </a:extLst>
          </p:cNvPr>
          <p:cNvSpPr/>
          <p:nvPr/>
        </p:nvSpPr>
        <p:spPr>
          <a:xfrm>
            <a:off x="701386" y="2643136"/>
            <a:ext cx="3246783" cy="954107"/>
          </a:xfrm>
          <a:prstGeom prst="rect">
            <a:avLst/>
          </a:prstGeom>
        </p:spPr>
        <p:txBody>
          <a:bodyPr wrap="square">
            <a:spAutoFit/>
          </a:bodyPr>
          <a:lstStyle/>
          <a:p>
            <a:pPr algn="r"/>
            <a:r>
              <a:rPr lang="ko-KR" altLang="en-US" sz="1400" dirty="0">
                <a:solidFill>
                  <a:schemeClr val="bg1"/>
                </a:solidFill>
              </a:rPr>
              <a:t>스토리지 사용량을 줄이면서 백업 성능을 높이고 고객의 데이터에 대한 무결성을 보장하는 백업을 지속적으로 수행합니다</a:t>
            </a:r>
            <a:r>
              <a:rPr lang="en-US" altLang="ko-KR" sz="1400" dirty="0">
                <a:solidFill>
                  <a:schemeClr val="bg1"/>
                </a:solidFill>
              </a:rPr>
              <a:t>.</a:t>
            </a:r>
            <a:endParaRPr lang="en-US" sz="1800" dirty="0">
              <a:solidFill>
                <a:schemeClr val="bg1"/>
              </a:solidFill>
            </a:endParaRPr>
          </a:p>
        </p:txBody>
      </p:sp>
      <p:grpSp>
        <p:nvGrpSpPr>
          <p:cNvPr id="10" name="Group 9">
            <a:extLst>
              <a:ext uri="{FF2B5EF4-FFF2-40B4-BE49-F238E27FC236}">
                <a16:creationId xmlns:a16="http://schemas.microsoft.com/office/drawing/2014/main" id="{E7E07FC9-72FF-43C9-8CEC-EAA7D7652721}"/>
              </a:ext>
            </a:extLst>
          </p:cNvPr>
          <p:cNvGrpSpPr/>
          <p:nvPr/>
        </p:nvGrpSpPr>
        <p:grpSpPr>
          <a:xfrm>
            <a:off x="5195834" y="417504"/>
            <a:ext cx="3787714" cy="674890"/>
            <a:chOff x="5070081" y="451121"/>
            <a:chExt cx="3787714" cy="674890"/>
          </a:xfrm>
        </p:grpSpPr>
        <p:sp>
          <p:nvSpPr>
            <p:cNvPr id="29" name="TextBox 28"/>
            <p:cNvSpPr txBox="1"/>
            <p:nvPr/>
          </p:nvSpPr>
          <p:spPr>
            <a:xfrm>
              <a:off x="5072868" y="451121"/>
              <a:ext cx="3784927" cy="338554"/>
            </a:xfrm>
            <a:prstGeom prst="rect">
              <a:avLst/>
            </a:prstGeom>
            <a:noFill/>
          </p:spPr>
          <p:txBody>
            <a:bodyPr wrap="square" rtlCol="0">
              <a:spAutoFit/>
            </a:bodyPr>
            <a:lstStyle/>
            <a:p>
              <a:pPr lvl="0"/>
              <a:r>
                <a:rPr lang="ko-KR" altLang="en-US" sz="1600" dirty="0">
                  <a:solidFill>
                    <a:srgbClr val="00E296"/>
                  </a:solidFill>
                </a:rPr>
                <a:t>운영 스토리지 통합</a:t>
              </a:r>
              <a:endParaRPr lang="en-US" sz="1600" baseline="30000" dirty="0">
                <a:solidFill>
                  <a:srgbClr val="00E296"/>
                </a:solidFill>
              </a:endParaRPr>
            </a:p>
          </p:txBody>
        </p:sp>
        <p:sp>
          <p:nvSpPr>
            <p:cNvPr id="17" name="Rectangle 16">
              <a:extLst>
                <a:ext uri="{FF2B5EF4-FFF2-40B4-BE49-F238E27FC236}">
                  <a16:creationId xmlns:a16="http://schemas.microsoft.com/office/drawing/2014/main" id="{123C0E74-AB1E-4657-995F-181AF94BF4C4}"/>
                </a:ext>
              </a:extLst>
            </p:cNvPr>
            <p:cNvSpPr/>
            <p:nvPr/>
          </p:nvSpPr>
          <p:spPr>
            <a:xfrm>
              <a:off x="5070081" y="664346"/>
              <a:ext cx="3459138" cy="461665"/>
            </a:xfrm>
            <a:prstGeom prst="rect">
              <a:avLst/>
            </a:prstGeom>
          </p:spPr>
          <p:txBody>
            <a:bodyPr wrap="square">
              <a:spAutoFit/>
            </a:bodyPr>
            <a:lstStyle/>
            <a:p>
              <a:r>
                <a:rPr lang="en-US" altLang="ko-KR" sz="1200" dirty="0">
                  <a:solidFill>
                    <a:schemeClr val="bg1"/>
                  </a:solidFill>
                </a:rPr>
                <a:t>Veeam</a:t>
              </a:r>
              <a:r>
                <a:rPr lang="ko-KR" altLang="en-US" sz="1200" dirty="0">
                  <a:solidFill>
                    <a:schemeClr val="bg1"/>
                  </a:solidFill>
                </a:rPr>
                <a:t>의 운영 스토리지 통합 기능으로 고객의 운영 환경에 미치는 영향을 최소화합니다</a:t>
              </a:r>
              <a:r>
                <a:rPr lang="en-US" altLang="ko-KR" sz="1200" dirty="0">
                  <a:solidFill>
                    <a:schemeClr val="bg1"/>
                  </a:solidFill>
                </a:rPr>
                <a:t>.</a:t>
              </a:r>
              <a:endParaRPr lang="en-US" sz="1200" dirty="0">
                <a:solidFill>
                  <a:schemeClr val="bg1"/>
                </a:solidFill>
              </a:endParaRPr>
            </a:p>
          </p:txBody>
        </p:sp>
      </p:grpSp>
      <p:grpSp>
        <p:nvGrpSpPr>
          <p:cNvPr id="11" name="Group 10">
            <a:extLst>
              <a:ext uri="{FF2B5EF4-FFF2-40B4-BE49-F238E27FC236}">
                <a16:creationId xmlns:a16="http://schemas.microsoft.com/office/drawing/2014/main" id="{17A5C36C-EFB2-4933-9D37-561D788295C6}"/>
              </a:ext>
            </a:extLst>
          </p:cNvPr>
          <p:cNvGrpSpPr/>
          <p:nvPr/>
        </p:nvGrpSpPr>
        <p:grpSpPr>
          <a:xfrm>
            <a:off x="5195835" y="1518081"/>
            <a:ext cx="3490966" cy="682914"/>
            <a:chOff x="5073118" y="1613255"/>
            <a:chExt cx="3490966" cy="682914"/>
          </a:xfrm>
        </p:grpSpPr>
        <p:sp>
          <p:nvSpPr>
            <p:cNvPr id="4" name="Rectangle 3">
              <a:extLst>
                <a:ext uri="{FF2B5EF4-FFF2-40B4-BE49-F238E27FC236}">
                  <a16:creationId xmlns:a16="http://schemas.microsoft.com/office/drawing/2014/main" id="{4B7137F9-4989-4567-850E-9A6F5140636D}"/>
                </a:ext>
              </a:extLst>
            </p:cNvPr>
            <p:cNvSpPr/>
            <p:nvPr/>
          </p:nvSpPr>
          <p:spPr>
            <a:xfrm>
              <a:off x="5073118" y="1834504"/>
              <a:ext cx="3490966" cy="461665"/>
            </a:xfrm>
            <a:prstGeom prst="rect">
              <a:avLst/>
            </a:prstGeom>
          </p:spPr>
          <p:txBody>
            <a:bodyPr wrap="square">
              <a:spAutoFit/>
            </a:bodyPr>
            <a:lstStyle/>
            <a:p>
              <a:r>
                <a:rPr lang="ko-KR" altLang="en-US" sz="1200" dirty="0">
                  <a:solidFill>
                    <a:schemeClr val="bg1"/>
                  </a:solidFill>
                </a:rPr>
                <a:t>백업 스토리지 하드웨어 비용을 줄이고 스토리지 성능 최적화 및 가용성을 향상시킵니다</a:t>
              </a:r>
              <a:r>
                <a:rPr lang="en-US" altLang="ko-KR" sz="1200" dirty="0">
                  <a:solidFill>
                    <a:schemeClr val="bg1"/>
                  </a:solidFill>
                </a:rPr>
                <a:t>.</a:t>
              </a:r>
              <a:endParaRPr lang="en-US" sz="1200" dirty="0">
                <a:solidFill>
                  <a:schemeClr val="bg1"/>
                </a:solidFill>
              </a:endParaRPr>
            </a:p>
          </p:txBody>
        </p:sp>
        <p:sp>
          <p:nvSpPr>
            <p:cNvPr id="33" name="TextBox 32"/>
            <p:cNvSpPr txBox="1"/>
            <p:nvPr/>
          </p:nvSpPr>
          <p:spPr>
            <a:xfrm>
              <a:off x="5075175" y="1613255"/>
              <a:ext cx="3033523" cy="338554"/>
            </a:xfrm>
            <a:prstGeom prst="rect">
              <a:avLst/>
            </a:prstGeom>
            <a:noFill/>
          </p:spPr>
          <p:txBody>
            <a:bodyPr wrap="none" rtlCol="0">
              <a:spAutoFit/>
            </a:bodyPr>
            <a:lstStyle/>
            <a:p>
              <a:pPr lvl="0"/>
              <a:r>
                <a:rPr lang="ko-KR" altLang="en-US" sz="1600" dirty="0">
                  <a:solidFill>
                    <a:srgbClr val="00E296"/>
                  </a:solidFill>
                </a:rPr>
                <a:t>무한확장</a:t>
              </a:r>
              <a:r>
                <a:rPr lang="en-US" altLang="ko-KR" sz="1400" dirty="0">
                  <a:solidFill>
                    <a:srgbClr val="00E296"/>
                  </a:solidFill>
                </a:rPr>
                <a:t>(</a:t>
              </a:r>
              <a:r>
                <a:rPr lang="en-US" sz="1400" dirty="0">
                  <a:solidFill>
                    <a:srgbClr val="00E296"/>
                  </a:solidFill>
                </a:rPr>
                <a:t>Scale-out)</a:t>
              </a:r>
              <a:r>
                <a:rPr lang="en-US" sz="1600" dirty="0">
                  <a:solidFill>
                    <a:srgbClr val="00E296"/>
                  </a:solidFill>
                </a:rPr>
                <a:t> </a:t>
              </a:r>
              <a:r>
                <a:rPr lang="ko-KR" altLang="en-US" sz="1600" dirty="0">
                  <a:solidFill>
                    <a:srgbClr val="00E296"/>
                  </a:solidFill>
                </a:rPr>
                <a:t>백업 저장소</a:t>
              </a:r>
              <a:endParaRPr lang="en-US" sz="1600" dirty="0">
                <a:solidFill>
                  <a:srgbClr val="00E296"/>
                </a:solidFill>
              </a:endParaRPr>
            </a:p>
          </p:txBody>
        </p:sp>
      </p:grpSp>
      <p:grpSp>
        <p:nvGrpSpPr>
          <p:cNvPr id="12" name="Group 11">
            <a:extLst>
              <a:ext uri="{FF2B5EF4-FFF2-40B4-BE49-F238E27FC236}">
                <a16:creationId xmlns:a16="http://schemas.microsoft.com/office/drawing/2014/main" id="{CE354129-070A-4112-88E1-47710E04DD4C}"/>
              </a:ext>
            </a:extLst>
          </p:cNvPr>
          <p:cNvGrpSpPr/>
          <p:nvPr/>
        </p:nvGrpSpPr>
        <p:grpSpPr>
          <a:xfrm>
            <a:off x="5127206" y="2626686"/>
            <a:ext cx="3853554" cy="1073133"/>
            <a:chOff x="5004490" y="2598747"/>
            <a:chExt cx="3853554" cy="1073133"/>
          </a:xfrm>
        </p:grpSpPr>
        <p:sp>
          <p:nvSpPr>
            <p:cNvPr id="34" name="TextBox 33"/>
            <p:cNvSpPr txBox="1"/>
            <p:nvPr/>
          </p:nvSpPr>
          <p:spPr>
            <a:xfrm>
              <a:off x="5004490" y="2598747"/>
              <a:ext cx="2839239" cy="338554"/>
            </a:xfrm>
            <a:prstGeom prst="rect">
              <a:avLst/>
            </a:prstGeom>
            <a:noFill/>
          </p:spPr>
          <p:txBody>
            <a:bodyPr wrap="none" rtlCol="0">
              <a:spAutoFit/>
            </a:bodyPr>
            <a:lstStyle/>
            <a:p>
              <a:pPr lvl="0"/>
              <a:r>
                <a:rPr lang="ko-KR" altLang="en-US" sz="1600" dirty="0">
                  <a:solidFill>
                    <a:srgbClr val="00E296"/>
                  </a:solidFill>
                </a:rPr>
                <a:t>어플리케이션 자동 인식 백업</a:t>
              </a:r>
              <a:endParaRPr lang="en-US" sz="1600" dirty="0">
                <a:solidFill>
                  <a:srgbClr val="00E296"/>
                </a:solidFill>
              </a:endParaRPr>
            </a:p>
          </p:txBody>
        </p:sp>
        <p:sp>
          <p:nvSpPr>
            <p:cNvPr id="18" name="Rectangle 17">
              <a:extLst>
                <a:ext uri="{FF2B5EF4-FFF2-40B4-BE49-F238E27FC236}">
                  <a16:creationId xmlns:a16="http://schemas.microsoft.com/office/drawing/2014/main" id="{5CCC2BE7-9033-4CCE-9FE3-959B06183B1A}"/>
                </a:ext>
              </a:extLst>
            </p:cNvPr>
            <p:cNvSpPr/>
            <p:nvPr/>
          </p:nvSpPr>
          <p:spPr>
            <a:xfrm>
              <a:off x="5073117" y="2840883"/>
              <a:ext cx="3784927" cy="830997"/>
            </a:xfrm>
            <a:prstGeom prst="rect">
              <a:avLst/>
            </a:prstGeom>
          </p:spPr>
          <p:txBody>
            <a:bodyPr wrap="square">
              <a:spAutoFit/>
            </a:bodyPr>
            <a:lstStyle/>
            <a:p>
              <a:r>
                <a:rPr lang="en-US" altLang="ko-KR" sz="1200" dirty="0">
                  <a:solidFill>
                    <a:schemeClr val="bg1"/>
                  </a:solidFill>
                </a:rPr>
                <a:t>SQL Server, Oracle, SAP HANA, Active Directory, SharePoint </a:t>
              </a:r>
              <a:r>
                <a:rPr lang="ko-KR" altLang="en-US" sz="1200" dirty="0">
                  <a:solidFill>
                    <a:schemeClr val="bg1"/>
                  </a:solidFill>
                </a:rPr>
                <a:t>및 </a:t>
              </a:r>
              <a:r>
                <a:rPr lang="en-US" altLang="ko-KR" sz="1200" dirty="0">
                  <a:solidFill>
                    <a:schemeClr val="bg1"/>
                  </a:solidFill>
                </a:rPr>
                <a:t>Exchange</a:t>
              </a:r>
              <a:r>
                <a:rPr lang="ko-KR" altLang="en-US" sz="1200" dirty="0">
                  <a:solidFill>
                    <a:schemeClr val="bg1"/>
                  </a:solidFill>
                </a:rPr>
                <a:t>를 포함한 모든 엔터프라이즈 어플리케이션을 위해 별도 에이전트 없이 백업 시 자동 인식 처리 지원을 제공합니다</a:t>
              </a:r>
              <a:r>
                <a:rPr lang="en-US" altLang="ko-KR" sz="1200" dirty="0">
                  <a:solidFill>
                    <a:schemeClr val="bg1"/>
                  </a:solidFill>
                </a:rPr>
                <a:t>.</a:t>
              </a:r>
              <a:endParaRPr lang="en-US" sz="1200" dirty="0">
                <a:solidFill>
                  <a:schemeClr val="bg1"/>
                </a:solidFill>
              </a:endParaRPr>
            </a:p>
          </p:txBody>
        </p:sp>
      </p:grpSp>
      <p:grpSp>
        <p:nvGrpSpPr>
          <p:cNvPr id="15" name="Group 14">
            <a:extLst>
              <a:ext uri="{FF2B5EF4-FFF2-40B4-BE49-F238E27FC236}">
                <a16:creationId xmlns:a16="http://schemas.microsoft.com/office/drawing/2014/main" id="{5C195AE5-C7D5-4E35-91ED-F51B57806741}"/>
              </a:ext>
            </a:extLst>
          </p:cNvPr>
          <p:cNvGrpSpPr/>
          <p:nvPr/>
        </p:nvGrpSpPr>
        <p:grpSpPr>
          <a:xfrm>
            <a:off x="5195833" y="3756175"/>
            <a:ext cx="3490968" cy="902587"/>
            <a:chOff x="5073117" y="3789793"/>
            <a:chExt cx="3490968" cy="902587"/>
          </a:xfrm>
        </p:grpSpPr>
        <p:sp>
          <p:nvSpPr>
            <p:cNvPr id="21" name="TextBox 20"/>
            <p:cNvSpPr txBox="1"/>
            <p:nvPr/>
          </p:nvSpPr>
          <p:spPr>
            <a:xfrm>
              <a:off x="5073117" y="3789793"/>
              <a:ext cx="2492990" cy="338554"/>
            </a:xfrm>
            <a:prstGeom prst="rect">
              <a:avLst/>
            </a:prstGeom>
            <a:noFill/>
          </p:spPr>
          <p:txBody>
            <a:bodyPr wrap="none" rtlCol="0">
              <a:spAutoFit/>
            </a:bodyPr>
            <a:lstStyle/>
            <a:p>
              <a:pPr lvl="0"/>
              <a:r>
                <a:rPr lang="ko-KR" altLang="en-US" sz="1600" dirty="0">
                  <a:solidFill>
                    <a:srgbClr val="00E296"/>
                  </a:solidFill>
                </a:rPr>
                <a:t>백업 및 복제 데이터 검증</a:t>
              </a:r>
              <a:endParaRPr lang="en-US" sz="1600" dirty="0">
                <a:solidFill>
                  <a:srgbClr val="00E296"/>
                </a:solidFill>
              </a:endParaRPr>
            </a:p>
          </p:txBody>
        </p:sp>
        <p:sp>
          <p:nvSpPr>
            <p:cNvPr id="19" name="Rectangle 18">
              <a:extLst>
                <a:ext uri="{FF2B5EF4-FFF2-40B4-BE49-F238E27FC236}">
                  <a16:creationId xmlns:a16="http://schemas.microsoft.com/office/drawing/2014/main" id="{5641D073-3284-433E-B21B-8E4A97DC6112}"/>
                </a:ext>
              </a:extLst>
            </p:cNvPr>
            <p:cNvSpPr/>
            <p:nvPr/>
          </p:nvSpPr>
          <p:spPr>
            <a:xfrm>
              <a:off x="5073117" y="4046049"/>
              <a:ext cx="3490968" cy="646331"/>
            </a:xfrm>
            <a:prstGeom prst="rect">
              <a:avLst/>
            </a:prstGeom>
          </p:spPr>
          <p:txBody>
            <a:bodyPr wrap="square">
              <a:spAutoFit/>
            </a:bodyPr>
            <a:lstStyle/>
            <a:p>
              <a:r>
                <a:rPr lang="ko-KR" altLang="en-US" sz="1200" dirty="0">
                  <a:solidFill>
                    <a:schemeClr val="bg1"/>
                  </a:solidFill>
                </a:rPr>
                <a:t>백업 시간에 영향 없이 </a:t>
              </a:r>
              <a:r>
                <a:rPr lang="ko-KR" altLang="en-US" sz="1200" dirty="0" err="1">
                  <a:solidFill>
                    <a:schemeClr val="bg1"/>
                  </a:solidFill>
                </a:rPr>
                <a:t>샌드박스</a:t>
              </a:r>
              <a:r>
                <a:rPr lang="ko-KR" altLang="en-US" sz="1200" dirty="0">
                  <a:solidFill>
                    <a:schemeClr val="bg1"/>
                  </a:solidFill>
                </a:rPr>
                <a:t> 테스트 환경을 지속적으로 자동 생성 모든 백업 및 복제 데이터 복구 가능성을 자동 확인하십시오</a:t>
              </a:r>
              <a:r>
                <a:rPr lang="en-US" altLang="ko-KR" sz="1200" dirty="0">
                  <a:solidFill>
                    <a:schemeClr val="bg1"/>
                  </a:solidFill>
                </a:rPr>
                <a:t>.</a:t>
              </a:r>
              <a:endParaRPr lang="en-US" sz="1200" dirty="0">
                <a:solidFill>
                  <a:schemeClr val="bg1"/>
                </a:solidFill>
              </a:endParaRPr>
            </a:p>
          </p:txBody>
        </p:sp>
      </p:grpSp>
      <p:sp>
        <p:nvSpPr>
          <p:cNvPr id="30" name="Title 2">
            <a:extLst>
              <a:ext uri="{FF2B5EF4-FFF2-40B4-BE49-F238E27FC236}">
                <a16:creationId xmlns:a16="http://schemas.microsoft.com/office/drawing/2014/main" id="{634B72B4-ABB5-4974-B8C4-0E27F138F7FC}"/>
              </a:ext>
            </a:extLst>
          </p:cNvPr>
          <p:cNvSpPr>
            <a:spLocks noGrp="1"/>
          </p:cNvSpPr>
          <p:nvPr>
            <p:ph type="title" idx="4294967295"/>
          </p:nvPr>
        </p:nvSpPr>
        <p:spPr>
          <a:xfrm>
            <a:off x="0" y="1468835"/>
            <a:ext cx="3879542" cy="1231106"/>
          </a:xfrm>
        </p:spPr>
        <p:txBody>
          <a:bodyPr anchor="ctr"/>
          <a:lstStyle/>
          <a:p>
            <a:pPr algn="r"/>
            <a:r>
              <a:rPr lang="ko-KR" altLang="en-US" sz="4000" dirty="0"/>
              <a:t>데이터 </a:t>
            </a:r>
            <a:br>
              <a:rPr lang="en-US" altLang="ko-KR" sz="4000" dirty="0"/>
            </a:br>
            <a:r>
              <a:rPr lang="ko-KR" altLang="en-US" sz="4000" dirty="0"/>
              <a:t>손실 완화</a:t>
            </a:r>
            <a:endParaRPr lang="en-US" sz="2000" dirty="0"/>
          </a:p>
        </p:txBody>
      </p:sp>
      <p:pic>
        <p:nvPicPr>
          <p:cNvPr id="2" name="Graphic 1">
            <a:extLst>
              <a:ext uri="{FF2B5EF4-FFF2-40B4-BE49-F238E27FC236}">
                <a16:creationId xmlns:a16="http://schemas.microsoft.com/office/drawing/2014/main" id="{8D346484-3A82-431A-B4A4-FC5FF7A1AA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2979" y="432565"/>
            <a:ext cx="428625" cy="523875"/>
          </a:xfrm>
          <a:prstGeom prst="rect">
            <a:avLst/>
          </a:prstGeom>
        </p:spPr>
      </p:pic>
      <p:pic>
        <p:nvPicPr>
          <p:cNvPr id="3" name="Graphic 2">
            <a:extLst>
              <a:ext uri="{FF2B5EF4-FFF2-40B4-BE49-F238E27FC236}">
                <a16:creationId xmlns:a16="http://schemas.microsoft.com/office/drawing/2014/main" id="{C9844F24-A29A-4A6B-B16B-F461D18234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4404" y="1576720"/>
            <a:ext cx="485775" cy="485775"/>
          </a:xfrm>
          <a:prstGeom prst="rect">
            <a:avLst/>
          </a:prstGeom>
        </p:spPr>
      </p:pic>
      <p:pic>
        <p:nvPicPr>
          <p:cNvPr id="6" name="Graphic 5">
            <a:extLst>
              <a:ext uri="{FF2B5EF4-FFF2-40B4-BE49-F238E27FC236}">
                <a16:creationId xmlns:a16="http://schemas.microsoft.com/office/drawing/2014/main" id="{0875A492-22CC-4E6B-8587-6534A73CB6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05354" y="2710497"/>
            <a:ext cx="523875" cy="438150"/>
          </a:xfrm>
          <a:prstGeom prst="rect">
            <a:avLst/>
          </a:prstGeom>
        </p:spPr>
      </p:pic>
      <p:pic>
        <p:nvPicPr>
          <p:cNvPr id="7" name="Graphic 6">
            <a:extLst>
              <a:ext uri="{FF2B5EF4-FFF2-40B4-BE49-F238E27FC236}">
                <a16:creationId xmlns:a16="http://schemas.microsoft.com/office/drawing/2014/main" id="{7F453E10-1CE9-4BF3-AA28-B38CE2BF2D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91067" y="3783146"/>
            <a:ext cx="552450" cy="552450"/>
          </a:xfrm>
          <a:prstGeom prst="rect">
            <a:avLst/>
          </a:prstGeom>
        </p:spPr>
      </p:pic>
    </p:spTree>
    <p:extLst>
      <p:ext uri="{BB962C8B-B14F-4D97-AF65-F5344CB8AC3E}">
        <p14:creationId xmlns:p14="http://schemas.microsoft.com/office/powerpoint/2010/main" val="238611466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5113353" y="1637077"/>
            <a:ext cx="1472070" cy="338554"/>
          </a:xfrm>
          <a:prstGeom prst="rect">
            <a:avLst/>
          </a:prstGeom>
          <a:noFill/>
        </p:spPr>
        <p:txBody>
          <a:bodyPr wrap="none" rtlCol="0">
            <a:spAutoFit/>
          </a:bodyPr>
          <a:lstStyle/>
          <a:p>
            <a:pPr lvl="0"/>
            <a:r>
              <a:rPr lang="en-US" sz="1600" dirty="0">
                <a:solidFill>
                  <a:srgbClr val="00E296"/>
                </a:solidFill>
              </a:rPr>
              <a:t>Veeam </a:t>
            </a:r>
            <a:r>
              <a:rPr lang="ko-KR" altLang="en-US" sz="1600" dirty="0">
                <a:solidFill>
                  <a:srgbClr val="00E296"/>
                </a:solidFill>
              </a:rPr>
              <a:t>탐색기</a:t>
            </a:r>
            <a:endParaRPr lang="en-US" sz="1600" baseline="30000" dirty="0">
              <a:solidFill>
                <a:srgbClr val="00E296"/>
              </a:solidFill>
            </a:endParaRPr>
          </a:p>
        </p:txBody>
      </p:sp>
      <p:sp>
        <p:nvSpPr>
          <p:cNvPr id="17" name="TextBox 16">
            <a:extLst>
              <a:ext uri="{FF2B5EF4-FFF2-40B4-BE49-F238E27FC236}">
                <a16:creationId xmlns:a16="http://schemas.microsoft.com/office/drawing/2014/main" id="{44C2FCF8-AF16-4EE6-9F6D-97483E1F04E2}"/>
              </a:ext>
            </a:extLst>
          </p:cNvPr>
          <p:cNvSpPr txBox="1"/>
          <p:nvPr/>
        </p:nvSpPr>
        <p:spPr>
          <a:xfrm>
            <a:off x="5113353" y="1858721"/>
            <a:ext cx="3094702" cy="600164"/>
          </a:xfrm>
          <a:prstGeom prst="rect">
            <a:avLst/>
          </a:prstGeom>
          <a:noFill/>
        </p:spPr>
        <p:txBody>
          <a:bodyPr wrap="square" rtlCol="0">
            <a:spAutoFit/>
          </a:bodyPr>
          <a:lstStyle/>
          <a:p>
            <a:pPr lvl="0"/>
            <a:r>
              <a:rPr lang="ko-KR" altLang="en-US" sz="1100" dirty="0">
                <a:solidFill>
                  <a:schemeClr val="bg1"/>
                </a:solidFill>
              </a:rPr>
              <a:t>미션 크리티컬 비즈니스 애플리케이션을 위한  개별 애플리케이션 항목  손쉽게 탐색</a:t>
            </a:r>
            <a:r>
              <a:rPr lang="en-US" altLang="ko-KR" sz="1100" dirty="0">
                <a:solidFill>
                  <a:schemeClr val="bg1"/>
                </a:solidFill>
              </a:rPr>
              <a:t>, </a:t>
            </a:r>
            <a:r>
              <a:rPr lang="ko-KR" altLang="en-US" sz="1100" dirty="0">
                <a:solidFill>
                  <a:schemeClr val="bg1"/>
                </a:solidFill>
              </a:rPr>
              <a:t>발견 및 복원</a:t>
            </a:r>
            <a:endParaRPr lang="en-US" sz="1100" dirty="0">
              <a:solidFill>
                <a:schemeClr val="bg1"/>
              </a:solidFill>
            </a:endParaRPr>
          </a:p>
        </p:txBody>
      </p:sp>
      <p:sp>
        <p:nvSpPr>
          <p:cNvPr id="29" name="TextBox 28"/>
          <p:cNvSpPr txBox="1"/>
          <p:nvPr/>
        </p:nvSpPr>
        <p:spPr>
          <a:xfrm>
            <a:off x="5072080" y="571311"/>
            <a:ext cx="3614720" cy="677108"/>
          </a:xfrm>
          <a:prstGeom prst="rect">
            <a:avLst/>
          </a:prstGeom>
          <a:noFill/>
        </p:spPr>
        <p:txBody>
          <a:bodyPr wrap="square" rtlCol="0">
            <a:spAutoFit/>
          </a:bodyPr>
          <a:lstStyle/>
          <a:p>
            <a:pPr lvl="0"/>
            <a:r>
              <a:rPr lang="en-US" sz="1600" dirty="0">
                <a:solidFill>
                  <a:srgbClr val="00E296"/>
                </a:solidFill>
              </a:rPr>
              <a:t>VM </a:t>
            </a:r>
            <a:r>
              <a:rPr lang="ko-KR" altLang="en-US" sz="1600" dirty="0">
                <a:solidFill>
                  <a:srgbClr val="00E296"/>
                </a:solidFill>
              </a:rPr>
              <a:t>즉시 복구</a:t>
            </a:r>
            <a:r>
              <a:rPr lang="en-US" altLang="ko-KR" sz="1400" dirty="0">
                <a:solidFill>
                  <a:srgbClr val="00E296"/>
                </a:solidFill>
              </a:rPr>
              <a:t>(</a:t>
            </a:r>
            <a:r>
              <a:rPr lang="en-US" sz="1400" dirty="0">
                <a:solidFill>
                  <a:srgbClr val="00E296"/>
                </a:solidFill>
              </a:rPr>
              <a:t>Instant VM Recovery)</a:t>
            </a:r>
            <a:endParaRPr lang="en-US" sz="1800" dirty="0">
              <a:solidFill>
                <a:srgbClr val="00E296"/>
              </a:solidFill>
            </a:endParaRPr>
          </a:p>
          <a:p>
            <a:pPr lvl="0"/>
            <a:r>
              <a:rPr lang="ko-KR" altLang="en-US" sz="1100" dirty="0">
                <a:solidFill>
                  <a:schemeClr val="bg1"/>
                </a:solidFill>
              </a:rPr>
              <a:t>백업 파일에서 </a:t>
            </a:r>
            <a:r>
              <a:rPr lang="en-US" altLang="ko-KR" sz="1100" dirty="0">
                <a:solidFill>
                  <a:schemeClr val="bg1"/>
                </a:solidFill>
              </a:rPr>
              <a:t>VM</a:t>
            </a:r>
            <a:r>
              <a:rPr lang="ko-KR" altLang="en-US" sz="1100" dirty="0">
                <a:solidFill>
                  <a:schemeClr val="bg1"/>
                </a:solidFill>
              </a:rPr>
              <a:t>으로 수분 이내 복원하여 서비스를 신속하게 복구합니다</a:t>
            </a:r>
            <a:r>
              <a:rPr lang="en-US" altLang="ko-KR" sz="1100" dirty="0">
                <a:solidFill>
                  <a:schemeClr val="bg1"/>
                </a:solidFill>
              </a:rPr>
              <a:t>.</a:t>
            </a:r>
            <a:endParaRPr lang="en-US" sz="1100" dirty="0">
              <a:solidFill>
                <a:schemeClr val="bg1"/>
              </a:solidFill>
            </a:endParaRPr>
          </a:p>
        </p:txBody>
      </p:sp>
      <p:sp>
        <p:nvSpPr>
          <p:cNvPr id="34" name="TextBox 33"/>
          <p:cNvSpPr txBox="1"/>
          <p:nvPr/>
        </p:nvSpPr>
        <p:spPr>
          <a:xfrm>
            <a:off x="5113353" y="2673780"/>
            <a:ext cx="2492990" cy="338554"/>
          </a:xfrm>
          <a:prstGeom prst="rect">
            <a:avLst/>
          </a:prstGeom>
          <a:noFill/>
        </p:spPr>
        <p:txBody>
          <a:bodyPr wrap="none" rtlCol="0">
            <a:spAutoFit/>
          </a:bodyPr>
          <a:lstStyle/>
          <a:p>
            <a:pPr lvl="0"/>
            <a:r>
              <a:rPr lang="ko-KR" altLang="en-US" sz="1600" dirty="0">
                <a:solidFill>
                  <a:srgbClr val="00E296"/>
                </a:solidFill>
              </a:rPr>
              <a:t>개별 파일 단위 즉시 복구</a:t>
            </a:r>
            <a:endParaRPr lang="en-US" sz="1600" dirty="0">
              <a:solidFill>
                <a:srgbClr val="00E296"/>
              </a:solidFill>
            </a:endParaRPr>
          </a:p>
        </p:txBody>
      </p:sp>
      <p:sp>
        <p:nvSpPr>
          <p:cNvPr id="18" name="TextBox 17">
            <a:extLst>
              <a:ext uri="{FF2B5EF4-FFF2-40B4-BE49-F238E27FC236}">
                <a16:creationId xmlns:a16="http://schemas.microsoft.com/office/drawing/2014/main" id="{40EDBAE8-7D95-49B8-BEC1-C48C7E3E5842}"/>
              </a:ext>
            </a:extLst>
          </p:cNvPr>
          <p:cNvSpPr txBox="1"/>
          <p:nvPr/>
        </p:nvSpPr>
        <p:spPr>
          <a:xfrm>
            <a:off x="5113353" y="2908339"/>
            <a:ext cx="3094702" cy="430887"/>
          </a:xfrm>
          <a:prstGeom prst="rect">
            <a:avLst/>
          </a:prstGeom>
          <a:noFill/>
        </p:spPr>
        <p:txBody>
          <a:bodyPr wrap="square" rtlCol="0">
            <a:spAutoFit/>
          </a:bodyPr>
          <a:lstStyle/>
          <a:p>
            <a:pPr lvl="0"/>
            <a:r>
              <a:rPr lang="ko-KR" altLang="en-US" sz="1100" dirty="0">
                <a:solidFill>
                  <a:schemeClr val="bg1"/>
                </a:solidFill>
              </a:rPr>
              <a:t>사전 작업 없이 이미지 기반 백업에서 직접 게스트 </a:t>
            </a:r>
            <a:r>
              <a:rPr lang="en-US" altLang="ko-KR" sz="1100" dirty="0">
                <a:solidFill>
                  <a:schemeClr val="bg1"/>
                </a:solidFill>
              </a:rPr>
              <a:t>OS </a:t>
            </a:r>
            <a:r>
              <a:rPr lang="ko-KR" altLang="en-US" sz="1100" dirty="0">
                <a:solidFill>
                  <a:schemeClr val="bg1"/>
                </a:solidFill>
              </a:rPr>
              <a:t>파일 및 폴더를 손쉽게 복구</a:t>
            </a:r>
            <a:endParaRPr lang="en-US" sz="1100" dirty="0">
              <a:solidFill>
                <a:schemeClr val="bg1"/>
              </a:solidFill>
            </a:endParaRPr>
          </a:p>
        </p:txBody>
      </p:sp>
      <p:sp>
        <p:nvSpPr>
          <p:cNvPr id="21" name="TextBox 20"/>
          <p:cNvSpPr txBox="1"/>
          <p:nvPr/>
        </p:nvSpPr>
        <p:spPr>
          <a:xfrm>
            <a:off x="5113353" y="3725804"/>
            <a:ext cx="2596288" cy="338554"/>
          </a:xfrm>
          <a:prstGeom prst="rect">
            <a:avLst/>
          </a:prstGeom>
          <a:noFill/>
        </p:spPr>
        <p:txBody>
          <a:bodyPr wrap="none" rtlCol="0">
            <a:spAutoFit/>
          </a:bodyPr>
          <a:lstStyle/>
          <a:p>
            <a:pPr lvl="0"/>
            <a:r>
              <a:rPr lang="en-US" sz="1600" dirty="0">
                <a:solidFill>
                  <a:srgbClr val="00E296"/>
                </a:solidFill>
              </a:rPr>
              <a:t>Azure, AWS</a:t>
            </a:r>
            <a:r>
              <a:rPr lang="ko-KR" altLang="en-US" sz="1600" dirty="0">
                <a:solidFill>
                  <a:srgbClr val="00E296"/>
                </a:solidFill>
              </a:rPr>
              <a:t>으로 직접 복구</a:t>
            </a:r>
            <a:endParaRPr lang="en-US" sz="1600" dirty="0">
              <a:solidFill>
                <a:srgbClr val="00E296"/>
              </a:solidFill>
            </a:endParaRPr>
          </a:p>
        </p:txBody>
      </p:sp>
      <p:sp>
        <p:nvSpPr>
          <p:cNvPr id="16" name="TextBox 15">
            <a:extLst>
              <a:ext uri="{FF2B5EF4-FFF2-40B4-BE49-F238E27FC236}">
                <a16:creationId xmlns:a16="http://schemas.microsoft.com/office/drawing/2014/main" id="{ED31C1C1-BFD3-4A30-A157-E5FE5E4BEF8C}"/>
              </a:ext>
            </a:extLst>
          </p:cNvPr>
          <p:cNvSpPr txBox="1"/>
          <p:nvPr/>
        </p:nvSpPr>
        <p:spPr>
          <a:xfrm>
            <a:off x="5113353" y="3965594"/>
            <a:ext cx="3444582" cy="600164"/>
          </a:xfrm>
          <a:prstGeom prst="rect">
            <a:avLst/>
          </a:prstGeom>
          <a:noFill/>
        </p:spPr>
        <p:txBody>
          <a:bodyPr wrap="square" rtlCol="0">
            <a:spAutoFit/>
          </a:bodyPr>
          <a:lstStyle/>
          <a:p>
            <a:pPr lvl="0"/>
            <a:r>
              <a:rPr lang="ko-KR" altLang="en-US" sz="1100" dirty="0">
                <a:solidFill>
                  <a:schemeClr val="bg1"/>
                </a:solidFill>
              </a:rPr>
              <a:t>필요 시 퍼블릭 클라우드를 복구 사이트로 설정하여 백업 데이터에서 </a:t>
            </a:r>
            <a:r>
              <a:rPr lang="en-US" altLang="ko-KR" sz="1100" dirty="0">
                <a:solidFill>
                  <a:schemeClr val="bg1"/>
                </a:solidFill>
              </a:rPr>
              <a:t>Azure VM </a:t>
            </a:r>
            <a:r>
              <a:rPr lang="ko-KR" altLang="en-US" sz="1100" dirty="0">
                <a:solidFill>
                  <a:schemeClr val="bg1"/>
                </a:solidFill>
              </a:rPr>
              <a:t>및 </a:t>
            </a:r>
            <a:r>
              <a:rPr lang="en-US" altLang="ko-KR" sz="1100" dirty="0">
                <a:solidFill>
                  <a:schemeClr val="bg1"/>
                </a:solidFill>
              </a:rPr>
              <a:t>AWS EC2</a:t>
            </a:r>
            <a:r>
              <a:rPr lang="ko-KR" altLang="en-US" sz="1100" dirty="0">
                <a:solidFill>
                  <a:schemeClr val="bg1"/>
                </a:solidFill>
              </a:rPr>
              <a:t>로 신속하게 복구</a:t>
            </a:r>
            <a:endParaRPr lang="en-US" sz="1100" dirty="0">
              <a:solidFill>
                <a:schemeClr val="bg1"/>
              </a:solidFill>
            </a:endParaRPr>
          </a:p>
        </p:txBody>
      </p:sp>
      <p:sp>
        <p:nvSpPr>
          <p:cNvPr id="20" name="Title 2">
            <a:extLst>
              <a:ext uri="{FF2B5EF4-FFF2-40B4-BE49-F238E27FC236}">
                <a16:creationId xmlns:a16="http://schemas.microsoft.com/office/drawing/2014/main" id="{AD2BD900-D3D2-43BC-AFEB-A5A9CB73C3C1}"/>
              </a:ext>
            </a:extLst>
          </p:cNvPr>
          <p:cNvSpPr>
            <a:spLocks noGrp="1"/>
          </p:cNvSpPr>
          <p:nvPr>
            <p:ph type="title" idx="4294967295"/>
          </p:nvPr>
        </p:nvSpPr>
        <p:spPr>
          <a:xfrm>
            <a:off x="0" y="1467366"/>
            <a:ext cx="3455988" cy="2092881"/>
          </a:xfrm>
        </p:spPr>
        <p:txBody>
          <a:bodyPr anchor="ctr"/>
          <a:lstStyle/>
          <a:p>
            <a:pPr algn="r"/>
            <a:r>
              <a:rPr lang="ko-KR" altLang="en-US" sz="4000" dirty="0"/>
              <a:t>가용성</a:t>
            </a:r>
            <a:br>
              <a:rPr lang="en-US" altLang="ko-KR" sz="4000" dirty="0"/>
            </a:br>
            <a:r>
              <a:rPr lang="ko-KR" altLang="en-US" sz="4000" dirty="0"/>
              <a:t>극대화</a:t>
            </a:r>
            <a:br>
              <a:rPr lang="en-US" sz="4000" dirty="0"/>
            </a:br>
            <a:r>
              <a:rPr lang="ko-KR" altLang="en-US" sz="1400" dirty="0">
                <a:solidFill>
                  <a:schemeClr val="bg1"/>
                </a:solidFill>
                <a:latin typeface="+mn-lt"/>
                <a:cs typeface="+mn-cs"/>
              </a:rPr>
              <a:t>계획되지 않은 운영 서비스 중지 시간을 최대한 줄이고 백업 데이터로 손쉽고 빠르게 서비스 즉시 재개 및 복구를 수행합니다</a:t>
            </a:r>
            <a:r>
              <a:rPr lang="en-US" altLang="ko-KR" sz="1400" dirty="0">
                <a:solidFill>
                  <a:schemeClr val="bg1"/>
                </a:solidFill>
                <a:latin typeface="+mn-lt"/>
                <a:cs typeface="+mn-cs"/>
              </a:rPr>
              <a:t>.</a:t>
            </a:r>
            <a:endParaRPr lang="en-US" sz="1400" dirty="0">
              <a:solidFill>
                <a:schemeClr val="bg1"/>
              </a:solidFill>
              <a:latin typeface="+mn-lt"/>
              <a:cs typeface="+mn-cs"/>
            </a:endParaRPr>
          </a:p>
        </p:txBody>
      </p:sp>
      <p:pic>
        <p:nvPicPr>
          <p:cNvPr id="3" name="Graphic 2">
            <a:extLst>
              <a:ext uri="{FF2B5EF4-FFF2-40B4-BE49-F238E27FC236}">
                <a16:creationId xmlns:a16="http://schemas.microsoft.com/office/drawing/2014/main" id="{AD790A0A-3B49-4764-BDB1-11C895024F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7768" y="571308"/>
            <a:ext cx="552450" cy="552450"/>
          </a:xfrm>
          <a:prstGeom prst="rect">
            <a:avLst/>
          </a:prstGeom>
        </p:spPr>
      </p:pic>
      <p:pic>
        <p:nvPicPr>
          <p:cNvPr id="4" name="Graphic 3">
            <a:extLst>
              <a:ext uri="{FF2B5EF4-FFF2-40B4-BE49-F238E27FC236}">
                <a16:creationId xmlns:a16="http://schemas.microsoft.com/office/drawing/2014/main" id="{4FFE05DC-0EC0-43F7-B4FC-C307E42A97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0156" y="1688233"/>
            <a:ext cx="447675" cy="542925"/>
          </a:xfrm>
          <a:prstGeom prst="rect">
            <a:avLst/>
          </a:prstGeom>
        </p:spPr>
      </p:pic>
      <p:pic>
        <p:nvPicPr>
          <p:cNvPr id="5" name="Graphic 4">
            <a:extLst>
              <a:ext uri="{FF2B5EF4-FFF2-40B4-BE49-F238E27FC236}">
                <a16:creationId xmlns:a16="http://schemas.microsoft.com/office/drawing/2014/main" id="{ECB680B7-C1D3-404C-B16C-B23E5D2E2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0631" y="2744999"/>
            <a:ext cx="542925" cy="457200"/>
          </a:xfrm>
          <a:prstGeom prst="rect">
            <a:avLst/>
          </a:prstGeom>
        </p:spPr>
      </p:pic>
      <p:pic>
        <p:nvPicPr>
          <p:cNvPr id="6" name="Graphic 5">
            <a:extLst>
              <a:ext uri="{FF2B5EF4-FFF2-40B4-BE49-F238E27FC236}">
                <a16:creationId xmlns:a16="http://schemas.microsoft.com/office/drawing/2014/main" id="{0A492287-F9DE-4057-A50A-0E30E31B8B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47768" y="3842418"/>
            <a:ext cx="552450" cy="304800"/>
          </a:xfrm>
          <a:prstGeom prst="rect">
            <a:avLst/>
          </a:prstGeom>
        </p:spPr>
      </p:pic>
    </p:spTree>
    <p:extLst>
      <p:ext uri="{BB962C8B-B14F-4D97-AF65-F5344CB8AC3E}">
        <p14:creationId xmlns:p14="http://schemas.microsoft.com/office/powerpoint/2010/main" val="8676017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5203450" y="464427"/>
            <a:ext cx="3413268" cy="338554"/>
          </a:xfrm>
          <a:prstGeom prst="rect">
            <a:avLst/>
          </a:prstGeom>
          <a:noFill/>
        </p:spPr>
        <p:txBody>
          <a:bodyPr wrap="square" rtlCol="0">
            <a:spAutoFit/>
          </a:bodyPr>
          <a:lstStyle/>
          <a:p>
            <a:r>
              <a:rPr lang="ko-KR" altLang="en-US" sz="1600">
                <a:solidFill>
                  <a:srgbClr val="00E296"/>
                </a:solidFill>
              </a:rPr>
              <a:t>중앙 </a:t>
            </a:r>
            <a:r>
              <a:rPr lang="ko-KR" altLang="en-US" sz="1600" dirty="0" err="1">
                <a:solidFill>
                  <a:srgbClr val="00E296"/>
                </a:solidFill>
              </a:rPr>
              <a:t>집중식</a:t>
            </a:r>
            <a:r>
              <a:rPr lang="ko-KR" altLang="en-US" sz="1600" dirty="0">
                <a:solidFill>
                  <a:srgbClr val="00E296"/>
                </a:solidFill>
              </a:rPr>
              <a:t> 관리</a:t>
            </a:r>
            <a:endParaRPr lang="en-US" sz="1600" baseline="30000" dirty="0">
              <a:solidFill>
                <a:srgbClr val="00E296"/>
              </a:solidFill>
            </a:endParaRPr>
          </a:p>
        </p:txBody>
      </p:sp>
      <p:sp>
        <p:nvSpPr>
          <p:cNvPr id="13" name="Rectangle 12">
            <a:extLst>
              <a:ext uri="{FF2B5EF4-FFF2-40B4-BE49-F238E27FC236}">
                <a16:creationId xmlns:a16="http://schemas.microsoft.com/office/drawing/2014/main" id="{7B8535B5-99A3-4575-8672-7C83C1E5FFCC}"/>
              </a:ext>
            </a:extLst>
          </p:cNvPr>
          <p:cNvSpPr/>
          <p:nvPr/>
        </p:nvSpPr>
        <p:spPr>
          <a:xfrm>
            <a:off x="5203451" y="704868"/>
            <a:ext cx="3671638" cy="646331"/>
          </a:xfrm>
          <a:prstGeom prst="rect">
            <a:avLst/>
          </a:prstGeom>
        </p:spPr>
        <p:txBody>
          <a:bodyPr wrap="square">
            <a:spAutoFit/>
          </a:bodyPr>
          <a:lstStyle/>
          <a:p>
            <a:r>
              <a:rPr lang="ko-KR" altLang="en-US" sz="1200" dirty="0">
                <a:solidFill>
                  <a:schemeClr val="bg1"/>
                </a:solidFill>
              </a:rPr>
              <a:t>위치에 상관 없이 단일 콘솔을 통해 가상 및 에이전트 기반 백업 및 복구 작업을 손쉽게 관리합니다</a:t>
            </a:r>
            <a:r>
              <a:rPr lang="en-US" altLang="ko-KR" sz="1200" dirty="0">
                <a:solidFill>
                  <a:schemeClr val="bg1"/>
                </a:solidFill>
              </a:rPr>
              <a:t>.</a:t>
            </a:r>
            <a:endParaRPr lang="en-US" sz="1200" dirty="0">
              <a:solidFill>
                <a:schemeClr val="bg1"/>
              </a:solidFill>
            </a:endParaRPr>
          </a:p>
        </p:txBody>
      </p:sp>
      <p:sp>
        <p:nvSpPr>
          <p:cNvPr id="33" name="TextBox 32"/>
          <p:cNvSpPr txBox="1"/>
          <p:nvPr/>
        </p:nvSpPr>
        <p:spPr>
          <a:xfrm>
            <a:off x="5203450" y="1544548"/>
            <a:ext cx="2634054" cy="338554"/>
          </a:xfrm>
          <a:prstGeom prst="rect">
            <a:avLst/>
          </a:prstGeom>
          <a:noFill/>
        </p:spPr>
        <p:txBody>
          <a:bodyPr wrap="none" rtlCol="0">
            <a:spAutoFit/>
          </a:bodyPr>
          <a:lstStyle/>
          <a:p>
            <a:pPr lvl="0"/>
            <a:r>
              <a:rPr lang="ko-KR" altLang="en-US" sz="1600">
                <a:solidFill>
                  <a:srgbClr val="00E296"/>
                </a:solidFill>
              </a:rPr>
              <a:t>에이전트 모니터링 및 경고</a:t>
            </a:r>
            <a:endParaRPr lang="en-US" sz="1600" baseline="30000" dirty="0">
              <a:solidFill>
                <a:srgbClr val="00E296"/>
              </a:solidFill>
            </a:endParaRPr>
          </a:p>
        </p:txBody>
      </p:sp>
      <p:sp>
        <p:nvSpPr>
          <p:cNvPr id="4" name="Rectangle 3">
            <a:extLst>
              <a:ext uri="{FF2B5EF4-FFF2-40B4-BE49-F238E27FC236}">
                <a16:creationId xmlns:a16="http://schemas.microsoft.com/office/drawing/2014/main" id="{FFBD9664-A06F-4818-B27D-C450D28E4B38}"/>
              </a:ext>
            </a:extLst>
          </p:cNvPr>
          <p:cNvSpPr/>
          <p:nvPr/>
        </p:nvSpPr>
        <p:spPr>
          <a:xfrm>
            <a:off x="5203451" y="1805282"/>
            <a:ext cx="3671637" cy="646331"/>
          </a:xfrm>
          <a:prstGeom prst="rect">
            <a:avLst/>
          </a:prstGeom>
        </p:spPr>
        <p:txBody>
          <a:bodyPr wrap="square">
            <a:spAutoFit/>
          </a:bodyPr>
          <a:lstStyle/>
          <a:p>
            <a:r>
              <a:rPr lang="ko-KR" altLang="en-US" sz="1200" dirty="0">
                <a:solidFill>
                  <a:schemeClr val="bg1"/>
                </a:solidFill>
              </a:rPr>
              <a:t>모든 백업 관리 복잡성을 줄이고 사전 예방적 모니터링 및 보고 기능으로 가상화 및 백업 환경을 관리하는 시간을 절약합니다</a:t>
            </a:r>
            <a:r>
              <a:rPr lang="en-US" altLang="ko-KR" sz="1200" dirty="0">
                <a:solidFill>
                  <a:schemeClr val="bg1"/>
                </a:solidFill>
              </a:rPr>
              <a:t>.</a:t>
            </a:r>
            <a:endParaRPr lang="en-US" sz="1200" dirty="0">
              <a:solidFill>
                <a:schemeClr val="bg1"/>
              </a:solidFill>
            </a:endParaRPr>
          </a:p>
        </p:txBody>
      </p:sp>
      <p:sp>
        <p:nvSpPr>
          <p:cNvPr id="34" name="TextBox 33"/>
          <p:cNvSpPr txBox="1"/>
          <p:nvPr/>
        </p:nvSpPr>
        <p:spPr>
          <a:xfrm>
            <a:off x="5203450" y="2679488"/>
            <a:ext cx="1544012" cy="338554"/>
          </a:xfrm>
          <a:prstGeom prst="rect">
            <a:avLst/>
          </a:prstGeom>
          <a:noFill/>
        </p:spPr>
        <p:txBody>
          <a:bodyPr wrap="none" rtlCol="0">
            <a:spAutoFit/>
          </a:bodyPr>
          <a:lstStyle/>
          <a:p>
            <a:pPr lvl="0"/>
            <a:r>
              <a:rPr lang="ko-KR" altLang="en-US" sz="1600" dirty="0">
                <a:solidFill>
                  <a:srgbClr val="00E296"/>
                </a:solidFill>
              </a:rPr>
              <a:t>백업 준수 보고</a:t>
            </a:r>
            <a:endParaRPr lang="en-US" sz="1600" dirty="0">
              <a:solidFill>
                <a:srgbClr val="00E296"/>
              </a:solidFill>
            </a:endParaRPr>
          </a:p>
        </p:txBody>
      </p:sp>
      <p:sp>
        <p:nvSpPr>
          <p:cNvPr id="5" name="Rectangle 4">
            <a:extLst>
              <a:ext uri="{FF2B5EF4-FFF2-40B4-BE49-F238E27FC236}">
                <a16:creationId xmlns:a16="http://schemas.microsoft.com/office/drawing/2014/main" id="{44622AAA-D6D0-4822-A93A-E50E3D60E1C6}"/>
              </a:ext>
            </a:extLst>
          </p:cNvPr>
          <p:cNvSpPr/>
          <p:nvPr/>
        </p:nvSpPr>
        <p:spPr>
          <a:xfrm>
            <a:off x="5203451" y="2943938"/>
            <a:ext cx="3671638" cy="461665"/>
          </a:xfrm>
          <a:prstGeom prst="rect">
            <a:avLst/>
          </a:prstGeom>
        </p:spPr>
        <p:txBody>
          <a:bodyPr wrap="square">
            <a:spAutoFit/>
          </a:bodyPr>
          <a:lstStyle/>
          <a:p>
            <a:r>
              <a:rPr lang="ko-KR" altLang="en-US" sz="1200" dirty="0">
                <a:solidFill>
                  <a:schemeClr val="bg1"/>
                </a:solidFill>
              </a:rPr>
              <a:t>새로운 데이터 관리 및 컴플라이언스 보고로 위험 완화</a:t>
            </a:r>
            <a:endParaRPr lang="en-US" sz="1200" dirty="0">
              <a:solidFill>
                <a:schemeClr val="bg1"/>
              </a:solidFill>
            </a:endParaRPr>
          </a:p>
        </p:txBody>
      </p:sp>
      <p:sp>
        <p:nvSpPr>
          <p:cNvPr id="24" name="TextBox 23"/>
          <p:cNvSpPr txBox="1"/>
          <p:nvPr/>
        </p:nvSpPr>
        <p:spPr>
          <a:xfrm>
            <a:off x="5203451" y="3669770"/>
            <a:ext cx="2635658" cy="338554"/>
          </a:xfrm>
          <a:prstGeom prst="rect">
            <a:avLst/>
          </a:prstGeom>
          <a:noFill/>
        </p:spPr>
        <p:txBody>
          <a:bodyPr wrap="none" rtlCol="0">
            <a:spAutoFit/>
          </a:bodyPr>
          <a:lstStyle/>
          <a:p>
            <a:pPr lvl="0"/>
            <a:r>
              <a:rPr lang="ko-KR" altLang="en-US" sz="1600" dirty="0">
                <a:solidFill>
                  <a:srgbClr val="00E296"/>
                </a:solidFill>
              </a:rPr>
              <a:t>비즈니스 및 기술 관점 </a:t>
            </a:r>
            <a:r>
              <a:rPr lang="en-US" altLang="ko-KR" sz="1600" dirty="0">
                <a:solidFill>
                  <a:srgbClr val="00E296"/>
                </a:solidFill>
              </a:rPr>
              <a:t>GUI</a:t>
            </a:r>
            <a:endParaRPr lang="en-US" sz="1600" baseline="30000" dirty="0">
              <a:solidFill>
                <a:srgbClr val="00E296"/>
              </a:solidFill>
            </a:endParaRPr>
          </a:p>
        </p:txBody>
      </p:sp>
      <p:sp>
        <p:nvSpPr>
          <p:cNvPr id="25" name="Rectangle 24">
            <a:extLst>
              <a:ext uri="{FF2B5EF4-FFF2-40B4-BE49-F238E27FC236}">
                <a16:creationId xmlns:a16="http://schemas.microsoft.com/office/drawing/2014/main" id="{FFBD9664-A06F-4818-B27D-C450D28E4B38}"/>
              </a:ext>
            </a:extLst>
          </p:cNvPr>
          <p:cNvSpPr/>
          <p:nvPr/>
        </p:nvSpPr>
        <p:spPr>
          <a:xfrm>
            <a:off x="5203451" y="3930503"/>
            <a:ext cx="3671637" cy="646331"/>
          </a:xfrm>
          <a:prstGeom prst="rect">
            <a:avLst/>
          </a:prstGeom>
        </p:spPr>
        <p:txBody>
          <a:bodyPr wrap="square">
            <a:spAutoFit/>
          </a:bodyPr>
          <a:lstStyle/>
          <a:p>
            <a:r>
              <a:rPr lang="ko-KR" altLang="en-US" sz="1200" dirty="0">
                <a:solidFill>
                  <a:schemeClr val="bg1"/>
                </a:solidFill>
              </a:rPr>
              <a:t>요구 사항 및 우선 순위를 기반으로 비즈니스 또는 기술 관점에서 제시된 대시보드 및 리포팅을 통해 전체 가상 인프라에 대한 심층적인 통찰력 확보</a:t>
            </a:r>
            <a:endParaRPr lang="en-US" sz="1200" dirty="0">
              <a:solidFill>
                <a:schemeClr val="bg1"/>
              </a:solidFill>
            </a:endParaRPr>
          </a:p>
        </p:txBody>
      </p:sp>
      <p:sp>
        <p:nvSpPr>
          <p:cNvPr id="22" name="Title 2">
            <a:extLst>
              <a:ext uri="{FF2B5EF4-FFF2-40B4-BE49-F238E27FC236}">
                <a16:creationId xmlns:a16="http://schemas.microsoft.com/office/drawing/2014/main" id="{2EBDAC97-896E-41FC-B125-4BC09675241D}"/>
              </a:ext>
            </a:extLst>
          </p:cNvPr>
          <p:cNvSpPr txBox="1">
            <a:spLocks/>
          </p:cNvSpPr>
          <p:nvPr/>
        </p:nvSpPr>
        <p:spPr>
          <a:xfrm>
            <a:off x="302259" y="1682098"/>
            <a:ext cx="3574867" cy="1877437"/>
          </a:xfrm>
          <a:prstGeom prst="rect">
            <a:avLst/>
          </a:prstGeom>
        </p:spPr>
        <p:txBody>
          <a:bodyPr vert="horz" wrap="square" lIns="0" tIns="0" rIns="0" bIns="0" rtlCol="0" anchor="ctr">
            <a:spAutoFit/>
          </a:bodyPr>
          <a:lstStyle>
            <a:lvl1pPr algn="l" defTabSz="686030" rtl="0" eaLnBrk="1" latinLnBrk="0" hangingPunct="1">
              <a:lnSpc>
                <a:spcPct val="100000"/>
              </a:lnSpc>
              <a:spcBef>
                <a:spcPct val="0"/>
              </a:spcBef>
              <a:buNone/>
              <a:defRPr lang="en-US" sz="4400" b="0" kern="1200" cap="none" spc="0" baseline="0" dirty="0" smtClean="0">
                <a:ln w="3175">
                  <a:noFill/>
                </a:ln>
                <a:solidFill>
                  <a:srgbClr val="00B336"/>
                </a:solidFill>
                <a:effectLst/>
                <a:latin typeface="+mj-lt"/>
                <a:ea typeface="+mn-ea"/>
                <a:cs typeface="Arial" charset="0"/>
              </a:defRPr>
            </a:lvl1pPr>
          </a:lstStyle>
          <a:p>
            <a:pPr algn="r"/>
            <a:r>
              <a:rPr lang="ko-KR" altLang="en-US" sz="4000" dirty="0">
                <a:solidFill>
                  <a:srgbClr val="93EB20"/>
                </a:solidFill>
                <a:cs typeface="Tahoma" panose="020B0604030504040204" pitchFamily="34" charset="0"/>
              </a:rPr>
              <a:t>관리</a:t>
            </a:r>
            <a:endParaRPr lang="en-US" altLang="ko-KR" sz="4000" dirty="0">
              <a:solidFill>
                <a:srgbClr val="93EB20"/>
              </a:solidFill>
              <a:cs typeface="Tahoma" panose="020B0604030504040204" pitchFamily="34" charset="0"/>
            </a:endParaRPr>
          </a:p>
          <a:p>
            <a:pPr algn="r"/>
            <a:r>
              <a:rPr lang="ko-KR" altLang="en-US" sz="4000" dirty="0">
                <a:solidFill>
                  <a:srgbClr val="93EB20"/>
                </a:solidFill>
                <a:cs typeface="Tahoma" panose="020B0604030504040204" pitchFamily="34" charset="0"/>
              </a:rPr>
              <a:t>간소화</a:t>
            </a:r>
            <a:br>
              <a:rPr lang="en-US" sz="4000" dirty="0">
                <a:cs typeface="Tahoma" panose="020B0604030504040204" pitchFamily="34" charset="0"/>
              </a:rPr>
            </a:br>
            <a:r>
              <a:rPr lang="ko-KR" altLang="en-US" sz="1400" dirty="0">
                <a:solidFill>
                  <a:schemeClr val="bg1"/>
                </a:solidFill>
                <a:latin typeface="+mn-lt"/>
                <a:cs typeface="+mn-cs"/>
              </a:rPr>
              <a:t>사전 운영 및 비즈니스 성과 보장을 위한 관리 복잡성 제거 및 가시성 향상에 기여합니다</a:t>
            </a:r>
            <a:r>
              <a:rPr lang="en-US" altLang="ko-KR" sz="1400" dirty="0">
                <a:solidFill>
                  <a:schemeClr val="bg1"/>
                </a:solidFill>
                <a:latin typeface="+mn-lt"/>
                <a:cs typeface="+mn-cs"/>
              </a:rPr>
              <a:t>.</a:t>
            </a:r>
            <a:endParaRPr lang="en-US" sz="1400" dirty="0">
              <a:solidFill>
                <a:schemeClr val="bg1"/>
              </a:solidFill>
              <a:latin typeface="+mn-lt"/>
              <a:cs typeface="+mn-cs"/>
            </a:endParaRPr>
          </a:p>
        </p:txBody>
      </p:sp>
      <p:pic>
        <p:nvPicPr>
          <p:cNvPr id="6" name="Graphic 5">
            <a:extLst>
              <a:ext uri="{FF2B5EF4-FFF2-40B4-BE49-F238E27FC236}">
                <a16:creationId xmlns:a16="http://schemas.microsoft.com/office/drawing/2014/main" id="{2EAE419F-31A7-406D-94EA-9EF2C273A4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8788" y="556810"/>
            <a:ext cx="542925" cy="495300"/>
          </a:xfrm>
          <a:prstGeom prst="rect">
            <a:avLst/>
          </a:prstGeom>
        </p:spPr>
      </p:pic>
      <p:pic>
        <p:nvPicPr>
          <p:cNvPr id="7" name="Graphic 6">
            <a:extLst>
              <a:ext uri="{FF2B5EF4-FFF2-40B4-BE49-F238E27FC236}">
                <a16:creationId xmlns:a16="http://schemas.microsoft.com/office/drawing/2014/main" id="{0E43293C-7056-402D-9B93-9D9D821733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4026" y="1660023"/>
            <a:ext cx="552450" cy="419100"/>
          </a:xfrm>
          <a:prstGeom prst="rect">
            <a:avLst/>
          </a:prstGeom>
        </p:spPr>
      </p:pic>
      <p:pic>
        <p:nvPicPr>
          <p:cNvPr id="9" name="Graphic 8">
            <a:extLst>
              <a:ext uri="{FF2B5EF4-FFF2-40B4-BE49-F238E27FC236}">
                <a16:creationId xmlns:a16="http://schemas.microsoft.com/office/drawing/2014/main" id="{EA3CD27B-5010-4487-B292-229B432980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65938" y="2779859"/>
            <a:ext cx="428625" cy="552450"/>
          </a:xfrm>
          <a:prstGeom prst="rect">
            <a:avLst/>
          </a:prstGeom>
        </p:spPr>
      </p:pic>
      <p:pic>
        <p:nvPicPr>
          <p:cNvPr id="10" name="Graphic 9">
            <a:extLst>
              <a:ext uri="{FF2B5EF4-FFF2-40B4-BE49-F238E27FC236}">
                <a16:creationId xmlns:a16="http://schemas.microsoft.com/office/drawing/2014/main" id="{8519D4B3-48BC-4FBE-8B4C-EA25ACBBFC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32601" y="3808269"/>
            <a:ext cx="495300" cy="495300"/>
          </a:xfrm>
          <a:prstGeom prst="rect">
            <a:avLst/>
          </a:prstGeom>
        </p:spPr>
      </p:pic>
    </p:spTree>
    <p:extLst>
      <p:ext uri="{BB962C8B-B14F-4D97-AF65-F5344CB8AC3E}">
        <p14:creationId xmlns:p14="http://schemas.microsoft.com/office/powerpoint/2010/main" val="11382881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가상환경 기능 요약</a:t>
            </a:r>
            <a:endParaRPr lang="ko-KR" sz="2400" dirty="0">
              <a:solidFill>
                <a:schemeClr val="bg1"/>
              </a:solidFill>
              <a:ea typeface="+mj-lt"/>
              <a:cs typeface="+mj-lt"/>
            </a:endParaRPr>
          </a:p>
        </p:txBody>
      </p:sp>
      <p:sp>
        <p:nvSpPr>
          <p:cNvPr id="29" name="Content Placeholder 1">
            <a:extLst>
              <a:ext uri="{FF2B5EF4-FFF2-40B4-BE49-F238E27FC236}">
                <a16:creationId xmlns:a16="http://schemas.microsoft.com/office/drawing/2014/main" id="{F750525E-BF62-4465-9A7C-E1563EDD213B}"/>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가상화 환경에서 에이전트리스 기반의 모든 백업 및 복구를 제공하며</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수분 이내에 즉시 </a:t>
            </a:r>
            <a:r>
              <a:rPr lang="en-US" altLang="ko-KR" sz="1400" b="1" dirty="0">
                <a:solidFill>
                  <a:srgbClr val="00E296"/>
                </a:solidFill>
                <a:latin typeface="맑은 고딕" panose="020B0503020000020004" pitchFamily="50" charset="-127"/>
                <a:ea typeface="맑은 고딕" panose="020B0503020000020004" pitchFamily="50" charset="-127"/>
              </a:rPr>
              <a:t>VM </a:t>
            </a:r>
            <a:r>
              <a:rPr lang="ko-KR" altLang="en-US" sz="1400" b="1" dirty="0">
                <a:solidFill>
                  <a:srgbClr val="00E296"/>
                </a:solidFill>
                <a:latin typeface="맑은 고딕" panose="020B0503020000020004" pitchFamily="50" charset="-127"/>
                <a:ea typeface="맑은 고딕" panose="020B0503020000020004" pitchFamily="50" charset="-127"/>
              </a:rPr>
              <a:t>서비스 </a:t>
            </a:r>
            <a:r>
              <a:rPr lang="ko-KR" altLang="en-US" sz="1400" b="1" dirty="0">
                <a:solidFill>
                  <a:schemeClr val="bg1"/>
                </a:solidFill>
                <a:latin typeface="맑은 고딕" panose="020B0503020000020004" pitchFamily="50" charset="-127"/>
                <a:ea typeface="맑은 고딕" panose="020B0503020000020004" pitchFamily="50" charset="-127"/>
              </a:rPr>
              <a:t>재개</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및</a:t>
            </a:r>
            <a:r>
              <a:rPr lang="en-US" altLang="ko-KR" sz="1400" b="1" dirty="0">
                <a:solidFill>
                  <a:schemeClr val="bg1"/>
                </a:solidFill>
                <a:latin typeface="맑은 고딕" panose="020B0503020000020004" pitchFamily="50" charset="-127"/>
                <a:ea typeface="맑은 고딕" panose="020B0503020000020004" pitchFamily="50" charset="-127"/>
              </a:rPr>
              <a:t> VM/</a:t>
            </a:r>
            <a:r>
              <a:rPr lang="ko-KR" altLang="en-US" sz="1400" b="1" dirty="0">
                <a:solidFill>
                  <a:schemeClr val="bg1"/>
                </a:solidFill>
                <a:latin typeface="맑은 고딕" panose="020B0503020000020004" pitchFamily="50" charset="-127"/>
                <a:ea typeface="맑은 고딕" panose="020B0503020000020004" pitchFamily="50" charset="-127"/>
              </a:rPr>
              <a:t>디스크</a:t>
            </a:r>
            <a:r>
              <a:rPr lang="en-US" altLang="ko-KR" sz="1400" b="1" dirty="0">
                <a:solidFill>
                  <a:schemeClr val="bg1"/>
                </a:solidFill>
                <a:latin typeface="맑은 고딕" panose="020B0503020000020004" pitchFamily="50" charset="-127"/>
                <a:ea typeface="맑은 고딕" panose="020B0503020000020004" pitchFamily="50" charset="-127"/>
              </a:rPr>
              <a:t>/</a:t>
            </a:r>
            <a:r>
              <a:rPr lang="ko-KR" altLang="en-US" sz="1400" b="1" dirty="0">
                <a:solidFill>
                  <a:schemeClr val="bg1"/>
                </a:solidFill>
                <a:latin typeface="맑은 고딕" panose="020B0503020000020004" pitchFamily="50" charset="-127"/>
                <a:ea typeface="맑은 고딕" panose="020B0503020000020004" pitchFamily="50" charset="-127"/>
              </a:rPr>
              <a:t>파일</a:t>
            </a:r>
            <a:r>
              <a:rPr lang="en-US" altLang="ko-KR" sz="1400" b="1" dirty="0">
                <a:solidFill>
                  <a:schemeClr val="bg1"/>
                </a:solidFill>
                <a:latin typeface="맑은 고딕" panose="020B0503020000020004" pitchFamily="50" charset="-127"/>
                <a:ea typeface="맑은 고딕" panose="020B0503020000020004" pitchFamily="50" charset="-127"/>
              </a:rPr>
              <a:t>/DB </a:t>
            </a:r>
            <a:r>
              <a:rPr lang="ko-KR" altLang="en-US" sz="1400" b="1" dirty="0">
                <a:solidFill>
                  <a:schemeClr val="bg1"/>
                </a:solidFill>
                <a:latin typeface="맑은 고딕" panose="020B0503020000020004" pitchFamily="50" charset="-127"/>
                <a:ea typeface="맑은 고딕" panose="020B0503020000020004" pitchFamily="50" charset="-127"/>
              </a:rPr>
              <a:t>단위의 세분화된 복구를 통해 </a:t>
            </a:r>
            <a:r>
              <a:rPr lang="ko-KR" altLang="en-US" sz="1400" b="1" dirty="0">
                <a:solidFill>
                  <a:srgbClr val="00E296"/>
                </a:solidFill>
                <a:latin typeface="맑은 고딕" panose="020B0503020000020004" pitchFamily="50" charset="-127"/>
                <a:ea typeface="맑은 고딕" panose="020B0503020000020004" pitchFamily="50" charset="-127"/>
              </a:rPr>
              <a:t>업무 </a:t>
            </a:r>
            <a:r>
              <a:rPr lang="ko-KR" altLang="en-US" sz="1400" b="1">
                <a:solidFill>
                  <a:srgbClr val="00E296"/>
                </a:solidFill>
                <a:latin typeface="맑은 고딕" panose="020B0503020000020004" pitchFamily="50" charset="-127"/>
                <a:ea typeface="맑은 고딕" panose="020B0503020000020004" pitchFamily="50" charset="-127"/>
              </a:rPr>
              <a:t>연속성을 보장</a:t>
            </a:r>
            <a:endParaRPr lang="en-US" altLang="ko-KR" sz="1400" b="1" dirty="0">
              <a:solidFill>
                <a:schemeClr val="bg1"/>
              </a:solidFill>
              <a:latin typeface="맑은 고딕" panose="020B0503020000020004" pitchFamily="50" charset="-127"/>
              <a:ea typeface="맑은 고딕" panose="020B0503020000020004" pitchFamily="50" charset="-127"/>
            </a:endParaRPr>
          </a:p>
        </p:txBody>
      </p:sp>
      <p:pic>
        <p:nvPicPr>
          <p:cNvPr id="133" name="그림 132">
            <a:extLst>
              <a:ext uri="{FF2B5EF4-FFF2-40B4-BE49-F238E27FC236}">
                <a16:creationId xmlns:a16="http://schemas.microsoft.com/office/drawing/2014/main" id="{DFE523BF-1AF6-4085-8AA4-D3081A589F18}"/>
              </a:ext>
            </a:extLst>
          </p:cNvPr>
          <p:cNvPicPr>
            <a:picLocks noChangeAspect="1"/>
          </p:cNvPicPr>
          <p:nvPr/>
        </p:nvPicPr>
        <p:blipFill>
          <a:blip r:embed="rId3"/>
          <a:stretch>
            <a:fillRect/>
          </a:stretch>
        </p:blipFill>
        <p:spPr>
          <a:xfrm>
            <a:off x="161924" y="2368931"/>
            <a:ext cx="418278" cy="405000"/>
          </a:xfrm>
          <a:prstGeom prst="rect">
            <a:avLst/>
          </a:prstGeom>
        </p:spPr>
      </p:pic>
      <p:pic>
        <p:nvPicPr>
          <p:cNvPr id="134" name="그림 133">
            <a:extLst>
              <a:ext uri="{FF2B5EF4-FFF2-40B4-BE49-F238E27FC236}">
                <a16:creationId xmlns:a16="http://schemas.microsoft.com/office/drawing/2014/main" id="{72B7723F-C2C9-4B76-AD3F-20CFFBB7CEAA}"/>
              </a:ext>
            </a:extLst>
          </p:cNvPr>
          <p:cNvPicPr>
            <a:picLocks noChangeAspect="1"/>
          </p:cNvPicPr>
          <p:nvPr/>
        </p:nvPicPr>
        <p:blipFill>
          <a:blip r:embed="rId4"/>
          <a:stretch>
            <a:fillRect/>
          </a:stretch>
        </p:blipFill>
        <p:spPr>
          <a:xfrm>
            <a:off x="1018626" y="2368931"/>
            <a:ext cx="404564" cy="405000"/>
          </a:xfrm>
          <a:prstGeom prst="rect">
            <a:avLst/>
          </a:prstGeom>
        </p:spPr>
      </p:pic>
      <p:cxnSp>
        <p:nvCxnSpPr>
          <p:cNvPr id="136" name="직선 연결선 135">
            <a:extLst>
              <a:ext uri="{FF2B5EF4-FFF2-40B4-BE49-F238E27FC236}">
                <a16:creationId xmlns:a16="http://schemas.microsoft.com/office/drawing/2014/main" id="{79ED4CCD-3E86-459E-A243-3E06C7C5E89B}"/>
              </a:ext>
            </a:extLst>
          </p:cNvPr>
          <p:cNvCxnSpPr/>
          <p:nvPr/>
        </p:nvCxnSpPr>
        <p:spPr>
          <a:xfrm>
            <a:off x="1491290"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16BC25F2-D5CA-4605-8D39-DAA8B5560039}"/>
              </a:ext>
            </a:extLst>
          </p:cNvPr>
          <p:cNvCxnSpPr/>
          <p:nvPr/>
        </p:nvCxnSpPr>
        <p:spPr>
          <a:xfrm>
            <a:off x="6112356"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직선 연결선 137">
            <a:extLst>
              <a:ext uri="{FF2B5EF4-FFF2-40B4-BE49-F238E27FC236}">
                <a16:creationId xmlns:a16="http://schemas.microsoft.com/office/drawing/2014/main" id="{B970EC3C-D109-4C3F-B7C6-6169A08F4170}"/>
              </a:ext>
            </a:extLst>
          </p:cNvPr>
          <p:cNvCxnSpPr/>
          <p:nvPr/>
        </p:nvCxnSpPr>
        <p:spPr>
          <a:xfrm>
            <a:off x="3031645"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0CAC8540-EE57-4CEC-A749-64A986AA7687}"/>
              </a:ext>
            </a:extLst>
          </p:cNvPr>
          <p:cNvCxnSpPr/>
          <p:nvPr/>
        </p:nvCxnSpPr>
        <p:spPr>
          <a:xfrm>
            <a:off x="4572001"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65CBEDFE-3C7B-45A0-A57E-9C4B7C33EB12}"/>
              </a:ext>
            </a:extLst>
          </p:cNvPr>
          <p:cNvCxnSpPr/>
          <p:nvPr/>
        </p:nvCxnSpPr>
        <p:spPr>
          <a:xfrm>
            <a:off x="7652710"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연결선: 구부러짐 140">
            <a:extLst>
              <a:ext uri="{FF2B5EF4-FFF2-40B4-BE49-F238E27FC236}">
                <a16:creationId xmlns:a16="http://schemas.microsoft.com/office/drawing/2014/main" id="{BECF75A4-3DC5-433C-99C5-0CD2F0660A02}"/>
              </a:ext>
            </a:extLst>
          </p:cNvPr>
          <p:cNvCxnSpPr>
            <a:cxnSpLocks/>
            <a:stCxn id="134" idx="0"/>
            <a:endCxn id="133" idx="0"/>
          </p:cNvCxnSpPr>
          <p:nvPr/>
        </p:nvCxnSpPr>
        <p:spPr>
          <a:xfrm rot="16200000" flipV="1">
            <a:off x="795986" y="1944009"/>
            <a:ext cx="9525" cy="849845"/>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2" name="그림 141">
            <a:extLst>
              <a:ext uri="{FF2B5EF4-FFF2-40B4-BE49-F238E27FC236}">
                <a16:creationId xmlns:a16="http://schemas.microsoft.com/office/drawing/2014/main" id="{8CB24AB9-C72B-4201-8F51-497A39EBB107}"/>
              </a:ext>
            </a:extLst>
          </p:cNvPr>
          <p:cNvPicPr>
            <a:picLocks noChangeAspect="1"/>
          </p:cNvPicPr>
          <p:nvPr/>
        </p:nvPicPr>
        <p:blipFill>
          <a:blip r:embed="rId3"/>
          <a:stretch>
            <a:fillRect/>
          </a:stretch>
        </p:blipFill>
        <p:spPr>
          <a:xfrm>
            <a:off x="1581907" y="2368931"/>
            <a:ext cx="418278" cy="405000"/>
          </a:xfrm>
          <a:prstGeom prst="rect">
            <a:avLst/>
          </a:prstGeom>
        </p:spPr>
      </p:pic>
      <p:graphicFrame>
        <p:nvGraphicFramePr>
          <p:cNvPr id="143" name="표 142">
            <a:extLst>
              <a:ext uri="{FF2B5EF4-FFF2-40B4-BE49-F238E27FC236}">
                <a16:creationId xmlns:a16="http://schemas.microsoft.com/office/drawing/2014/main" id="{91658289-1AEB-40B7-AA8B-2329F9DA49CC}"/>
              </a:ext>
            </a:extLst>
          </p:cNvPr>
          <p:cNvGraphicFramePr>
            <a:graphicFrameLocks noGrp="1"/>
          </p:cNvGraphicFramePr>
          <p:nvPr>
            <p:extLst>
              <p:ext uri="{D42A27DB-BD31-4B8C-83A1-F6EECF244321}">
                <p14:modId xmlns:p14="http://schemas.microsoft.com/office/powerpoint/2010/main" val="1685226317"/>
              </p:ext>
            </p:extLst>
          </p:nvPr>
        </p:nvGraphicFramePr>
        <p:xfrm>
          <a:off x="44246"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78130">
                <a:tc>
                  <a:txBody>
                    <a:bodyPr/>
                    <a:lstStyle/>
                    <a:p>
                      <a:pPr algn="ctr" latinLnBrk="1"/>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 </a:t>
                      </a:r>
                      <a:r>
                        <a:rPr lang="ko-KR" altLang="en-US" sz="800" dirty="0">
                          <a:solidFill>
                            <a:schemeClr val="bg1"/>
                          </a:solidFill>
                        </a:rPr>
                        <a:t>전체 이미지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1"/>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err="1">
                          <a:solidFill>
                            <a:schemeClr val="bg1"/>
                          </a:solidFill>
                        </a:rPr>
                        <a:t>장애시</a:t>
                      </a:r>
                      <a:r>
                        <a:rPr lang="ko-KR" altLang="en-US" sz="800" dirty="0">
                          <a:solidFill>
                            <a:schemeClr val="bg1"/>
                          </a:solidFill>
                        </a:rPr>
                        <a:t> 가장 최근의 </a:t>
                      </a:r>
                      <a:r>
                        <a:rPr lang="en-US" altLang="ko-KR" sz="800" dirty="0">
                          <a:solidFill>
                            <a:schemeClr val="bg1"/>
                          </a:solidFill>
                        </a:rPr>
                        <a:t>VM</a:t>
                      </a:r>
                      <a:r>
                        <a:rPr lang="ko-KR" altLang="en-US" sz="800" dirty="0">
                          <a:solidFill>
                            <a:schemeClr val="bg1"/>
                          </a:solidFill>
                        </a:rPr>
                        <a:t>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1"/>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가능</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44" name="Picture 2" descr="Image result for file icon">
            <a:extLst>
              <a:ext uri="{FF2B5EF4-FFF2-40B4-BE49-F238E27FC236}">
                <a16:creationId xmlns:a16="http://schemas.microsoft.com/office/drawing/2014/main" id="{03952FA6-44CF-433A-A568-D58B832BBE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0500" y="2368931"/>
            <a:ext cx="405000" cy="405000"/>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연결선: 구부러짐 144">
            <a:extLst>
              <a:ext uri="{FF2B5EF4-FFF2-40B4-BE49-F238E27FC236}">
                <a16:creationId xmlns:a16="http://schemas.microsoft.com/office/drawing/2014/main" id="{7F437C56-B0C3-43A3-A6A3-524F45DBCDCC}"/>
              </a:ext>
            </a:extLst>
          </p:cNvPr>
          <p:cNvCxnSpPr>
            <a:cxnSpLocks/>
            <a:stCxn id="144" idx="0"/>
            <a:endCxn id="142" idx="0"/>
          </p:cNvCxnSpPr>
          <p:nvPr/>
        </p:nvCxnSpPr>
        <p:spPr>
          <a:xfrm rot="16200000" flipV="1">
            <a:off x="2232023" y="1927954"/>
            <a:ext cx="9525" cy="881954"/>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46" name="표 145">
            <a:extLst>
              <a:ext uri="{FF2B5EF4-FFF2-40B4-BE49-F238E27FC236}">
                <a16:creationId xmlns:a16="http://schemas.microsoft.com/office/drawing/2014/main" id="{76D742A7-D2A3-4563-80EA-B30F7D7CAD52}"/>
              </a:ext>
            </a:extLst>
          </p:cNvPr>
          <p:cNvGraphicFramePr>
            <a:graphicFrameLocks noGrp="1"/>
          </p:cNvGraphicFramePr>
          <p:nvPr>
            <p:extLst>
              <p:ext uri="{D42A27DB-BD31-4B8C-83A1-F6EECF244321}">
                <p14:modId xmlns:p14="http://schemas.microsoft.com/office/powerpoint/2010/main" val="2938948283"/>
              </p:ext>
            </p:extLst>
          </p:nvPr>
        </p:nvGraphicFramePr>
        <p:xfrm>
          <a:off x="1570225" y="2814154"/>
          <a:ext cx="1421644" cy="206211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algn="ctr" latinLnBrk="1"/>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a:t>
                      </a:r>
                      <a:r>
                        <a:rPr lang="ko-KR" altLang="en-US" sz="800" dirty="0">
                          <a:solidFill>
                            <a:schemeClr val="bg1"/>
                          </a:solidFill>
                        </a:rPr>
                        <a:t>으로 파일복구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16230">
                <a:tc>
                  <a:txBody>
                    <a:bodyPr/>
                    <a:lstStyle/>
                    <a:p>
                      <a:pPr algn="ctr" latinLnBrk="1"/>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1-2</a:t>
                      </a:r>
                      <a:r>
                        <a:rPr lang="ko-KR" altLang="en-US" sz="800" dirty="0">
                          <a:solidFill>
                            <a:schemeClr val="bg1"/>
                          </a:solidFill>
                        </a:rPr>
                        <a:t>분의 짧은 </a:t>
                      </a:r>
                      <a:r>
                        <a:rPr lang="en-US" altLang="ko-KR" sz="800" dirty="0">
                          <a:solidFill>
                            <a:schemeClr val="bg1"/>
                          </a:solidFill>
                        </a:rPr>
                        <a:t>RTO</a:t>
                      </a:r>
                      <a:endParaRPr lang="ko-KR" altLang="en-US"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1"/>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pSp>
        <p:nvGrpSpPr>
          <p:cNvPr id="147" name="그룹 146">
            <a:extLst>
              <a:ext uri="{FF2B5EF4-FFF2-40B4-BE49-F238E27FC236}">
                <a16:creationId xmlns:a16="http://schemas.microsoft.com/office/drawing/2014/main" id="{24240CB7-9F0B-4B5A-923E-B799203559D9}"/>
              </a:ext>
            </a:extLst>
          </p:cNvPr>
          <p:cNvGrpSpPr/>
          <p:nvPr/>
        </p:nvGrpSpPr>
        <p:grpSpPr>
          <a:xfrm>
            <a:off x="3879812" y="2368931"/>
            <a:ext cx="594000" cy="405000"/>
            <a:chOff x="7479791" y="3328838"/>
            <a:chExt cx="792000" cy="522000"/>
          </a:xfrm>
        </p:grpSpPr>
        <p:pic>
          <p:nvPicPr>
            <p:cNvPr id="148" name="그림 147">
              <a:extLst>
                <a:ext uri="{FF2B5EF4-FFF2-40B4-BE49-F238E27FC236}">
                  <a16:creationId xmlns:a16="http://schemas.microsoft.com/office/drawing/2014/main" id="{1F3DD751-BB7F-4174-B3EB-8B1E406C31AF}"/>
                </a:ext>
              </a:extLst>
            </p:cNvPr>
            <p:cNvPicPr>
              <a:picLocks noChangeAspect="1"/>
            </p:cNvPicPr>
            <p:nvPr/>
          </p:nvPicPr>
          <p:blipFill>
            <a:blip r:embed="rId6"/>
            <a:stretch>
              <a:fillRect/>
            </a:stretch>
          </p:blipFill>
          <p:spPr>
            <a:xfrm>
              <a:off x="7731791" y="3353869"/>
              <a:ext cx="540000" cy="471938"/>
            </a:xfrm>
            <a:prstGeom prst="rect">
              <a:avLst/>
            </a:prstGeom>
          </p:spPr>
        </p:pic>
        <p:pic>
          <p:nvPicPr>
            <p:cNvPr id="149" name="Picture 6" descr="Image result for digital clock calendar icon">
              <a:extLst>
                <a:ext uri="{FF2B5EF4-FFF2-40B4-BE49-F238E27FC236}">
                  <a16:creationId xmlns:a16="http://schemas.microsoft.com/office/drawing/2014/main" id="{F5781E2F-1FCB-45A2-9061-B6D5C25B531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9791" y="3328838"/>
              <a:ext cx="522000" cy="52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50" name="그림 149">
            <a:extLst>
              <a:ext uri="{FF2B5EF4-FFF2-40B4-BE49-F238E27FC236}">
                <a16:creationId xmlns:a16="http://schemas.microsoft.com/office/drawing/2014/main" id="{82CA5882-884F-4B98-9530-849C2DB6CB58}"/>
              </a:ext>
            </a:extLst>
          </p:cNvPr>
          <p:cNvPicPr>
            <a:picLocks noChangeAspect="1"/>
          </p:cNvPicPr>
          <p:nvPr/>
        </p:nvPicPr>
        <p:blipFill>
          <a:blip r:embed="rId3"/>
          <a:stretch>
            <a:fillRect/>
          </a:stretch>
        </p:blipFill>
        <p:spPr>
          <a:xfrm>
            <a:off x="3082843" y="2368931"/>
            <a:ext cx="418278" cy="405000"/>
          </a:xfrm>
          <a:prstGeom prst="rect">
            <a:avLst/>
          </a:prstGeom>
        </p:spPr>
      </p:pic>
      <p:cxnSp>
        <p:nvCxnSpPr>
          <p:cNvPr id="151" name="연결선: 구부러짐 150">
            <a:extLst>
              <a:ext uri="{FF2B5EF4-FFF2-40B4-BE49-F238E27FC236}">
                <a16:creationId xmlns:a16="http://schemas.microsoft.com/office/drawing/2014/main" id="{BD89E394-9230-4F40-86D4-968F14BAF5B0}"/>
              </a:ext>
            </a:extLst>
          </p:cNvPr>
          <p:cNvCxnSpPr>
            <a:cxnSpLocks/>
            <a:stCxn id="149" idx="0"/>
            <a:endCxn id="150" idx="0"/>
          </p:cNvCxnSpPr>
          <p:nvPr/>
        </p:nvCxnSpPr>
        <p:spPr>
          <a:xfrm rot="16200000" flipV="1">
            <a:off x="3683772" y="1977141"/>
            <a:ext cx="9525" cy="78358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2" name="표 151">
            <a:extLst>
              <a:ext uri="{FF2B5EF4-FFF2-40B4-BE49-F238E27FC236}">
                <a16:creationId xmlns:a16="http://schemas.microsoft.com/office/drawing/2014/main" id="{DD2FDB02-9D25-473A-B794-33BDD8FB0D0F}"/>
              </a:ext>
            </a:extLst>
          </p:cNvPr>
          <p:cNvGraphicFramePr>
            <a:graphicFrameLocks noGrp="1"/>
          </p:cNvGraphicFramePr>
          <p:nvPr>
            <p:extLst>
              <p:ext uri="{D42A27DB-BD31-4B8C-83A1-F6EECF244321}">
                <p14:modId xmlns:p14="http://schemas.microsoft.com/office/powerpoint/2010/main" val="1607381117"/>
              </p:ext>
            </p:extLst>
          </p:nvPr>
        </p:nvGraphicFramePr>
        <p:xfrm>
          <a:off x="3085331" y="2823635"/>
          <a:ext cx="1421644" cy="205830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marL="0" algn="l" defTabSz="686030" rtl="0" eaLnBrk="1" latinLnBrk="1" hangingPunct="1"/>
                      <a:r>
                        <a:rPr lang="ko-KR" altLang="en-US" sz="800" kern="1200" dirty="0">
                          <a:solidFill>
                            <a:schemeClr val="bg1"/>
                          </a:solidFill>
                          <a:latin typeface="+mn-lt"/>
                          <a:ea typeface="+mn-ea"/>
                          <a:cs typeface="+mn-cs"/>
                        </a:rPr>
                        <a:t>기능</a:t>
                      </a:r>
                      <a:r>
                        <a:rPr lang="en-US" altLang="ko-KR" sz="800" kern="1200" dirty="0">
                          <a:solidFill>
                            <a:schemeClr val="bg1"/>
                          </a:solidFill>
                          <a:latin typeface="+mn-lt"/>
                          <a:ea typeface="+mn-ea"/>
                          <a:cs typeface="+mn-cs"/>
                        </a:rPr>
                        <a:t>:</a:t>
                      </a:r>
                      <a:endParaRPr lang="ko-KR" altLang="en-US" sz="800" kern="1200" dirty="0">
                        <a:solidFill>
                          <a:schemeClr val="bg1"/>
                        </a:solidFill>
                        <a:latin typeface="+mn-lt"/>
                        <a:ea typeface="+mn-ea"/>
                        <a:cs typeface="+mn-cs"/>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6030" rtl="0" eaLnBrk="1" latinLnBrk="1" hangingPunct="1"/>
                      <a:r>
                        <a:rPr lang="en-US" altLang="ko-KR" sz="700" kern="1200" dirty="0">
                          <a:solidFill>
                            <a:schemeClr val="bg1"/>
                          </a:solidFill>
                          <a:latin typeface="+mn-lt"/>
                          <a:ea typeface="+mn-ea"/>
                          <a:cs typeface="+mn-cs"/>
                        </a:rPr>
                        <a:t>Oracle, MSSQL </a:t>
                      </a:r>
                      <a:r>
                        <a:rPr lang="ko-KR" altLang="en-US" sz="700" kern="1200" dirty="0">
                          <a:solidFill>
                            <a:schemeClr val="bg1"/>
                          </a:solidFill>
                          <a:latin typeface="+mn-lt"/>
                          <a:ea typeface="+mn-ea"/>
                          <a:cs typeface="+mn-cs"/>
                        </a:rPr>
                        <a:t>시점복구 및 </a:t>
                      </a:r>
                      <a:r>
                        <a:rPr lang="en-US" altLang="ko-KR" sz="700" kern="1200" dirty="0">
                          <a:solidFill>
                            <a:schemeClr val="bg1"/>
                          </a:solidFill>
                          <a:latin typeface="+mn-lt"/>
                          <a:ea typeface="+mn-ea"/>
                          <a:cs typeface="+mn-cs"/>
                        </a:rPr>
                        <a:t>MSSQL </a:t>
                      </a:r>
                      <a:r>
                        <a:rPr lang="ko-KR" altLang="en-US" sz="700" kern="1200" dirty="0">
                          <a:solidFill>
                            <a:schemeClr val="bg1"/>
                          </a:solidFill>
                          <a:latin typeface="+mn-lt"/>
                          <a:ea typeface="+mn-ea"/>
                          <a:cs typeface="+mn-cs"/>
                        </a:rPr>
                        <a:t>테이블 복구</a:t>
                      </a:r>
                    </a:p>
                  </a:txBody>
                  <a:tcPr marL="13500" marR="1350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153" name="표 152">
            <a:extLst>
              <a:ext uri="{FF2B5EF4-FFF2-40B4-BE49-F238E27FC236}">
                <a16:creationId xmlns:a16="http://schemas.microsoft.com/office/drawing/2014/main" id="{9A81D36D-2698-4435-BB5C-404B902FB137}"/>
              </a:ext>
            </a:extLst>
          </p:cNvPr>
          <p:cNvGraphicFramePr>
            <a:graphicFrameLocks noGrp="1"/>
          </p:cNvGraphicFramePr>
          <p:nvPr>
            <p:extLst>
              <p:ext uri="{D42A27DB-BD31-4B8C-83A1-F6EECF244321}">
                <p14:modId xmlns:p14="http://schemas.microsoft.com/office/powerpoint/2010/main" val="3221050300"/>
              </p:ext>
            </p:extLst>
          </p:nvPr>
        </p:nvGraphicFramePr>
        <p:xfrm>
          <a:off x="6176915" y="2823635"/>
          <a:ext cx="1421644" cy="205830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a:t>
                      </a:r>
                      <a:r>
                        <a:rPr lang="ko-KR" altLang="en-US" sz="800" dirty="0">
                          <a:solidFill>
                            <a:schemeClr val="bg1"/>
                          </a:solidFill>
                        </a:rPr>
                        <a:t> 실시간 복제</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15</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54" name="그림 153">
            <a:extLst>
              <a:ext uri="{FF2B5EF4-FFF2-40B4-BE49-F238E27FC236}">
                <a16:creationId xmlns:a16="http://schemas.microsoft.com/office/drawing/2014/main" id="{AEEDE80D-7092-4FCF-BEBC-B0F737BFFB94}"/>
              </a:ext>
            </a:extLst>
          </p:cNvPr>
          <p:cNvPicPr>
            <a:picLocks noChangeAspect="1"/>
          </p:cNvPicPr>
          <p:nvPr/>
        </p:nvPicPr>
        <p:blipFill>
          <a:blip r:embed="rId8"/>
          <a:stretch>
            <a:fillRect/>
          </a:stretch>
        </p:blipFill>
        <p:spPr>
          <a:xfrm>
            <a:off x="8483649" y="2349511"/>
            <a:ext cx="569051" cy="405000"/>
          </a:xfrm>
          <a:prstGeom prst="rect">
            <a:avLst/>
          </a:prstGeom>
        </p:spPr>
      </p:pic>
      <p:pic>
        <p:nvPicPr>
          <p:cNvPr id="155" name="그림 154">
            <a:extLst>
              <a:ext uri="{FF2B5EF4-FFF2-40B4-BE49-F238E27FC236}">
                <a16:creationId xmlns:a16="http://schemas.microsoft.com/office/drawing/2014/main" id="{45FE18DD-CF02-4180-A76C-3DE9BCB370AB}"/>
              </a:ext>
            </a:extLst>
          </p:cNvPr>
          <p:cNvPicPr>
            <a:picLocks noChangeAspect="1"/>
          </p:cNvPicPr>
          <p:nvPr/>
        </p:nvPicPr>
        <p:blipFill>
          <a:blip r:embed="rId9"/>
          <a:stretch>
            <a:fillRect/>
          </a:stretch>
        </p:blipFill>
        <p:spPr>
          <a:xfrm>
            <a:off x="7751966" y="2353999"/>
            <a:ext cx="418278" cy="405000"/>
          </a:xfrm>
          <a:prstGeom prst="rect">
            <a:avLst/>
          </a:prstGeom>
        </p:spPr>
      </p:pic>
      <p:cxnSp>
        <p:nvCxnSpPr>
          <p:cNvPr id="156" name="직선 화살표 연결선 155">
            <a:extLst>
              <a:ext uri="{FF2B5EF4-FFF2-40B4-BE49-F238E27FC236}">
                <a16:creationId xmlns:a16="http://schemas.microsoft.com/office/drawing/2014/main" id="{30084CE1-48A9-4440-B6B2-93400C78F442}"/>
              </a:ext>
            </a:extLst>
          </p:cNvPr>
          <p:cNvCxnSpPr>
            <a:stCxn id="154" idx="1"/>
            <a:endCxn id="155" idx="3"/>
          </p:cNvCxnSpPr>
          <p:nvPr/>
        </p:nvCxnSpPr>
        <p:spPr>
          <a:xfrm flipH="1">
            <a:off x="8170245" y="2552011"/>
            <a:ext cx="313405" cy="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7" name="표 156">
            <a:extLst>
              <a:ext uri="{FF2B5EF4-FFF2-40B4-BE49-F238E27FC236}">
                <a16:creationId xmlns:a16="http://schemas.microsoft.com/office/drawing/2014/main" id="{723C253B-C6E2-46BA-AEB3-3B176A468A6B}"/>
              </a:ext>
            </a:extLst>
          </p:cNvPr>
          <p:cNvGraphicFramePr>
            <a:graphicFrameLocks noGrp="1"/>
          </p:cNvGraphicFramePr>
          <p:nvPr>
            <p:extLst>
              <p:ext uri="{D42A27DB-BD31-4B8C-83A1-F6EECF244321}">
                <p14:modId xmlns:p14="http://schemas.microsoft.com/office/powerpoint/2010/main" val="1415791018"/>
              </p:ext>
            </p:extLst>
          </p:nvPr>
        </p:nvGraphicFramePr>
        <p:xfrm>
          <a:off x="7678112"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97180">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가상환경 최적화 모니터링 및 리포팅</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sp>
        <p:nvSpPr>
          <p:cNvPr id="158" name="말풍선: 사각형 157">
            <a:extLst>
              <a:ext uri="{FF2B5EF4-FFF2-40B4-BE49-F238E27FC236}">
                <a16:creationId xmlns:a16="http://schemas.microsoft.com/office/drawing/2014/main" id="{2EE585BE-7420-46C9-8FDE-EF4B8ACEACCC}"/>
              </a:ext>
            </a:extLst>
          </p:cNvPr>
          <p:cNvSpPr/>
          <p:nvPr/>
        </p:nvSpPr>
        <p:spPr>
          <a:xfrm>
            <a:off x="5336976" y="1389596"/>
            <a:ext cx="1247076" cy="641132"/>
          </a:xfrm>
          <a:prstGeom prst="wedgeRectCallout">
            <a:avLst>
              <a:gd name="adj1" fmla="val -73907"/>
              <a:gd name="adj2" fmla="val 41162"/>
            </a:avLst>
          </a:prstGeom>
          <a:noFill/>
          <a:ln>
            <a:solidFill>
              <a:srgbClr val="93EB2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bg1"/>
                </a:solidFill>
              </a:rPr>
              <a:t>전 과정 에이전트리스 방식</a:t>
            </a:r>
            <a:r>
              <a:rPr lang="en-US" altLang="ko-KR" sz="900" dirty="0">
                <a:solidFill>
                  <a:schemeClr val="bg1"/>
                </a:solidFill>
              </a:rPr>
              <a:t>!</a:t>
            </a:r>
            <a:endParaRPr lang="ko-KR" altLang="en-US" sz="900" dirty="0">
              <a:solidFill>
                <a:schemeClr val="bg1"/>
              </a:solidFill>
            </a:endParaRPr>
          </a:p>
        </p:txBody>
      </p:sp>
      <p:grpSp>
        <p:nvGrpSpPr>
          <p:cNvPr id="160" name="그룹 159">
            <a:extLst>
              <a:ext uri="{FF2B5EF4-FFF2-40B4-BE49-F238E27FC236}">
                <a16:creationId xmlns:a16="http://schemas.microsoft.com/office/drawing/2014/main" id="{77542E18-200A-4C50-97F1-AC3C95EBFC55}"/>
              </a:ext>
            </a:extLst>
          </p:cNvPr>
          <p:cNvGrpSpPr/>
          <p:nvPr/>
        </p:nvGrpSpPr>
        <p:grpSpPr>
          <a:xfrm>
            <a:off x="4080327" y="1399122"/>
            <a:ext cx="1186866" cy="800961"/>
            <a:chOff x="5440433" y="1647914"/>
            <a:chExt cx="1582487" cy="1270985"/>
          </a:xfrm>
        </p:grpSpPr>
        <p:pic>
          <p:nvPicPr>
            <p:cNvPr id="161" name="그림 160">
              <a:extLst>
                <a:ext uri="{FF2B5EF4-FFF2-40B4-BE49-F238E27FC236}">
                  <a16:creationId xmlns:a16="http://schemas.microsoft.com/office/drawing/2014/main" id="{C5EC2F74-FE73-4B9A-89F8-50382968FF3D}"/>
                </a:ext>
              </a:extLst>
            </p:cNvPr>
            <p:cNvPicPr>
              <a:picLocks noChangeAspect="1"/>
            </p:cNvPicPr>
            <p:nvPr/>
          </p:nvPicPr>
          <p:blipFill>
            <a:blip r:embed="rId10"/>
            <a:stretch>
              <a:fillRect/>
            </a:stretch>
          </p:blipFill>
          <p:spPr>
            <a:xfrm>
              <a:off x="5944851" y="1647914"/>
              <a:ext cx="720000" cy="693406"/>
            </a:xfrm>
            <a:prstGeom prst="rect">
              <a:avLst/>
            </a:prstGeom>
          </p:spPr>
        </p:pic>
        <p:sp>
          <p:nvSpPr>
            <p:cNvPr id="162" name="TextBox 161">
              <a:extLst>
                <a:ext uri="{FF2B5EF4-FFF2-40B4-BE49-F238E27FC236}">
                  <a16:creationId xmlns:a16="http://schemas.microsoft.com/office/drawing/2014/main" id="{2B1C6E48-747A-4EDE-BB9B-767141A56DCC}"/>
                </a:ext>
              </a:extLst>
            </p:cNvPr>
            <p:cNvSpPr txBox="1"/>
            <p:nvPr/>
          </p:nvSpPr>
          <p:spPr>
            <a:xfrm>
              <a:off x="5586782" y="2332834"/>
              <a:ext cx="1436138" cy="586065"/>
            </a:xfrm>
            <a:prstGeom prst="rect">
              <a:avLst/>
            </a:prstGeom>
            <a:noFill/>
          </p:spPr>
          <p:txBody>
            <a:bodyPr wrap="square" rtlCol="0">
              <a:spAutoFit/>
            </a:bodyPr>
            <a:lstStyle/>
            <a:p>
              <a:pPr algn="ctr"/>
              <a:r>
                <a:rPr lang="ko-KR" altLang="en-US" sz="900" dirty="0">
                  <a:solidFill>
                    <a:schemeClr val="bg1"/>
                  </a:solidFill>
                </a:rPr>
                <a:t>빔 백업 </a:t>
              </a:r>
              <a:endParaRPr lang="en-US" altLang="ko-KR" sz="900" dirty="0">
                <a:solidFill>
                  <a:schemeClr val="bg1"/>
                </a:solidFill>
              </a:endParaRPr>
            </a:p>
            <a:p>
              <a:pPr algn="ctr"/>
              <a:r>
                <a:rPr lang="ko-KR" altLang="en-US" sz="900" dirty="0">
                  <a:solidFill>
                    <a:schemeClr val="bg1"/>
                  </a:solidFill>
                </a:rPr>
                <a:t>마스터 서버</a:t>
              </a:r>
            </a:p>
          </p:txBody>
        </p:sp>
        <p:sp>
          <p:nvSpPr>
            <p:cNvPr id="163" name="자유형: 도형 162">
              <a:extLst>
                <a:ext uri="{FF2B5EF4-FFF2-40B4-BE49-F238E27FC236}">
                  <a16:creationId xmlns:a16="http://schemas.microsoft.com/office/drawing/2014/main" id="{F67525D0-8247-4796-9DFA-215F47DDAB94}"/>
                </a:ext>
              </a:extLst>
            </p:cNvPr>
            <p:cNvSpPr/>
            <p:nvPr/>
          </p:nvSpPr>
          <p:spPr>
            <a:xfrm>
              <a:off x="5440433" y="2464233"/>
              <a:ext cx="415648" cy="378845"/>
            </a:xfrm>
            <a:custGeom>
              <a:avLst/>
              <a:gdLst>
                <a:gd name="connsiteX0" fmla="*/ 516467 w 516467"/>
                <a:gd name="connsiteY0" fmla="*/ 0 h 550333"/>
                <a:gd name="connsiteX1" fmla="*/ 143933 w 516467"/>
                <a:gd name="connsiteY1" fmla="*/ 279400 h 550333"/>
                <a:gd name="connsiteX2" fmla="*/ 279400 w 516467"/>
                <a:gd name="connsiteY2" fmla="*/ 330200 h 550333"/>
                <a:gd name="connsiteX3" fmla="*/ 0 w 516467"/>
                <a:gd name="connsiteY3" fmla="*/ 550333 h 550333"/>
              </a:gdLst>
              <a:ahLst/>
              <a:cxnLst>
                <a:cxn ang="0">
                  <a:pos x="connsiteX0" y="connsiteY0"/>
                </a:cxn>
                <a:cxn ang="0">
                  <a:pos x="connsiteX1" y="connsiteY1"/>
                </a:cxn>
                <a:cxn ang="0">
                  <a:pos x="connsiteX2" y="connsiteY2"/>
                </a:cxn>
                <a:cxn ang="0">
                  <a:pos x="connsiteX3" y="connsiteY3"/>
                </a:cxn>
              </a:cxnLst>
              <a:rect l="l" t="t" r="r" b="b"/>
              <a:pathLst>
                <a:path w="516467" h="550333">
                  <a:moveTo>
                    <a:pt x="516467" y="0"/>
                  </a:moveTo>
                  <a:lnTo>
                    <a:pt x="143933" y="279400"/>
                  </a:lnTo>
                  <a:lnTo>
                    <a:pt x="279400" y="330200"/>
                  </a:lnTo>
                  <a:lnTo>
                    <a:pt x="0" y="550333"/>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grpSp>
      <p:pic>
        <p:nvPicPr>
          <p:cNvPr id="164" name="그림 163">
            <a:extLst>
              <a:ext uri="{FF2B5EF4-FFF2-40B4-BE49-F238E27FC236}">
                <a16:creationId xmlns:a16="http://schemas.microsoft.com/office/drawing/2014/main" id="{3495D529-816F-4758-B6D3-463FFBCC09B4}"/>
              </a:ext>
            </a:extLst>
          </p:cNvPr>
          <p:cNvPicPr>
            <a:picLocks noChangeAspect="1"/>
          </p:cNvPicPr>
          <p:nvPr/>
        </p:nvPicPr>
        <p:blipFill>
          <a:blip r:embed="rId3"/>
          <a:stretch>
            <a:fillRect/>
          </a:stretch>
        </p:blipFill>
        <p:spPr>
          <a:xfrm>
            <a:off x="4701391" y="2368931"/>
            <a:ext cx="418278" cy="405000"/>
          </a:xfrm>
          <a:prstGeom prst="rect">
            <a:avLst/>
          </a:prstGeom>
        </p:spPr>
      </p:pic>
      <p:graphicFrame>
        <p:nvGraphicFramePr>
          <p:cNvPr id="165" name="표 164">
            <a:extLst>
              <a:ext uri="{FF2B5EF4-FFF2-40B4-BE49-F238E27FC236}">
                <a16:creationId xmlns:a16="http://schemas.microsoft.com/office/drawing/2014/main" id="{5028D32C-4A57-4DEB-AAE5-F0E0ADAA9643}"/>
              </a:ext>
            </a:extLst>
          </p:cNvPr>
          <p:cNvGraphicFramePr>
            <a:graphicFrameLocks noGrp="1"/>
          </p:cNvGraphicFramePr>
          <p:nvPr>
            <p:extLst>
              <p:ext uri="{D42A27DB-BD31-4B8C-83A1-F6EECF244321}">
                <p14:modId xmlns:p14="http://schemas.microsoft.com/office/powerpoint/2010/main" val="2772249586"/>
              </p:ext>
            </p:extLst>
          </p:nvPr>
        </p:nvGraphicFramePr>
        <p:xfrm>
          <a:off x="4641509"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97180">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장애 시 백업본으로 즉시 서비스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66" name="그림 165">
            <a:extLst>
              <a:ext uri="{FF2B5EF4-FFF2-40B4-BE49-F238E27FC236}">
                <a16:creationId xmlns:a16="http://schemas.microsoft.com/office/drawing/2014/main" id="{5D19697B-FEC5-4E49-8E05-CCEF0AB8CA97}"/>
              </a:ext>
            </a:extLst>
          </p:cNvPr>
          <p:cNvPicPr>
            <a:picLocks noChangeAspect="1"/>
          </p:cNvPicPr>
          <p:nvPr/>
        </p:nvPicPr>
        <p:blipFill>
          <a:blip r:embed="rId11"/>
          <a:stretch>
            <a:fillRect/>
          </a:stretch>
        </p:blipFill>
        <p:spPr>
          <a:xfrm>
            <a:off x="5420917" y="2368931"/>
            <a:ext cx="585308" cy="405000"/>
          </a:xfrm>
          <a:prstGeom prst="rect">
            <a:avLst/>
          </a:prstGeom>
        </p:spPr>
      </p:pic>
      <p:sp>
        <p:nvSpPr>
          <p:cNvPr id="167" name="TextBox 166">
            <a:extLst>
              <a:ext uri="{FF2B5EF4-FFF2-40B4-BE49-F238E27FC236}">
                <a16:creationId xmlns:a16="http://schemas.microsoft.com/office/drawing/2014/main" id="{FAC57DFC-4BDE-4EA9-830D-FCDE0E21ED41}"/>
              </a:ext>
            </a:extLst>
          </p:cNvPr>
          <p:cNvSpPr txBox="1"/>
          <p:nvPr/>
        </p:nvSpPr>
        <p:spPr>
          <a:xfrm>
            <a:off x="5292592" y="2170493"/>
            <a:ext cx="844698" cy="230832"/>
          </a:xfrm>
          <a:prstGeom prst="rect">
            <a:avLst/>
          </a:prstGeom>
          <a:noFill/>
        </p:spPr>
        <p:txBody>
          <a:bodyPr wrap="square" rtlCol="0">
            <a:spAutoFit/>
          </a:bodyPr>
          <a:lstStyle/>
          <a:p>
            <a:pPr algn="ctr"/>
            <a:r>
              <a:rPr lang="ko-KR" altLang="en-US" sz="900" dirty="0">
                <a:solidFill>
                  <a:schemeClr val="bg1"/>
                </a:solidFill>
              </a:rPr>
              <a:t>서비스 재개</a:t>
            </a:r>
          </a:p>
        </p:txBody>
      </p:sp>
      <p:sp>
        <p:nvSpPr>
          <p:cNvPr id="168" name="자유형: 도형 167">
            <a:extLst>
              <a:ext uri="{FF2B5EF4-FFF2-40B4-BE49-F238E27FC236}">
                <a16:creationId xmlns:a16="http://schemas.microsoft.com/office/drawing/2014/main" id="{91668B33-0A19-49D7-863E-BF9968C19609}"/>
              </a:ext>
            </a:extLst>
          </p:cNvPr>
          <p:cNvSpPr/>
          <p:nvPr/>
        </p:nvSpPr>
        <p:spPr>
          <a:xfrm>
            <a:off x="5120212" y="2253266"/>
            <a:ext cx="239630" cy="405000"/>
          </a:xfrm>
          <a:custGeom>
            <a:avLst/>
            <a:gdLst>
              <a:gd name="connsiteX0" fmla="*/ 0 w 609600"/>
              <a:gd name="connsiteY0" fmla="*/ 584200 h 584200"/>
              <a:gd name="connsiteX1" fmla="*/ 609600 w 609600"/>
              <a:gd name="connsiteY1" fmla="*/ 499533 h 584200"/>
              <a:gd name="connsiteX2" fmla="*/ 609600 w 609600"/>
              <a:gd name="connsiteY2" fmla="*/ 0 h 584200"/>
            </a:gdLst>
            <a:ahLst/>
            <a:cxnLst>
              <a:cxn ang="0">
                <a:pos x="connsiteX0" y="connsiteY0"/>
              </a:cxn>
              <a:cxn ang="0">
                <a:pos x="connsiteX1" y="connsiteY1"/>
              </a:cxn>
              <a:cxn ang="0">
                <a:pos x="connsiteX2" y="connsiteY2"/>
              </a:cxn>
            </a:cxnLst>
            <a:rect l="l" t="t" r="r" b="b"/>
            <a:pathLst>
              <a:path w="609600" h="584200">
                <a:moveTo>
                  <a:pt x="0" y="584200"/>
                </a:moveTo>
                <a:lnTo>
                  <a:pt x="609600" y="499533"/>
                </a:lnTo>
                <a:lnTo>
                  <a:pt x="609600" y="0"/>
                </a:ln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pic>
        <p:nvPicPr>
          <p:cNvPr id="169" name="그림 168">
            <a:extLst>
              <a:ext uri="{FF2B5EF4-FFF2-40B4-BE49-F238E27FC236}">
                <a16:creationId xmlns:a16="http://schemas.microsoft.com/office/drawing/2014/main" id="{9C7C414E-6C54-47E8-97FA-7B450A82DAAD}"/>
              </a:ext>
            </a:extLst>
          </p:cNvPr>
          <p:cNvPicPr>
            <a:picLocks noChangeAspect="1"/>
          </p:cNvPicPr>
          <p:nvPr/>
        </p:nvPicPr>
        <p:blipFill>
          <a:blip r:embed="rId9"/>
          <a:stretch>
            <a:fillRect/>
          </a:stretch>
        </p:blipFill>
        <p:spPr>
          <a:xfrm>
            <a:off x="6197702" y="2353999"/>
            <a:ext cx="418278" cy="405000"/>
          </a:xfrm>
          <a:prstGeom prst="rect">
            <a:avLst/>
          </a:prstGeom>
        </p:spPr>
      </p:pic>
      <p:pic>
        <p:nvPicPr>
          <p:cNvPr id="170" name="Picture 128">
            <a:extLst>
              <a:ext uri="{FF2B5EF4-FFF2-40B4-BE49-F238E27FC236}">
                <a16:creationId xmlns:a16="http://schemas.microsoft.com/office/drawing/2014/main" id="{C32142A0-05A8-41DA-9BCE-C68C7D0C1F5D}"/>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tretch>
            <a:fillRect/>
          </a:stretch>
        </p:blipFill>
        <p:spPr bwMode="auto">
          <a:xfrm>
            <a:off x="7218501" y="2358704"/>
            <a:ext cx="376786" cy="374199"/>
          </a:xfrm>
          <a:prstGeom prst="rect">
            <a:avLst/>
          </a:prstGeom>
          <a:noFill/>
          <a:extLst>
            <a:ext uri="{909E8E84-426E-40DD-AFC4-6F175D3DCCD1}">
              <a14:hiddenFill xmlns:a14="http://schemas.microsoft.com/office/drawing/2010/main">
                <a:solidFill>
                  <a:srgbClr val="FFFFFF"/>
                </a:solidFill>
              </a14:hiddenFill>
            </a:ext>
          </a:extLst>
        </p:spPr>
      </p:pic>
      <p:cxnSp>
        <p:nvCxnSpPr>
          <p:cNvPr id="171" name="직선 화살표 연결선 170">
            <a:extLst>
              <a:ext uri="{FF2B5EF4-FFF2-40B4-BE49-F238E27FC236}">
                <a16:creationId xmlns:a16="http://schemas.microsoft.com/office/drawing/2014/main" id="{47A72F00-5400-43D2-8BAB-0876BA775ACB}"/>
              </a:ext>
            </a:extLst>
          </p:cNvPr>
          <p:cNvCxnSpPr/>
          <p:nvPr/>
        </p:nvCxnSpPr>
        <p:spPr>
          <a:xfrm>
            <a:off x="6634028" y="2622971"/>
            <a:ext cx="530779"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F894CDA-8052-46CA-BF74-1084150449D9}"/>
              </a:ext>
            </a:extLst>
          </p:cNvPr>
          <p:cNvSpPr txBox="1"/>
          <p:nvPr/>
        </p:nvSpPr>
        <p:spPr>
          <a:xfrm>
            <a:off x="6615980" y="2609539"/>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chemeClr val="bg1"/>
                </a:solidFill>
              </a:rPr>
              <a:t>Near CDP</a:t>
            </a:r>
            <a:endParaRPr lang="ko-KR" altLang="en-US" sz="675" b="1" dirty="0" err="1">
              <a:solidFill>
                <a:schemeClr val="bg1"/>
              </a:solidFill>
            </a:endParaRPr>
          </a:p>
        </p:txBody>
      </p:sp>
      <p:cxnSp>
        <p:nvCxnSpPr>
          <p:cNvPr id="173" name="직선 화살표 연결선 172">
            <a:extLst>
              <a:ext uri="{FF2B5EF4-FFF2-40B4-BE49-F238E27FC236}">
                <a16:creationId xmlns:a16="http://schemas.microsoft.com/office/drawing/2014/main" id="{5A82EEC6-E1ED-40AA-985C-EA58BE110565}"/>
              </a:ext>
            </a:extLst>
          </p:cNvPr>
          <p:cNvCxnSpPr/>
          <p:nvPr/>
        </p:nvCxnSpPr>
        <p:spPr>
          <a:xfrm>
            <a:off x="6556981" y="2364168"/>
            <a:ext cx="634448" cy="0"/>
          </a:xfrm>
          <a:prstGeom prst="straightConnector1">
            <a:avLst/>
          </a:prstGeom>
          <a:ln w="19050">
            <a:solidFill>
              <a:srgbClr val="00B33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14928A89-A7BE-4407-A67A-DE2FE3FFEF47}"/>
              </a:ext>
            </a:extLst>
          </p:cNvPr>
          <p:cNvSpPr txBox="1"/>
          <p:nvPr/>
        </p:nvSpPr>
        <p:spPr>
          <a:xfrm>
            <a:off x="6615980" y="2184635"/>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rgbClr val="FF0000"/>
                </a:solidFill>
              </a:rPr>
              <a:t>Failback</a:t>
            </a:r>
            <a:endParaRPr lang="ko-KR" altLang="en-US" sz="675" b="1" dirty="0" err="1">
              <a:solidFill>
                <a:srgbClr val="FF0000"/>
              </a:solidFill>
            </a:endParaRPr>
          </a:p>
        </p:txBody>
      </p:sp>
      <p:sp>
        <p:nvSpPr>
          <p:cNvPr id="175" name="TextBox 174">
            <a:extLst>
              <a:ext uri="{FF2B5EF4-FFF2-40B4-BE49-F238E27FC236}">
                <a16:creationId xmlns:a16="http://schemas.microsoft.com/office/drawing/2014/main" id="{24C2F786-9914-4DE5-8E61-286A904BEE4A}"/>
              </a:ext>
            </a:extLst>
          </p:cNvPr>
          <p:cNvSpPr txBox="1"/>
          <p:nvPr/>
        </p:nvSpPr>
        <p:spPr>
          <a:xfrm>
            <a:off x="6615980" y="2373694"/>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rgbClr val="93EB20"/>
                </a:solidFill>
              </a:rPr>
              <a:t>Failover</a:t>
            </a:r>
            <a:endParaRPr lang="ko-KR" altLang="en-US" sz="675" b="1" dirty="0" err="1">
              <a:solidFill>
                <a:srgbClr val="93EB20"/>
              </a:solidFill>
            </a:endParaRPr>
          </a:p>
        </p:txBody>
      </p:sp>
      <p:sp>
        <p:nvSpPr>
          <p:cNvPr id="159" name="직사각형 158">
            <a:extLst>
              <a:ext uri="{FF2B5EF4-FFF2-40B4-BE49-F238E27FC236}">
                <a16:creationId xmlns:a16="http://schemas.microsoft.com/office/drawing/2014/main" id="{DD751D87-E29E-47AB-BE69-604B518828AC}"/>
              </a:ext>
            </a:extLst>
          </p:cNvPr>
          <p:cNvSpPr/>
          <p:nvPr/>
        </p:nvSpPr>
        <p:spPr>
          <a:xfrm>
            <a:off x="44246" y="4276597"/>
            <a:ext cx="9055509" cy="5996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Tree>
    <p:extLst>
      <p:ext uri="{BB962C8B-B14F-4D97-AF65-F5344CB8AC3E}">
        <p14:creationId xmlns:p14="http://schemas.microsoft.com/office/powerpoint/2010/main" val="25234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par>
                                <p:cTn id="12" presetID="1" presetClass="entr" presetSubtype="0" fill="hold" nodeType="withEffect">
                                  <p:stCondLst>
                                    <p:cond delay="0"/>
                                  </p:stCondLst>
                                  <p:childTnLst>
                                    <p:set>
                                      <p:cBhvr>
                                        <p:cTn id="13" dur="1" fill="hold">
                                          <p:stCondLst>
                                            <p:cond delay="0"/>
                                          </p:stCondLst>
                                        </p:cTn>
                                        <p:tgtEl>
                                          <p:spTgt spid="14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par>
                                <p:cTn id="23" presetID="10" presetClass="entr" presetSubtype="0" fill="hold" nodeType="with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fade">
                                      <p:cBhvr>
                                        <p:cTn id="25" dur="500"/>
                                        <p:tgtEl>
                                          <p:spTgt spid="144"/>
                                        </p:tgtEl>
                                      </p:cBhvr>
                                    </p:animEffect>
                                  </p:childTnLst>
                                </p:cTn>
                              </p:par>
                              <p:par>
                                <p:cTn id="26" presetID="10" presetClass="entr" presetSubtype="0" fill="hold"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fade">
                                      <p:cBhvr>
                                        <p:cTn id="28" dur="500"/>
                                        <p:tgtEl>
                                          <p:spTgt spid="145"/>
                                        </p:tgtEl>
                                      </p:cBhvr>
                                    </p:animEffect>
                                  </p:childTnLst>
                                </p:cTn>
                              </p:par>
                              <p:par>
                                <p:cTn id="29" presetID="10" presetClass="entr" presetSubtype="0" fill="hold"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39"/>
                                        </p:tgtEl>
                                        <p:attrNameLst>
                                          <p:attrName>style.visibility</p:attrName>
                                        </p:attrNameLst>
                                      </p:cBhvr>
                                      <p:to>
                                        <p:strVal val="visible"/>
                                      </p:to>
                                    </p:set>
                                    <p:animEffect transition="in" filter="fade">
                                      <p:cBhvr>
                                        <p:cTn id="35" dur="500"/>
                                        <p:tgtEl>
                                          <p:spTgt spid="139"/>
                                        </p:tgtEl>
                                      </p:cBhvr>
                                    </p:animEffect>
                                  </p:childTnLst>
                                </p:cTn>
                              </p:par>
                              <p:par>
                                <p:cTn id="36" presetID="10" presetClass="entr" presetSubtype="0" fill="hold" nodeType="withEffect">
                                  <p:stCondLst>
                                    <p:cond delay="0"/>
                                  </p:stCondLst>
                                  <p:childTnLst>
                                    <p:set>
                                      <p:cBhvr>
                                        <p:cTn id="37" dur="1" fill="hold">
                                          <p:stCondLst>
                                            <p:cond delay="0"/>
                                          </p:stCondLst>
                                        </p:cTn>
                                        <p:tgtEl>
                                          <p:spTgt spid="147"/>
                                        </p:tgtEl>
                                        <p:attrNameLst>
                                          <p:attrName>style.visibility</p:attrName>
                                        </p:attrNameLst>
                                      </p:cBhvr>
                                      <p:to>
                                        <p:strVal val="visible"/>
                                      </p:to>
                                    </p:set>
                                    <p:animEffect transition="in" filter="fade">
                                      <p:cBhvr>
                                        <p:cTn id="38" dur="500"/>
                                        <p:tgtEl>
                                          <p:spTgt spid="147"/>
                                        </p:tgtEl>
                                      </p:cBhvr>
                                    </p:animEffect>
                                  </p:childTnLst>
                                </p:cTn>
                              </p:par>
                              <p:par>
                                <p:cTn id="39" presetID="10" presetClass="entr" presetSubtype="0" fill="hold" nodeType="with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fade">
                                      <p:cBhvr>
                                        <p:cTn id="41" dur="500"/>
                                        <p:tgtEl>
                                          <p:spTgt spid="150"/>
                                        </p:tgtEl>
                                      </p:cBhvr>
                                    </p:animEffect>
                                  </p:childTnLst>
                                </p:cTn>
                              </p:par>
                              <p:par>
                                <p:cTn id="42" presetID="10" presetClass="entr" presetSubtype="0" fill="hold" nodeType="with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500"/>
                                        <p:tgtEl>
                                          <p:spTgt spid="151"/>
                                        </p:tgtEl>
                                      </p:cBhvr>
                                    </p:animEffect>
                                  </p:childTnLst>
                                </p:cTn>
                              </p:par>
                              <p:par>
                                <p:cTn id="45" presetID="10"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fade">
                                      <p:cBhvr>
                                        <p:cTn id="47" dur="500"/>
                                        <p:tgtEl>
                                          <p:spTgt spid="152"/>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fade">
                                      <p:cBhvr>
                                        <p:cTn id="51" dur="500"/>
                                        <p:tgtEl>
                                          <p:spTgt spid="137"/>
                                        </p:tgtEl>
                                      </p:cBhvr>
                                    </p:animEffect>
                                  </p:childTnLst>
                                </p:cTn>
                              </p:par>
                              <p:par>
                                <p:cTn id="52" presetID="10" presetClass="entr" presetSubtype="0" fill="hold" nodeType="withEffect">
                                  <p:stCondLst>
                                    <p:cond delay="0"/>
                                  </p:stCondLst>
                                  <p:childTnLst>
                                    <p:set>
                                      <p:cBhvr>
                                        <p:cTn id="53" dur="1" fill="hold">
                                          <p:stCondLst>
                                            <p:cond delay="0"/>
                                          </p:stCondLst>
                                        </p:cTn>
                                        <p:tgtEl>
                                          <p:spTgt spid="164"/>
                                        </p:tgtEl>
                                        <p:attrNameLst>
                                          <p:attrName>style.visibility</p:attrName>
                                        </p:attrNameLst>
                                      </p:cBhvr>
                                      <p:to>
                                        <p:strVal val="visible"/>
                                      </p:to>
                                    </p:set>
                                    <p:animEffect transition="in" filter="fade">
                                      <p:cBhvr>
                                        <p:cTn id="54" dur="500"/>
                                        <p:tgtEl>
                                          <p:spTgt spid="164"/>
                                        </p:tgtEl>
                                      </p:cBhvr>
                                    </p:animEffect>
                                  </p:childTnLst>
                                </p:cTn>
                              </p:par>
                              <p:par>
                                <p:cTn id="55" presetID="10" presetClass="entr" presetSubtype="0" fill="hold" nodeType="withEffect">
                                  <p:stCondLst>
                                    <p:cond delay="0"/>
                                  </p:stCondLst>
                                  <p:childTnLst>
                                    <p:set>
                                      <p:cBhvr>
                                        <p:cTn id="56" dur="1" fill="hold">
                                          <p:stCondLst>
                                            <p:cond delay="0"/>
                                          </p:stCondLst>
                                        </p:cTn>
                                        <p:tgtEl>
                                          <p:spTgt spid="165"/>
                                        </p:tgtEl>
                                        <p:attrNameLst>
                                          <p:attrName>style.visibility</p:attrName>
                                        </p:attrNameLst>
                                      </p:cBhvr>
                                      <p:to>
                                        <p:strVal val="visible"/>
                                      </p:to>
                                    </p:set>
                                    <p:animEffect transition="in" filter="fade">
                                      <p:cBhvr>
                                        <p:cTn id="57" dur="500"/>
                                        <p:tgtEl>
                                          <p:spTgt spid="165"/>
                                        </p:tgtEl>
                                      </p:cBhvr>
                                    </p:animEffect>
                                  </p:childTnLst>
                                </p:cTn>
                              </p:par>
                              <p:par>
                                <p:cTn id="58" presetID="10" presetClass="entr" presetSubtype="0" fill="hold" nodeType="with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fade">
                                      <p:cBhvr>
                                        <p:cTn id="60" dur="500"/>
                                        <p:tgtEl>
                                          <p:spTgt spid="16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7"/>
                                        </p:tgtEl>
                                        <p:attrNameLst>
                                          <p:attrName>style.visibility</p:attrName>
                                        </p:attrNameLst>
                                      </p:cBhvr>
                                      <p:to>
                                        <p:strVal val="visible"/>
                                      </p:to>
                                    </p:set>
                                    <p:animEffect transition="in" filter="fade">
                                      <p:cBhvr>
                                        <p:cTn id="63" dur="500"/>
                                        <p:tgtEl>
                                          <p:spTgt spid="16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8"/>
                                        </p:tgtEl>
                                        <p:attrNameLst>
                                          <p:attrName>style.visibility</p:attrName>
                                        </p:attrNameLst>
                                      </p:cBhvr>
                                      <p:to>
                                        <p:strVal val="visible"/>
                                      </p:to>
                                    </p:set>
                                    <p:animEffect transition="in" filter="fade">
                                      <p:cBhvr>
                                        <p:cTn id="66" dur="500"/>
                                        <p:tgtEl>
                                          <p:spTgt spid="168"/>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140"/>
                                        </p:tgtEl>
                                        <p:attrNameLst>
                                          <p:attrName>style.visibility</p:attrName>
                                        </p:attrNameLst>
                                      </p:cBhvr>
                                      <p:to>
                                        <p:strVal val="visible"/>
                                      </p:to>
                                    </p:set>
                                    <p:animEffect transition="in" filter="fade">
                                      <p:cBhvr>
                                        <p:cTn id="70" dur="500"/>
                                        <p:tgtEl>
                                          <p:spTgt spid="140"/>
                                        </p:tgtEl>
                                      </p:cBhvr>
                                    </p:animEffect>
                                  </p:childTnLst>
                                </p:cTn>
                              </p:par>
                              <p:par>
                                <p:cTn id="71" presetID="10" presetClass="entr" presetSubtype="0" fill="hold" nodeType="withEffect">
                                  <p:stCondLst>
                                    <p:cond delay="0"/>
                                  </p:stCondLst>
                                  <p:childTnLst>
                                    <p:set>
                                      <p:cBhvr>
                                        <p:cTn id="72" dur="1" fill="hold">
                                          <p:stCondLst>
                                            <p:cond delay="0"/>
                                          </p:stCondLst>
                                        </p:cTn>
                                        <p:tgtEl>
                                          <p:spTgt spid="153"/>
                                        </p:tgtEl>
                                        <p:attrNameLst>
                                          <p:attrName>style.visibility</p:attrName>
                                        </p:attrNameLst>
                                      </p:cBhvr>
                                      <p:to>
                                        <p:strVal val="visible"/>
                                      </p:to>
                                    </p:set>
                                    <p:animEffect transition="in" filter="fade">
                                      <p:cBhvr>
                                        <p:cTn id="73" dur="500"/>
                                        <p:tgtEl>
                                          <p:spTgt spid="153"/>
                                        </p:tgtEl>
                                      </p:cBhvr>
                                    </p:animEffect>
                                  </p:childTnLst>
                                </p:cTn>
                              </p:par>
                              <p:par>
                                <p:cTn id="74" presetID="10" presetClass="entr" presetSubtype="0" fill="hold" nodeType="withEffect">
                                  <p:stCondLst>
                                    <p:cond delay="0"/>
                                  </p:stCondLst>
                                  <p:childTnLst>
                                    <p:set>
                                      <p:cBhvr>
                                        <p:cTn id="75" dur="1" fill="hold">
                                          <p:stCondLst>
                                            <p:cond delay="0"/>
                                          </p:stCondLst>
                                        </p:cTn>
                                        <p:tgtEl>
                                          <p:spTgt spid="169"/>
                                        </p:tgtEl>
                                        <p:attrNameLst>
                                          <p:attrName>style.visibility</p:attrName>
                                        </p:attrNameLst>
                                      </p:cBhvr>
                                      <p:to>
                                        <p:strVal val="visible"/>
                                      </p:to>
                                    </p:set>
                                    <p:animEffect transition="in" filter="fade">
                                      <p:cBhvr>
                                        <p:cTn id="76" dur="500"/>
                                        <p:tgtEl>
                                          <p:spTgt spid="169"/>
                                        </p:tgtEl>
                                      </p:cBhvr>
                                    </p:animEffect>
                                  </p:childTnLst>
                                </p:cTn>
                              </p:par>
                              <p:par>
                                <p:cTn id="77" presetID="10" presetClass="entr" presetSubtype="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Effect transition="in" filter="fade">
                                      <p:cBhvr>
                                        <p:cTn id="79" dur="500"/>
                                        <p:tgtEl>
                                          <p:spTgt spid="170"/>
                                        </p:tgtEl>
                                      </p:cBhvr>
                                    </p:animEffect>
                                  </p:childTnLst>
                                </p:cTn>
                              </p:par>
                              <p:par>
                                <p:cTn id="80" presetID="10" presetClass="entr" presetSubtype="0"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Effect transition="in" filter="fade">
                                      <p:cBhvr>
                                        <p:cTn id="82" dur="500"/>
                                        <p:tgtEl>
                                          <p:spTgt spid="17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animEffect transition="in" filter="fade">
                                      <p:cBhvr>
                                        <p:cTn id="85" dur="500"/>
                                        <p:tgtEl>
                                          <p:spTgt spid="172"/>
                                        </p:tgtEl>
                                      </p:cBhvr>
                                    </p:animEffect>
                                  </p:childTnLst>
                                </p:cTn>
                              </p:par>
                              <p:par>
                                <p:cTn id="86" presetID="10" presetClass="entr" presetSubtype="0" fill="hold" nodeType="withEffect">
                                  <p:stCondLst>
                                    <p:cond delay="0"/>
                                  </p:stCondLst>
                                  <p:childTnLst>
                                    <p:set>
                                      <p:cBhvr>
                                        <p:cTn id="87" dur="1" fill="hold">
                                          <p:stCondLst>
                                            <p:cond delay="0"/>
                                          </p:stCondLst>
                                        </p:cTn>
                                        <p:tgtEl>
                                          <p:spTgt spid="173"/>
                                        </p:tgtEl>
                                        <p:attrNameLst>
                                          <p:attrName>style.visibility</p:attrName>
                                        </p:attrNameLst>
                                      </p:cBhvr>
                                      <p:to>
                                        <p:strVal val="visible"/>
                                      </p:to>
                                    </p:set>
                                    <p:animEffect transition="in" filter="fade">
                                      <p:cBhvr>
                                        <p:cTn id="88" dur="500"/>
                                        <p:tgtEl>
                                          <p:spTgt spid="17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74"/>
                                        </p:tgtEl>
                                        <p:attrNameLst>
                                          <p:attrName>style.visibility</p:attrName>
                                        </p:attrNameLst>
                                      </p:cBhvr>
                                      <p:to>
                                        <p:strVal val="visible"/>
                                      </p:to>
                                    </p:set>
                                    <p:animEffect transition="in" filter="fade">
                                      <p:cBhvr>
                                        <p:cTn id="91" dur="500"/>
                                        <p:tgtEl>
                                          <p:spTgt spid="17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75"/>
                                        </p:tgtEl>
                                        <p:attrNameLst>
                                          <p:attrName>style.visibility</p:attrName>
                                        </p:attrNameLst>
                                      </p:cBhvr>
                                      <p:to>
                                        <p:strVal val="visible"/>
                                      </p:to>
                                    </p:set>
                                    <p:animEffect transition="in" filter="fade">
                                      <p:cBhvr>
                                        <p:cTn id="94" dur="500"/>
                                        <p:tgtEl>
                                          <p:spTgt spid="175"/>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154"/>
                                        </p:tgtEl>
                                        <p:attrNameLst>
                                          <p:attrName>style.visibility</p:attrName>
                                        </p:attrNameLst>
                                      </p:cBhvr>
                                      <p:to>
                                        <p:strVal val="visible"/>
                                      </p:to>
                                    </p:set>
                                    <p:animEffect transition="in" filter="fade">
                                      <p:cBhvr>
                                        <p:cTn id="98" dur="500"/>
                                        <p:tgtEl>
                                          <p:spTgt spid="154"/>
                                        </p:tgtEl>
                                      </p:cBhvr>
                                    </p:animEffect>
                                  </p:childTnLst>
                                </p:cTn>
                              </p:par>
                              <p:par>
                                <p:cTn id="99" presetID="10" presetClass="entr" presetSubtype="0" fill="hold" nodeType="withEffect">
                                  <p:stCondLst>
                                    <p:cond delay="0"/>
                                  </p:stCondLst>
                                  <p:childTnLst>
                                    <p:set>
                                      <p:cBhvr>
                                        <p:cTn id="100" dur="1" fill="hold">
                                          <p:stCondLst>
                                            <p:cond delay="0"/>
                                          </p:stCondLst>
                                        </p:cTn>
                                        <p:tgtEl>
                                          <p:spTgt spid="155"/>
                                        </p:tgtEl>
                                        <p:attrNameLst>
                                          <p:attrName>style.visibility</p:attrName>
                                        </p:attrNameLst>
                                      </p:cBhvr>
                                      <p:to>
                                        <p:strVal val="visible"/>
                                      </p:to>
                                    </p:set>
                                    <p:animEffect transition="in" filter="fade">
                                      <p:cBhvr>
                                        <p:cTn id="101" dur="500"/>
                                        <p:tgtEl>
                                          <p:spTgt spid="155"/>
                                        </p:tgtEl>
                                      </p:cBhvr>
                                    </p:animEffect>
                                  </p:childTnLst>
                                </p:cTn>
                              </p:par>
                              <p:par>
                                <p:cTn id="102" presetID="10" presetClass="entr" presetSubtype="0" fill="hold" nodeType="with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500"/>
                                        <p:tgtEl>
                                          <p:spTgt spid="156"/>
                                        </p:tgtEl>
                                      </p:cBhvr>
                                    </p:animEffect>
                                  </p:childTnLst>
                                </p:cTn>
                              </p:par>
                              <p:par>
                                <p:cTn id="105" presetID="10" presetClass="entr" presetSubtype="0" fill="hold" nodeType="withEffect">
                                  <p:stCondLst>
                                    <p:cond delay="0"/>
                                  </p:stCondLst>
                                  <p:childTnLst>
                                    <p:set>
                                      <p:cBhvr>
                                        <p:cTn id="106" dur="1" fill="hold">
                                          <p:stCondLst>
                                            <p:cond delay="0"/>
                                          </p:stCondLst>
                                        </p:cTn>
                                        <p:tgtEl>
                                          <p:spTgt spid="157"/>
                                        </p:tgtEl>
                                        <p:attrNameLst>
                                          <p:attrName>style.visibility</p:attrName>
                                        </p:attrNameLst>
                                      </p:cBhvr>
                                      <p:to>
                                        <p:strVal val="visible"/>
                                      </p:to>
                                    </p:set>
                                    <p:animEffect transition="in" filter="fade">
                                      <p:cBhvr>
                                        <p:cTn id="10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animBg="1"/>
      <p:bldP spid="172" grpId="0"/>
      <p:bldP spid="174" grpId="0"/>
      <p:bldP spid="17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물리환경 기능 요약</a:t>
            </a:r>
            <a:endParaRPr lang="ko-KR" sz="2400" dirty="0">
              <a:solidFill>
                <a:schemeClr val="bg1"/>
              </a:solidFill>
              <a:ea typeface="+mj-lt"/>
              <a:cs typeface="+mj-lt"/>
            </a:endParaRPr>
          </a:p>
        </p:txBody>
      </p:sp>
      <p:sp>
        <p:nvSpPr>
          <p:cNvPr id="3" name="Content Placeholder 1">
            <a:extLst>
              <a:ext uri="{FF2B5EF4-FFF2-40B4-BE49-F238E27FC236}">
                <a16:creationId xmlns:a16="http://schemas.microsoft.com/office/drawing/2014/main" id="{B8B10002-E533-4F12-A6E8-8550216CE9BB}"/>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윈도우와 리눅스 물리환경에서의 </a:t>
            </a:r>
            <a:r>
              <a:rPr lang="en-US" altLang="ko-KR" sz="1400" b="1" dirty="0">
                <a:solidFill>
                  <a:schemeClr val="bg1"/>
                </a:solidFill>
                <a:latin typeface="맑은 고딕" panose="020B0503020000020004" pitchFamily="50" charset="-127"/>
                <a:ea typeface="맑은 고딕" panose="020B0503020000020004" pitchFamily="50" charset="-127"/>
              </a:rPr>
              <a:t>OS</a:t>
            </a:r>
            <a:r>
              <a:rPr lang="ko-KR" altLang="en-US" sz="1400" b="1" dirty="0">
                <a:solidFill>
                  <a:schemeClr val="bg1"/>
                </a:solidFill>
                <a:latin typeface="맑은 고딕" panose="020B0503020000020004" pitchFamily="50" charset="-127"/>
                <a:ea typeface="맑은 고딕" panose="020B0503020000020004" pitchFamily="50" charset="-127"/>
              </a:rPr>
              <a:t>와 </a:t>
            </a:r>
            <a:r>
              <a:rPr lang="en-US" altLang="ko-KR" sz="1400" b="1" dirty="0">
                <a:solidFill>
                  <a:schemeClr val="bg1"/>
                </a:solidFill>
                <a:latin typeface="맑은 고딕" panose="020B0503020000020004" pitchFamily="50" charset="-127"/>
                <a:ea typeface="맑은 고딕" panose="020B0503020000020004" pitchFamily="50" charset="-127"/>
              </a:rPr>
              <a:t>DB(</a:t>
            </a:r>
            <a:r>
              <a:rPr lang="ko-KR" altLang="en-US" sz="1400" b="1" dirty="0">
                <a:solidFill>
                  <a:schemeClr val="bg1"/>
                </a:solidFill>
                <a:latin typeface="맑은 고딕" panose="020B0503020000020004" pitchFamily="50" charset="-127"/>
                <a:ea typeface="맑은 고딕" panose="020B0503020000020004" pitchFamily="50" charset="-127"/>
              </a:rPr>
              <a:t>오라클 </a:t>
            </a:r>
            <a:r>
              <a:rPr lang="en-US" altLang="ko-KR" sz="1400" b="1" dirty="0">
                <a:solidFill>
                  <a:schemeClr val="bg1"/>
                </a:solidFill>
                <a:latin typeface="맑은 고딕" panose="020B0503020000020004" pitchFamily="50" charset="-127"/>
                <a:ea typeface="맑은 고딕" panose="020B0503020000020004" pitchFamily="50" charset="-127"/>
              </a:rPr>
              <a:t>RMAN, SAP Hana)</a:t>
            </a:r>
            <a:r>
              <a:rPr lang="ko-KR" altLang="en-US" sz="1400" b="1" dirty="0">
                <a:solidFill>
                  <a:schemeClr val="bg1"/>
                </a:solidFill>
                <a:latin typeface="맑은 고딕" panose="020B0503020000020004" pitchFamily="50" charset="-127"/>
                <a:ea typeface="맑은 고딕" panose="020B0503020000020004" pitchFamily="50" charset="-127"/>
              </a:rPr>
              <a:t>에 대한 블록 기반 이미지</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백업을 통합 지원하며 장애 시 백업본으로 즉시 서비스 재개하여 </a:t>
            </a:r>
            <a:r>
              <a:rPr lang="ko-KR" altLang="en-US" sz="1400" b="1" dirty="0">
                <a:solidFill>
                  <a:srgbClr val="00E296"/>
                </a:solidFill>
                <a:latin typeface="맑은 고딕" panose="020B0503020000020004" pitchFamily="50" charset="-127"/>
                <a:ea typeface="맑은 고딕" panose="020B0503020000020004" pitchFamily="50" charset="-127"/>
              </a:rPr>
              <a:t>복구 시간을 </a:t>
            </a:r>
            <a:r>
              <a:rPr lang="en-US" altLang="ko-KR" sz="1400" b="1" dirty="0">
                <a:solidFill>
                  <a:srgbClr val="00E296"/>
                </a:solidFill>
                <a:latin typeface="맑은 고딕" panose="020B0503020000020004" pitchFamily="50" charset="-127"/>
                <a:ea typeface="맑은 고딕" panose="020B0503020000020004" pitchFamily="50" charset="-127"/>
              </a:rPr>
              <a:t>15</a:t>
            </a:r>
            <a:r>
              <a:rPr lang="ko-KR" altLang="en-US" sz="1400" b="1" dirty="0">
                <a:solidFill>
                  <a:srgbClr val="00E296"/>
                </a:solidFill>
                <a:latin typeface="맑은 고딕" panose="020B0503020000020004" pitchFamily="50" charset="-127"/>
                <a:ea typeface="맑은 고딕" panose="020B0503020000020004" pitchFamily="50" charset="-127"/>
              </a:rPr>
              <a:t>분 이내로 최소화</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grpSp>
        <p:nvGrpSpPr>
          <p:cNvPr id="62" name="그룹 61">
            <a:extLst>
              <a:ext uri="{FF2B5EF4-FFF2-40B4-BE49-F238E27FC236}">
                <a16:creationId xmlns:a16="http://schemas.microsoft.com/office/drawing/2014/main" id="{11702DFC-BC74-4959-AEAB-A03598FBFAEC}"/>
              </a:ext>
            </a:extLst>
          </p:cNvPr>
          <p:cNvGrpSpPr/>
          <p:nvPr/>
        </p:nvGrpSpPr>
        <p:grpSpPr>
          <a:xfrm>
            <a:off x="4122064" y="1431320"/>
            <a:ext cx="1189398" cy="784770"/>
            <a:chOff x="5496081" y="1647914"/>
            <a:chExt cx="1585863" cy="1293826"/>
          </a:xfrm>
        </p:grpSpPr>
        <p:pic>
          <p:nvPicPr>
            <p:cNvPr id="63" name="그림 62">
              <a:extLst>
                <a:ext uri="{FF2B5EF4-FFF2-40B4-BE49-F238E27FC236}">
                  <a16:creationId xmlns:a16="http://schemas.microsoft.com/office/drawing/2014/main" id="{C17FCC31-7607-45B3-8EA6-3F4FCC72E293}"/>
                </a:ext>
              </a:extLst>
            </p:cNvPr>
            <p:cNvPicPr>
              <a:picLocks noChangeAspect="1"/>
            </p:cNvPicPr>
            <p:nvPr/>
          </p:nvPicPr>
          <p:blipFill>
            <a:blip r:embed="rId3"/>
            <a:stretch>
              <a:fillRect/>
            </a:stretch>
          </p:blipFill>
          <p:spPr>
            <a:xfrm>
              <a:off x="5944851" y="1647914"/>
              <a:ext cx="720000" cy="693406"/>
            </a:xfrm>
            <a:prstGeom prst="rect">
              <a:avLst/>
            </a:prstGeom>
          </p:spPr>
        </p:pic>
        <p:sp>
          <p:nvSpPr>
            <p:cNvPr id="64" name="TextBox 63">
              <a:extLst>
                <a:ext uri="{FF2B5EF4-FFF2-40B4-BE49-F238E27FC236}">
                  <a16:creationId xmlns:a16="http://schemas.microsoft.com/office/drawing/2014/main" id="{5EF1F847-A321-42AF-84D4-C6CB07E94211}"/>
                </a:ext>
              </a:extLst>
            </p:cNvPr>
            <p:cNvSpPr txBox="1"/>
            <p:nvPr/>
          </p:nvSpPr>
          <p:spPr>
            <a:xfrm>
              <a:off x="5527758" y="2332834"/>
              <a:ext cx="1554186" cy="608906"/>
            </a:xfrm>
            <a:prstGeom prst="rect">
              <a:avLst/>
            </a:prstGeom>
            <a:noFill/>
          </p:spPr>
          <p:txBody>
            <a:bodyPr wrap="square" rtlCol="0">
              <a:spAutoFit/>
            </a:bodyPr>
            <a:lstStyle/>
            <a:p>
              <a:pPr algn="ctr"/>
              <a:r>
                <a:rPr lang="ko-KR" altLang="en-US" sz="900" dirty="0">
                  <a:solidFill>
                    <a:schemeClr val="bg1"/>
                  </a:solidFill>
                </a:rPr>
                <a:t>빔 백업 </a:t>
              </a:r>
              <a:endParaRPr lang="en-US" altLang="ko-KR" sz="900" dirty="0">
                <a:solidFill>
                  <a:schemeClr val="bg1"/>
                </a:solidFill>
              </a:endParaRPr>
            </a:p>
            <a:p>
              <a:pPr algn="ctr"/>
              <a:r>
                <a:rPr lang="ko-KR" altLang="en-US" sz="900" dirty="0">
                  <a:solidFill>
                    <a:schemeClr val="bg1"/>
                  </a:solidFill>
                </a:rPr>
                <a:t>마스터 서버</a:t>
              </a:r>
            </a:p>
          </p:txBody>
        </p:sp>
        <p:sp>
          <p:nvSpPr>
            <p:cNvPr id="65" name="자유형: 도형 64">
              <a:extLst>
                <a:ext uri="{FF2B5EF4-FFF2-40B4-BE49-F238E27FC236}">
                  <a16:creationId xmlns:a16="http://schemas.microsoft.com/office/drawing/2014/main" id="{B1E09AC9-D481-4415-A8D7-3105F3D7012A}"/>
                </a:ext>
              </a:extLst>
            </p:cNvPr>
            <p:cNvSpPr/>
            <p:nvPr/>
          </p:nvSpPr>
          <p:spPr>
            <a:xfrm>
              <a:off x="5496081" y="2464233"/>
              <a:ext cx="360000" cy="288000"/>
            </a:xfrm>
            <a:custGeom>
              <a:avLst/>
              <a:gdLst>
                <a:gd name="connsiteX0" fmla="*/ 516467 w 516467"/>
                <a:gd name="connsiteY0" fmla="*/ 0 h 550333"/>
                <a:gd name="connsiteX1" fmla="*/ 143933 w 516467"/>
                <a:gd name="connsiteY1" fmla="*/ 279400 h 550333"/>
                <a:gd name="connsiteX2" fmla="*/ 279400 w 516467"/>
                <a:gd name="connsiteY2" fmla="*/ 330200 h 550333"/>
                <a:gd name="connsiteX3" fmla="*/ 0 w 516467"/>
                <a:gd name="connsiteY3" fmla="*/ 550333 h 550333"/>
              </a:gdLst>
              <a:ahLst/>
              <a:cxnLst>
                <a:cxn ang="0">
                  <a:pos x="connsiteX0" y="connsiteY0"/>
                </a:cxn>
                <a:cxn ang="0">
                  <a:pos x="connsiteX1" y="connsiteY1"/>
                </a:cxn>
                <a:cxn ang="0">
                  <a:pos x="connsiteX2" y="connsiteY2"/>
                </a:cxn>
                <a:cxn ang="0">
                  <a:pos x="connsiteX3" y="connsiteY3"/>
                </a:cxn>
              </a:cxnLst>
              <a:rect l="l" t="t" r="r" b="b"/>
              <a:pathLst>
                <a:path w="516467" h="550333">
                  <a:moveTo>
                    <a:pt x="516467" y="0"/>
                  </a:moveTo>
                  <a:lnTo>
                    <a:pt x="143933" y="279400"/>
                  </a:lnTo>
                  <a:lnTo>
                    <a:pt x="279400" y="330200"/>
                  </a:lnTo>
                  <a:lnTo>
                    <a:pt x="0" y="550333"/>
                  </a:lnTo>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grpSp>
      <p:graphicFrame>
        <p:nvGraphicFramePr>
          <p:cNvPr id="66" name="표 65">
            <a:extLst>
              <a:ext uri="{FF2B5EF4-FFF2-40B4-BE49-F238E27FC236}">
                <a16:creationId xmlns:a16="http://schemas.microsoft.com/office/drawing/2014/main" id="{4EFEFB9A-F31F-4FC5-AF90-1E30F0CC3D22}"/>
              </a:ext>
            </a:extLst>
          </p:cNvPr>
          <p:cNvGraphicFramePr>
            <a:graphicFrameLocks noGrp="1"/>
          </p:cNvGraphicFramePr>
          <p:nvPr>
            <p:extLst>
              <p:ext uri="{D42A27DB-BD31-4B8C-83A1-F6EECF244321}">
                <p14:modId xmlns:p14="http://schemas.microsoft.com/office/powerpoint/2010/main" val="4128587135"/>
              </p:ext>
            </p:extLst>
          </p:nvPr>
        </p:nvGraphicFramePr>
        <p:xfrm>
          <a:off x="44247" y="2811236"/>
          <a:ext cx="1421644" cy="2085852"/>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21346">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en-US" altLang="ko-KR" sz="800" dirty="0">
                          <a:solidFill>
                            <a:schemeClr val="bg1"/>
                          </a:solidFill>
                        </a:rPr>
                        <a:t>DB, File </a:t>
                      </a:r>
                      <a:r>
                        <a:rPr lang="ko-KR" altLang="en-US" sz="800" dirty="0">
                          <a:solidFill>
                            <a:schemeClr val="bg1"/>
                          </a:solidFill>
                        </a:rPr>
                        <a:t>단위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필요한 부분만 복구하여 다운타임 단축</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1"/>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가능</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67" name="표 66">
            <a:extLst>
              <a:ext uri="{FF2B5EF4-FFF2-40B4-BE49-F238E27FC236}">
                <a16:creationId xmlns:a16="http://schemas.microsoft.com/office/drawing/2014/main" id="{18052730-C2A9-46AB-9079-F05496DFF837}"/>
              </a:ext>
            </a:extLst>
          </p:cNvPr>
          <p:cNvGraphicFramePr>
            <a:graphicFrameLocks noGrp="1"/>
          </p:cNvGraphicFramePr>
          <p:nvPr>
            <p:extLst>
              <p:ext uri="{D42A27DB-BD31-4B8C-83A1-F6EECF244321}">
                <p14:modId xmlns:p14="http://schemas.microsoft.com/office/powerpoint/2010/main" val="2578009919"/>
              </p:ext>
            </p:extLst>
          </p:nvPr>
        </p:nvGraphicFramePr>
        <p:xfrm>
          <a:off x="1570022" y="2811236"/>
          <a:ext cx="1421644" cy="2085852"/>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0"/>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21346">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en-US" altLang="ko-KR" sz="800" b="0" dirty="0">
                          <a:solidFill>
                            <a:schemeClr val="bg1"/>
                          </a:solidFill>
                        </a:rPr>
                        <a:t>OS BMR </a:t>
                      </a:r>
                      <a:r>
                        <a:rPr lang="ko-KR" altLang="en-US" sz="800" b="0" dirty="0">
                          <a:solidFill>
                            <a:schemeClr val="bg1"/>
                          </a:solidFill>
                        </a:rPr>
                        <a:t>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err="1">
                          <a:solidFill>
                            <a:schemeClr val="bg1"/>
                          </a:solidFill>
                        </a:rPr>
                        <a:t>랜섬웨어</a:t>
                      </a:r>
                      <a:r>
                        <a:rPr lang="en-US" altLang="ko-KR" sz="800" dirty="0">
                          <a:solidFill>
                            <a:schemeClr val="bg1"/>
                          </a:solidFill>
                        </a:rPr>
                        <a:t>/</a:t>
                      </a:r>
                      <a:r>
                        <a:rPr lang="ko-KR" altLang="en-US" sz="800" dirty="0" err="1">
                          <a:solidFill>
                            <a:schemeClr val="bg1"/>
                          </a:solidFill>
                        </a:rPr>
                        <a:t>장애시</a:t>
                      </a:r>
                      <a:r>
                        <a:rPr lang="ko-KR" altLang="en-US" sz="800" dirty="0">
                          <a:solidFill>
                            <a:schemeClr val="bg1"/>
                          </a:solidFill>
                        </a:rPr>
                        <a:t> </a:t>
                      </a:r>
                      <a:r>
                        <a:rPr lang="en-US" altLang="ko-KR" sz="800" dirty="0">
                          <a:solidFill>
                            <a:schemeClr val="bg1"/>
                          </a:solidFill>
                        </a:rPr>
                        <a:t>OS </a:t>
                      </a:r>
                      <a:r>
                        <a:rPr lang="ko-KR" altLang="en-US" sz="800" dirty="0">
                          <a:solidFill>
                            <a:schemeClr val="bg1"/>
                          </a:solidFill>
                        </a:rPr>
                        <a:t>재설치 불필요</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68" name="표 67">
            <a:extLst>
              <a:ext uri="{FF2B5EF4-FFF2-40B4-BE49-F238E27FC236}">
                <a16:creationId xmlns:a16="http://schemas.microsoft.com/office/drawing/2014/main" id="{630FD4DE-388F-4330-8E87-1DE7B6A6BCA8}"/>
              </a:ext>
            </a:extLst>
          </p:cNvPr>
          <p:cNvGraphicFramePr>
            <a:graphicFrameLocks noGrp="1"/>
          </p:cNvGraphicFramePr>
          <p:nvPr>
            <p:extLst>
              <p:ext uri="{D42A27DB-BD31-4B8C-83A1-F6EECF244321}">
                <p14:modId xmlns:p14="http://schemas.microsoft.com/office/powerpoint/2010/main" val="32607688"/>
              </p:ext>
            </p:extLst>
          </p:nvPr>
        </p:nvGraphicFramePr>
        <p:xfrm>
          <a:off x="3089151" y="2811236"/>
          <a:ext cx="1421644" cy="2084546"/>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err="1">
                          <a:solidFill>
                            <a:schemeClr val="bg1"/>
                          </a:solidFill>
                        </a:rPr>
                        <a:t>장애시</a:t>
                      </a:r>
                      <a:r>
                        <a:rPr lang="ko-KR" altLang="en-US" sz="800" dirty="0">
                          <a:solidFill>
                            <a:schemeClr val="bg1"/>
                          </a:solidFill>
                        </a:rPr>
                        <a:t> 백업본으로 즉시 서비스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err="1">
                          <a:solidFill>
                            <a:schemeClr val="bg1"/>
                          </a:solidFill>
                        </a:rPr>
                        <a:t>장애시</a:t>
                      </a:r>
                      <a:r>
                        <a:rPr lang="ko-KR" altLang="en-US" sz="800" dirty="0">
                          <a:solidFill>
                            <a:schemeClr val="bg1"/>
                          </a:solidFill>
                        </a:rPr>
                        <a:t> </a:t>
                      </a:r>
                      <a:r>
                        <a:rPr lang="en-US" altLang="ko-KR" sz="800" dirty="0">
                          <a:solidFill>
                            <a:schemeClr val="bg1"/>
                          </a:solidFill>
                        </a:rPr>
                        <a:t>1-2</a:t>
                      </a:r>
                      <a:r>
                        <a:rPr lang="ko-KR" altLang="en-US" sz="800" dirty="0">
                          <a:solidFill>
                            <a:schemeClr val="bg1"/>
                          </a:solidFill>
                        </a:rPr>
                        <a:t>분내로 서비스 재개</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69" name="표 68">
            <a:extLst>
              <a:ext uri="{FF2B5EF4-FFF2-40B4-BE49-F238E27FC236}">
                <a16:creationId xmlns:a16="http://schemas.microsoft.com/office/drawing/2014/main" id="{333BC469-BBE8-414E-AFE7-3618C116A9CD}"/>
              </a:ext>
            </a:extLst>
          </p:cNvPr>
          <p:cNvGraphicFramePr>
            <a:graphicFrameLocks noGrp="1"/>
          </p:cNvGraphicFramePr>
          <p:nvPr>
            <p:extLst>
              <p:ext uri="{D42A27DB-BD31-4B8C-83A1-F6EECF244321}">
                <p14:modId xmlns:p14="http://schemas.microsoft.com/office/powerpoint/2010/main" val="1361477829"/>
              </p:ext>
            </p:extLst>
          </p:nvPr>
        </p:nvGraphicFramePr>
        <p:xfrm>
          <a:off x="4626156" y="2811236"/>
          <a:ext cx="1421644" cy="2076708"/>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2202">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700" dirty="0">
                          <a:solidFill>
                            <a:schemeClr val="bg1"/>
                          </a:solidFill>
                        </a:rPr>
                        <a:t>마이그레이션 자동화 </a:t>
                      </a:r>
                      <a:r>
                        <a:rPr lang="en-US" altLang="ko-KR" sz="700" dirty="0">
                          <a:solidFill>
                            <a:schemeClr val="bg1"/>
                          </a:solidFill>
                        </a:rPr>
                        <a:t>(P2V, P2C, V2P, C2P)</a:t>
                      </a:r>
                      <a:endParaRPr lang="ko-KR" altLang="en-US" sz="7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비용과 시간 인재 가능성 제거</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70" name="표 69">
            <a:extLst>
              <a:ext uri="{FF2B5EF4-FFF2-40B4-BE49-F238E27FC236}">
                <a16:creationId xmlns:a16="http://schemas.microsoft.com/office/drawing/2014/main" id="{5AD4F817-FEB6-46E6-B569-495FC1CDDB08}"/>
              </a:ext>
            </a:extLst>
          </p:cNvPr>
          <p:cNvGraphicFramePr>
            <a:graphicFrameLocks noGrp="1"/>
          </p:cNvGraphicFramePr>
          <p:nvPr>
            <p:extLst>
              <p:ext uri="{D42A27DB-BD31-4B8C-83A1-F6EECF244321}">
                <p14:modId xmlns:p14="http://schemas.microsoft.com/office/powerpoint/2010/main" val="295697243"/>
              </p:ext>
            </p:extLst>
          </p:nvPr>
        </p:nvGraphicFramePr>
        <p:xfrm>
          <a:off x="6176916" y="2811236"/>
          <a:ext cx="1421644" cy="2082042"/>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2202">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장애 시 백업본으로 클라우드</a:t>
                      </a:r>
                      <a:r>
                        <a:rPr lang="en-US" altLang="ko-KR" sz="800" dirty="0">
                          <a:solidFill>
                            <a:schemeClr val="bg1"/>
                          </a:solidFill>
                        </a:rPr>
                        <a:t> </a:t>
                      </a:r>
                      <a:r>
                        <a:rPr lang="ko-KR" altLang="en-US" sz="800" dirty="0">
                          <a:solidFill>
                            <a:schemeClr val="bg1"/>
                          </a:solidFill>
                        </a:rPr>
                        <a:t>복구 수행</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5156">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장애 시 클라우드 에서 즉시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71" name="표 70">
            <a:extLst>
              <a:ext uri="{FF2B5EF4-FFF2-40B4-BE49-F238E27FC236}">
                <a16:creationId xmlns:a16="http://schemas.microsoft.com/office/drawing/2014/main" id="{B7231E1B-8048-4031-AED8-1E4F66CD5C0C}"/>
              </a:ext>
            </a:extLst>
          </p:cNvPr>
          <p:cNvGraphicFramePr>
            <a:graphicFrameLocks noGrp="1"/>
          </p:cNvGraphicFramePr>
          <p:nvPr>
            <p:extLst>
              <p:ext uri="{D42A27DB-BD31-4B8C-83A1-F6EECF244321}">
                <p14:modId xmlns:p14="http://schemas.microsoft.com/office/powerpoint/2010/main" val="3045364268"/>
              </p:ext>
            </p:extLst>
          </p:nvPr>
        </p:nvGraphicFramePr>
        <p:xfrm>
          <a:off x="7678113" y="2811236"/>
          <a:ext cx="1421644" cy="2076708"/>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en-US" altLang="ko-KR" sz="800" dirty="0">
                          <a:solidFill>
                            <a:schemeClr val="bg1"/>
                          </a:solidFill>
                        </a:rPr>
                        <a:t>NAS </a:t>
                      </a:r>
                      <a:r>
                        <a:rPr lang="ko-KR" altLang="en-US" sz="800" dirty="0" err="1">
                          <a:solidFill>
                            <a:schemeClr val="bg1"/>
                          </a:solidFill>
                        </a:rPr>
                        <a:t>공유폴더</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2202">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en-US" altLang="ko-KR" sz="800" dirty="0">
                          <a:solidFill>
                            <a:schemeClr val="bg1"/>
                          </a:solidFill>
                        </a:rPr>
                        <a:t>NAS </a:t>
                      </a:r>
                      <a:r>
                        <a:rPr lang="ko-KR" altLang="en-US" sz="800" dirty="0">
                          <a:solidFill>
                            <a:schemeClr val="bg1"/>
                          </a:solidFill>
                        </a:rPr>
                        <a:t>백업</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en-US" altLang="ko-KR" sz="800" dirty="0">
                          <a:solidFill>
                            <a:schemeClr val="bg1"/>
                          </a:solidFill>
                        </a:rPr>
                        <a:t>2-10</a:t>
                      </a:r>
                      <a:r>
                        <a:rPr lang="ko-KR" altLang="en-US" sz="800" dirty="0">
                          <a:solidFill>
                            <a:schemeClr val="bg1"/>
                          </a:solidFill>
                        </a:rPr>
                        <a:t>배 향상 초고속 대용량 백업</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약함</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약함</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약함</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sp>
        <p:nvSpPr>
          <p:cNvPr id="72" name="직사각형 71">
            <a:extLst>
              <a:ext uri="{FF2B5EF4-FFF2-40B4-BE49-F238E27FC236}">
                <a16:creationId xmlns:a16="http://schemas.microsoft.com/office/drawing/2014/main" id="{F2A1EA73-AFE1-444F-9244-960FA4AA491D}"/>
              </a:ext>
            </a:extLst>
          </p:cNvPr>
          <p:cNvSpPr/>
          <p:nvPr/>
        </p:nvSpPr>
        <p:spPr>
          <a:xfrm>
            <a:off x="44246" y="4282487"/>
            <a:ext cx="9055509" cy="613295"/>
          </a:xfrm>
          <a:prstGeom prst="rect">
            <a:avLst/>
          </a:prstGeom>
          <a:noFill/>
          <a:ln w="38100" cap="flat" cmpd="sng" algn="ctr">
            <a:solidFill>
              <a:srgbClr val="C00000"/>
            </a:solidFill>
            <a:prstDash val="solid"/>
            <a:miter lim="800000"/>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cxnSp>
        <p:nvCxnSpPr>
          <p:cNvPr id="74" name="직선 연결선 73">
            <a:extLst>
              <a:ext uri="{FF2B5EF4-FFF2-40B4-BE49-F238E27FC236}">
                <a16:creationId xmlns:a16="http://schemas.microsoft.com/office/drawing/2014/main" id="{B70FB4C0-6012-402B-A2D1-4A182F0ACA5B}"/>
              </a:ext>
            </a:extLst>
          </p:cNvPr>
          <p:cNvCxnSpPr/>
          <p:nvPr/>
        </p:nvCxnSpPr>
        <p:spPr>
          <a:xfrm>
            <a:off x="1491291" y="2351767"/>
            <a:ext cx="0" cy="2430000"/>
          </a:xfrm>
          <a:prstGeom prst="line">
            <a:avLst/>
          </a:prstGeom>
          <a:noFill/>
          <a:ln w="6350" cap="flat" cmpd="sng" algn="ctr">
            <a:solidFill>
              <a:srgbClr val="4472C4"/>
            </a:solidFill>
            <a:prstDash val="solid"/>
            <a:miter lim="800000"/>
          </a:ln>
          <a:effectLst/>
        </p:spPr>
      </p:cxnSp>
      <p:cxnSp>
        <p:nvCxnSpPr>
          <p:cNvPr id="75" name="직선 연결선 74">
            <a:extLst>
              <a:ext uri="{FF2B5EF4-FFF2-40B4-BE49-F238E27FC236}">
                <a16:creationId xmlns:a16="http://schemas.microsoft.com/office/drawing/2014/main" id="{8188BC52-EF3A-4DBF-B725-A447EDAD271C}"/>
              </a:ext>
            </a:extLst>
          </p:cNvPr>
          <p:cNvCxnSpPr/>
          <p:nvPr/>
        </p:nvCxnSpPr>
        <p:spPr>
          <a:xfrm>
            <a:off x="6112357" y="2351767"/>
            <a:ext cx="0" cy="2430000"/>
          </a:xfrm>
          <a:prstGeom prst="line">
            <a:avLst/>
          </a:prstGeom>
          <a:noFill/>
          <a:ln w="6350" cap="flat" cmpd="sng" algn="ctr">
            <a:solidFill>
              <a:srgbClr val="4472C4"/>
            </a:solidFill>
            <a:prstDash val="solid"/>
            <a:miter lim="800000"/>
          </a:ln>
          <a:effectLst/>
        </p:spPr>
      </p:cxnSp>
      <p:cxnSp>
        <p:nvCxnSpPr>
          <p:cNvPr id="76" name="직선 연결선 75">
            <a:extLst>
              <a:ext uri="{FF2B5EF4-FFF2-40B4-BE49-F238E27FC236}">
                <a16:creationId xmlns:a16="http://schemas.microsoft.com/office/drawing/2014/main" id="{1D7D3589-7A54-4B59-B10F-D04E25FB293E}"/>
              </a:ext>
            </a:extLst>
          </p:cNvPr>
          <p:cNvCxnSpPr/>
          <p:nvPr/>
        </p:nvCxnSpPr>
        <p:spPr>
          <a:xfrm>
            <a:off x="3031646" y="2351767"/>
            <a:ext cx="0" cy="2430000"/>
          </a:xfrm>
          <a:prstGeom prst="line">
            <a:avLst/>
          </a:prstGeom>
          <a:noFill/>
          <a:ln w="6350" cap="flat" cmpd="sng" algn="ctr">
            <a:solidFill>
              <a:srgbClr val="4472C4"/>
            </a:solidFill>
            <a:prstDash val="solid"/>
            <a:miter lim="800000"/>
          </a:ln>
          <a:effectLst/>
        </p:spPr>
      </p:cxnSp>
      <p:cxnSp>
        <p:nvCxnSpPr>
          <p:cNvPr id="77" name="직선 연결선 76">
            <a:extLst>
              <a:ext uri="{FF2B5EF4-FFF2-40B4-BE49-F238E27FC236}">
                <a16:creationId xmlns:a16="http://schemas.microsoft.com/office/drawing/2014/main" id="{19B20485-046A-45CC-ABF8-435668AEA709}"/>
              </a:ext>
            </a:extLst>
          </p:cNvPr>
          <p:cNvCxnSpPr/>
          <p:nvPr/>
        </p:nvCxnSpPr>
        <p:spPr>
          <a:xfrm>
            <a:off x="4572002" y="2351767"/>
            <a:ext cx="0" cy="2430000"/>
          </a:xfrm>
          <a:prstGeom prst="line">
            <a:avLst/>
          </a:prstGeom>
          <a:noFill/>
          <a:ln w="6350" cap="flat" cmpd="sng" algn="ctr">
            <a:solidFill>
              <a:srgbClr val="4472C4"/>
            </a:solidFill>
            <a:prstDash val="solid"/>
            <a:miter lim="800000"/>
          </a:ln>
          <a:effectLst/>
        </p:spPr>
      </p:cxnSp>
      <p:cxnSp>
        <p:nvCxnSpPr>
          <p:cNvPr id="78" name="직선 연결선 77">
            <a:extLst>
              <a:ext uri="{FF2B5EF4-FFF2-40B4-BE49-F238E27FC236}">
                <a16:creationId xmlns:a16="http://schemas.microsoft.com/office/drawing/2014/main" id="{98C2A849-7390-4B52-BB74-0B8AAE1FC252}"/>
              </a:ext>
            </a:extLst>
          </p:cNvPr>
          <p:cNvCxnSpPr/>
          <p:nvPr/>
        </p:nvCxnSpPr>
        <p:spPr>
          <a:xfrm>
            <a:off x="7652711" y="2351767"/>
            <a:ext cx="0" cy="2430000"/>
          </a:xfrm>
          <a:prstGeom prst="line">
            <a:avLst/>
          </a:prstGeom>
          <a:noFill/>
          <a:ln w="6350" cap="flat" cmpd="sng" algn="ctr">
            <a:solidFill>
              <a:srgbClr val="4472C4"/>
            </a:solidFill>
            <a:prstDash val="solid"/>
            <a:miter lim="800000"/>
          </a:ln>
          <a:effectLst/>
        </p:spPr>
      </p:cxnSp>
      <p:grpSp>
        <p:nvGrpSpPr>
          <p:cNvPr id="79" name="그룹 78">
            <a:extLst>
              <a:ext uri="{FF2B5EF4-FFF2-40B4-BE49-F238E27FC236}">
                <a16:creationId xmlns:a16="http://schemas.microsoft.com/office/drawing/2014/main" id="{E9E8E8EA-D021-49A4-B7B1-F9F064C0AC2C}"/>
              </a:ext>
            </a:extLst>
          </p:cNvPr>
          <p:cNvGrpSpPr/>
          <p:nvPr/>
        </p:nvGrpSpPr>
        <p:grpSpPr>
          <a:xfrm>
            <a:off x="161926" y="2266642"/>
            <a:ext cx="280718" cy="405000"/>
            <a:chOff x="689467" y="3845428"/>
            <a:chExt cx="374291" cy="540000"/>
          </a:xfrm>
        </p:grpSpPr>
        <p:pic>
          <p:nvPicPr>
            <p:cNvPr id="80" name="그림 79">
              <a:extLst>
                <a:ext uri="{FF2B5EF4-FFF2-40B4-BE49-F238E27FC236}">
                  <a16:creationId xmlns:a16="http://schemas.microsoft.com/office/drawing/2014/main" id="{4009444B-F761-4F6C-8365-A7745E1EC0E1}"/>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81" name="그림 80">
              <a:extLst>
                <a:ext uri="{FF2B5EF4-FFF2-40B4-BE49-F238E27FC236}">
                  <a16:creationId xmlns:a16="http://schemas.microsoft.com/office/drawing/2014/main" id="{C80C6CF6-4103-4913-913E-6E335D839F06}"/>
                </a:ext>
              </a:extLst>
            </p:cNvPr>
            <p:cNvPicPr>
              <a:picLocks noChangeAspect="1"/>
            </p:cNvPicPr>
            <p:nvPr/>
          </p:nvPicPr>
          <p:blipFill>
            <a:blip r:embed="rId5"/>
            <a:stretch>
              <a:fillRect/>
            </a:stretch>
          </p:blipFill>
          <p:spPr>
            <a:xfrm>
              <a:off x="883758" y="4205428"/>
              <a:ext cx="180000" cy="180000"/>
            </a:xfrm>
            <a:prstGeom prst="rect">
              <a:avLst/>
            </a:prstGeom>
          </p:spPr>
        </p:pic>
      </p:grpSp>
      <p:cxnSp>
        <p:nvCxnSpPr>
          <p:cNvPr id="82" name="연결선: 구부러짐 81">
            <a:extLst>
              <a:ext uri="{FF2B5EF4-FFF2-40B4-BE49-F238E27FC236}">
                <a16:creationId xmlns:a16="http://schemas.microsoft.com/office/drawing/2014/main" id="{64FD967F-2780-4126-B150-E24E74369226}"/>
              </a:ext>
            </a:extLst>
          </p:cNvPr>
          <p:cNvCxnSpPr>
            <a:cxnSpLocks/>
            <a:stCxn id="83" idx="0"/>
            <a:endCxn id="80" idx="0"/>
          </p:cNvCxnSpPr>
          <p:nvPr/>
        </p:nvCxnSpPr>
        <p:spPr>
          <a:xfrm rot="16200000" flipV="1">
            <a:off x="743719" y="1825208"/>
            <a:ext cx="9525" cy="882869"/>
          </a:xfrm>
          <a:prstGeom prst="curvedConnector3">
            <a:avLst>
              <a:gd name="adj1" fmla="val 1800000"/>
            </a:avLst>
          </a:prstGeom>
          <a:noFill/>
          <a:ln w="6350" cap="flat" cmpd="sng" algn="ctr">
            <a:solidFill>
              <a:srgbClr val="4472C4"/>
            </a:solidFill>
            <a:prstDash val="solid"/>
            <a:miter lim="800000"/>
            <a:tailEnd type="triangle"/>
          </a:ln>
          <a:effectLst/>
        </p:spPr>
      </p:cxnSp>
      <p:pic>
        <p:nvPicPr>
          <p:cNvPr id="83" name="그림 82">
            <a:extLst>
              <a:ext uri="{FF2B5EF4-FFF2-40B4-BE49-F238E27FC236}">
                <a16:creationId xmlns:a16="http://schemas.microsoft.com/office/drawing/2014/main" id="{B4562FE8-2369-4A43-BF69-037E658DD895}"/>
              </a:ext>
            </a:extLst>
          </p:cNvPr>
          <p:cNvPicPr>
            <a:picLocks noChangeAspect="1"/>
          </p:cNvPicPr>
          <p:nvPr/>
        </p:nvPicPr>
        <p:blipFill>
          <a:blip r:embed="rId6"/>
          <a:stretch>
            <a:fillRect/>
          </a:stretch>
        </p:blipFill>
        <p:spPr>
          <a:xfrm>
            <a:off x="980378" y="2266642"/>
            <a:ext cx="409551" cy="405000"/>
          </a:xfrm>
          <a:prstGeom prst="rect">
            <a:avLst/>
          </a:prstGeom>
        </p:spPr>
      </p:pic>
      <p:pic>
        <p:nvPicPr>
          <p:cNvPr id="84" name="그림 83">
            <a:extLst>
              <a:ext uri="{FF2B5EF4-FFF2-40B4-BE49-F238E27FC236}">
                <a16:creationId xmlns:a16="http://schemas.microsoft.com/office/drawing/2014/main" id="{7DA064E7-0611-475B-AB39-2EDC99EB5D88}"/>
              </a:ext>
            </a:extLst>
          </p:cNvPr>
          <p:cNvPicPr>
            <a:picLocks noChangeAspect="1"/>
          </p:cNvPicPr>
          <p:nvPr/>
        </p:nvPicPr>
        <p:blipFill>
          <a:blip r:embed="rId7"/>
          <a:stretch>
            <a:fillRect/>
          </a:stretch>
        </p:blipFill>
        <p:spPr>
          <a:xfrm>
            <a:off x="2568990" y="2266642"/>
            <a:ext cx="352588" cy="405000"/>
          </a:xfrm>
          <a:prstGeom prst="rect">
            <a:avLst/>
          </a:prstGeom>
          <a:effectLst>
            <a:outerShdw blurRad="50800" dist="38100" dir="2700000" algn="tl" rotWithShape="0">
              <a:prstClr val="black">
                <a:alpha val="40000"/>
              </a:prstClr>
            </a:outerShdw>
          </a:effectLst>
        </p:spPr>
      </p:pic>
      <p:grpSp>
        <p:nvGrpSpPr>
          <p:cNvPr id="85" name="그룹 84">
            <a:extLst>
              <a:ext uri="{FF2B5EF4-FFF2-40B4-BE49-F238E27FC236}">
                <a16:creationId xmlns:a16="http://schemas.microsoft.com/office/drawing/2014/main" id="{3EEAF44B-2980-43FB-9A6F-72D4E3C0A569}"/>
              </a:ext>
            </a:extLst>
          </p:cNvPr>
          <p:cNvGrpSpPr/>
          <p:nvPr/>
        </p:nvGrpSpPr>
        <p:grpSpPr>
          <a:xfrm>
            <a:off x="1704262" y="2273780"/>
            <a:ext cx="280718" cy="405000"/>
            <a:chOff x="689467" y="3845428"/>
            <a:chExt cx="374291" cy="540000"/>
          </a:xfrm>
        </p:grpSpPr>
        <p:pic>
          <p:nvPicPr>
            <p:cNvPr id="86" name="그림 85">
              <a:extLst>
                <a:ext uri="{FF2B5EF4-FFF2-40B4-BE49-F238E27FC236}">
                  <a16:creationId xmlns:a16="http://schemas.microsoft.com/office/drawing/2014/main" id="{B7B10905-3C36-4EC6-9E6C-867EAA7FB339}"/>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87" name="그림 86">
              <a:extLst>
                <a:ext uri="{FF2B5EF4-FFF2-40B4-BE49-F238E27FC236}">
                  <a16:creationId xmlns:a16="http://schemas.microsoft.com/office/drawing/2014/main" id="{2D92C1E5-37EB-4CCD-AC18-4EB14DAE0CF2}"/>
                </a:ext>
              </a:extLst>
            </p:cNvPr>
            <p:cNvPicPr>
              <a:picLocks noChangeAspect="1"/>
            </p:cNvPicPr>
            <p:nvPr/>
          </p:nvPicPr>
          <p:blipFill>
            <a:blip r:embed="rId5"/>
            <a:stretch>
              <a:fillRect/>
            </a:stretch>
          </p:blipFill>
          <p:spPr>
            <a:xfrm>
              <a:off x="883758" y="4205428"/>
              <a:ext cx="180000" cy="180000"/>
            </a:xfrm>
            <a:prstGeom prst="rect">
              <a:avLst/>
            </a:prstGeom>
          </p:spPr>
        </p:pic>
      </p:grpSp>
      <p:cxnSp>
        <p:nvCxnSpPr>
          <p:cNvPr id="88" name="연결선: 구부러짐 87">
            <a:extLst>
              <a:ext uri="{FF2B5EF4-FFF2-40B4-BE49-F238E27FC236}">
                <a16:creationId xmlns:a16="http://schemas.microsoft.com/office/drawing/2014/main" id="{E8974601-6816-470B-8136-1C947A419060}"/>
              </a:ext>
            </a:extLst>
          </p:cNvPr>
          <p:cNvCxnSpPr>
            <a:cxnSpLocks/>
            <a:stCxn id="84" idx="0"/>
            <a:endCxn id="86" idx="0"/>
          </p:cNvCxnSpPr>
          <p:nvPr/>
        </p:nvCxnSpPr>
        <p:spPr>
          <a:xfrm rot="16200000" flipH="1" flipV="1">
            <a:off x="2291385" y="1819879"/>
            <a:ext cx="7138" cy="900662"/>
          </a:xfrm>
          <a:prstGeom prst="curvedConnector3">
            <a:avLst>
              <a:gd name="adj1" fmla="val -2402017"/>
            </a:avLst>
          </a:prstGeom>
          <a:noFill/>
          <a:ln w="6350" cap="flat" cmpd="sng" algn="ctr">
            <a:solidFill>
              <a:srgbClr val="4472C4"/>
            </a:solidFill>
            <a:prstDash val="solid"/>
            <a:miter lim="800000"/>
            <a:tailEnd type="triangle"/>
          </a:ln>
          <a:effectLst/>
        </p:spPr>
      </p:cxnSp>
      <p:pic>
        <p:nvPicPr>
          <p:cNvPr id="89" name="그림 88">
            <a:extLst>
              <a:ext uri="{FF2B5EF4-FFF2-40B4-BE49-F238E27FC236}">
                <a16:creationId xmlns:a16="http://schemas.microsoft.com/office/drawing/2014/main" id="{D4A646A5-DBE0-4B36-B984-20ADBF8D3461}"/>
              </a:ext>
            </a:extLst>
          </p:cNvPr>
          <p:cNvPicPr>
            <a:picLocks noChangeAspect="1"/>
          </p:cNvPicPr>
          <p:nvPr/>
        </p:nvPicPr>
        <p:blipFill>
          <a:blip r:embed="rId8"/>
          <a:stretch>
            <a:fillRect/>
          </a:stretch>
        </p:blipFill>
        <p:spPr>
          <a:xfrm>
            <a:off x="3964408" y="2271404"/>
            <a:ext cx="585308" cy="405000"/>
          </a:xfrm>
          <a:prstGeom prst="rect">
            <a:avLst/>
          </a:prstGeom>
        </p:spPr>
      </p:pic>
      <p:sp>
        <p:nvSpPr>
          <p:cNvPr id="90" name="TextBox 89">
            <a:extLst>
              <a:ext uri="{FF2B5EF4-FFF2-40B4-BE49-F238E27FC236}">
                <a16:creationId xmlns:a16="http://schemas.microsoft.com/office/drawing/2014/main" id="{6F5CE3CE-6DDC-4A16-BD36-9603FA42ACE2}"/>
              </a:ext>
            </a:extLst>
          </p:cNvPr>
          <p:cNvSpPr txBox="1"/>
          <p:nvPr/>
        </p:nvSpPr>
        <p:spPr>
          <a:xfrm>
            <a:off x="3771059" y="2107920"/>
            <a:ext cx="972004" cy="230832"/>
          </a:xfrm>
          <a:prstGeom prst="rect">
            <a:avLst/>
          </a:prstGeom>
          <a:noFill/>
        </p:spPr>
        <p:txBody>
          <a:bodyPr wrap="square" rtlCol="0">
            <a:spAutoFit/>
          </a:bodyPr>
          <a:lstStyle/>
          <a:p>
            <a:pPr algn="ctr" latinLnBrk="0">
              <a:defRPr/>
            </a:pPr>
            <a:r>
              <a:rPr lang="ko-KR" altLang="en-US" sz="900" kern="0" dirty="0">
                <a:solidFill>
                  <a:schemeClr val="bg1"/>
                </a:solidFill>
              </a:rPr>
              <a:t>서비스 재개</a:t>
            </a:r>
          </a:p>
        </p:txBody>
      </p:sp>
      <p:grpSp>
        <p:nvGrpSpPr>
          <p:cNvPr id="91" name="그룹 90">
            <a:extLst>
              <a:ext uri="{FF2B5EF4-FFF2-40B4-BE49-F238E27FC236}">
                <a16:creationId xmlns:a16="http://schemas.microsoft.com/office/drawing/2014/main" id="{A44AFEE2-8BF4-457D-8B9D-983C61106F76}"/>
              </a:ext>
            </a:extLst>
          </p:cNvPr>
          <p:cNvGrpSpPr/>
          <p:nvPr/>
        </p:nvGrpSpPr>
        <p:grpSpPr>
          <a:xfrm>
            <a:off x="3153336" y="2273780"/>
            <a:ext cx="280718" cy="405000"/>
            <a:chOff x="689467" y="3845428"/>
            <a:chExt cx="374291" cy="540000"/>
          </a:xfrm>
        </p:grpSpPr>
        <p:pic>
          <p:nvPicPr>
            <p:cNvPr id="92" name="그림 91">
              <a:extLst>
                <a:ext uri="{FF2B5EF4-FFF2-40B4-BE49-F238E27FC236}">
                  <a16:creationId xmlns:a16="http://schemas.microsoft.com/office/drawing/2014/main" id="{DC1B24CE-A4B0-4B40-A784-08905F0DC3B0}"/>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93" name="그림 92">
              <a:extLst>
                <a:ext uri="{FF2B5EF4-FFF2-40B4-BE49-F238E27FC236}">
                  <a16:creationId xmlns:a16="http://schemas.microsoft.com/office/drawing/2014/main" id="{728B679F-C08E-4648-B546-F930ABB4120A}"/>
                </a:ext>
              </a:extLst>
            </p:cNvPr>
            <p:cNvPicPr>
              <a:picLocks noChangeAspect="1"/>
            </p:cNvPicPr>
            <p:nvPr/>
          </p:nvPicPr>
          <p:blipFill>
            <a:blip r:embed="rId5"/>
            <a:stretch>
              <a:fillRect/>
            </a:stretch>
          </p:blipFill>
          <p:spPr>
            <a:xfrm>
              <a:off x="883758" y="4205428"/>
              <a:ext cx="180000" cy="180000"/>
            </a:xfrm>
            <a:prstGeom prst="rect">
              <a:avLst/>
            </a:prstGeom>
          </p:spPr>
        </p:pic>
      </p:grpSp>
      <p:pic>
        <p:nvPicPr>
          <p:cNvPr id="94" name="그림 93">
            <a:extLst>
              <a:ext uri="{FF2B5EF4-FFF2-40B4-BE49-F238E27FC236}">
                <a16:creationId xmlns:a16="http://schemas.microsoft.com/office/drawing/2014/main" id="{FC55DFE8-1CCD-4CBD-845C-B69080216F57}"/>
              </a:ext>
            </a:extLst>
          </p:cNvPr>
          <p:cNvPicPr>
            <a:picLocks noChangeAspect="1"/>
          </p:cNvPicPr>
          <p:nvPr/>
        </p:nvPicPr>
        <p:blipFill>
          <a:blip r:embed="rId4"/>
          <a:stretch>
            <a:fillRect/>
          </a:stretch>
        </p:blipFill>
        <p:spPr>
          <a:xfrm>
            <a:off x="4695564" y="2266642"/>
            <a:ext cx="280718" cy="405000"/>
          </a:xfrm>
          <a:prstGeom prst="rect">
            <a:avLst/>
          </a:prstGeom>
        </p:spPr>
      </p:pic>
      <p:sp>
        <p:nvSpPr>
          <p:cNvPr id="95" name="자유형: 도형 94">
            <a:extLst>
              <a:ext uri="{FF2B5EF4-FFF2-40B4-BE49-F238E27FC236}">
                <a16:creationId xmlns:a16="http://schemas.microsoft.com/office/drawing/2014/main" id="{71E4B7A4-40C8-41C4-A56F-235B0E7F79B5}"/>
              </a:ext>
            </a:extLst>
          </p:cNvPr>
          <p:cNvSpPr/>
          <p:nvPr/>
        </p:nvSpPr>
        <p:spPr>
          <a:xfrm>
            <a:off x="3479801" y="2170222"/>
            <a:ext cx="420049" cy="438150"/>
          </a:xfrm>
          <a:custGeom>
            <a:avLst/>
            <a:gdLst>
              <a:gd name="connsiteX0" fmla="*/ 0 w 609600"/>
              <a:gd name="connsiteY0" fmla="*/ 584200 h 584200"/>
              <a:gd name="connsiteX1" fmla="*/ 609600 w 609600"/>
              <a:gd name="connsiteY1" fmla="*/ 499533 h 584200"/>
              <a:gd name="connsiteX2" fmla="*/ 609600 w 609600"/>
              <a:gd name="connsiteY2" fmla="*/ 0 h 584200"/>
            </a:gdLst>
            <a:ahLst/>
            <a:cxnLst>
              <a:cxn ang="0">
                <a:pos x="connsiteX0" y="connsiteY0"/>
              </a:cxn>
              <a:cxn ang="0">
                <a:pos x="connsiteX1" y="connsiteY1"/>
              </a:cxn>
              <a:cxn ang="0">
                <a:pos x="connsiteX2" y="connsiteY2"/>
              </a:cxn>
            </a:cxnLst>
            <a:rect l="l" t="t" r="r" b="b"/>
            <a:pathLst>
              <a:path w="609600" h="584200">
                <a:moveTo>
                  <a:pt x="0" y="584200"/>
                </a:moveTo>
                <a:lnTo>
                  <a:pt x="609600" y="499533"/>
                </a:lnTo>
                <a:lnTo>
                  <a:pt x="609600" y="0"/>
                </a:lnTo>
              </a:path>
            </a:pathLst>
          </a:custGeom>
          <a:noFill/>
          <a:ln w="28575" cap="flat" cmpd="sng" algn="ctr">
            <a:solidFill>
              <a:srgbClr val="00B050"/>
            </a:solidFill>
            <a:prstDash val="solid"/>
            <a:miter lim="800000"/>
            <a:headEnd type="none" w="med" len="med"/>
            <a:tailEnd type="arrow" w="med" len="med"/>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pic>
        <p:nvPicPr>
          <p:cNvPr id="96" name="그림 95">
            <a:extLst>
              <a:ext uri="{FF2B5EF4-FFF2-40B4-BE49-F238E27FC236}">
                <a16:creationId xmlns:a16="http://schemas.microsoft.com/office/drawing/2014/main" id="{970490F3-C36B-418C-AC43-445523AEF4D3}"/>
              </a:ext>
            </a:extLst>
          </p:cNvPr>
          <p:cNvPicPr>
            <a:picLocks noChangeAspect="1"/>
          </p:cNvPicPr>
          <p:nvPr/>
        </p:nvPicPr>
        <p:blipFill>
          <a:blip r:embed="rId9"/>
          <a:stretch>
            <a:fillRect/>
          </a:stretch>
        </p:blipFill>
        <p:spPr>
          <a:xfrm>
            <a:off x="5598433" y="2266642"/>
            <a:ext cx="417614" cy="405000"/>
          </a:xfrm>
          <a:prstGeom prst="rect">
            <a:avLst/>
          </a:prstGeom>
        </p:spPr>
      </p:pic>
      <p:grpSp>
        <p:nvGrpSpPr>
          <p:cNvPr id="97" name="그룹 96">
            <a:extLst>
              <a:ext uri="{FF2B5EF4-FFF2-40B4-BE49-F238E27FC236}">
                <a16:creationId xmlns:a16="http://schemas.microsoft.com/office/drawing/2014/main" id="{1CF33889-8604-4D5D-8F18-85F58429798D}"/>
              </a:ext>
            </a:extLst>
          </p:cNvPr>
          <p:cNvGrpSpPr/>
          <p:nvPr/>
        </p:nvGrpSpPr>
        <p:grpSpPr>
          <a:xfrm>
            <a:off x="5125357" y="2407677"/>
            <a:ext cx="324000" cy="114300"/>
            <a:chOff x="3788724" y="2611588"/>
            <a:chExt cx="365823" cy="152400"/>
          </a:xfrm>
        </p:grpSpPr>
        <p:cxnSp>
          <p:nvCxnSpPr>
            <p:cNvPr id="98" name="직선 화살표 연결선 97">
              <a:extLst>
                <a:ext uri="{FF2B5EF4-FFF2-40B4-BE49-F238E27FC236}">
                  <a16:creationId xmlns:a16="http://schemas.microsoft.com/office/drawing/2014/main" id="{467BA8B2-C148-4A07-9E9D-C28D838E20BC}"/>
                </a:ext>
              </a:extLst>
            </p:cNvPr>
            <p:cNvCxnSpPr>
              <a:cxnSpLocks/>
            </p:cNvCxnSpPr>
            <p:nvPr/>
          </p:nvCxnSpPr>
          <p:spPr>
            <a:xfrm rot="5400000" flipV="1">
              <a:off x="3971636" y="2428676"/>
              <a:ext cx="0" cy="365823"/>
            </a:xfrm>
            <a:prstGeom prst="straightConnector1">
              <a:avLst/>
            </a:prstGeom>
            <a:noFill/>
            <a:ln w="19050" cap="flat" cmpd="sng" algn="ctr">
              <a:solidFill>
                <a:srgbClr val="4472C4"/>
              </a:solidFill>
              <a:prstDash val="solid"/>
              <a:miter lim="800000"/>
              <a:tailEnd type="triangle"/>
            </a:ln>
            <a:effectLst/>
          </p:spPr>
        </p:cxnSp>
        <p:cxnSp>
          <p:nvCxnSpPr>
            <p:cNvPr id="99" name="직선 화살표 연결선 98">
              <a:extLst>
                <a:ext uri="{FF2B5EF4-FFF2-40B4-BE49-F238E27FC236}">
                  <a16:creationId xmlns:a16="http://schemas.microsoft.com/office/drawing/2014/main" id="{F9B1CEAA-D8D9-43F0-ADA7-F54E204D980F}"/>
                </a:ext>
              </a:extLst>
            </p:cNvPr>
            <p:cNvCxnSpPr>
              <a:cxnSpLocks/>
            </p:cNvCxnSpPr>
            <p:nvPr/>
          </p:nvCxnSpPr>
          <p:spPr>
            <a:xfrm rot="16200000" flipH="1" flipV="1">
              <a:off x="3971636" y="2581076"/>
              <a:ext cx="0" cy="365823"/>
            </a:xfrm>
            <a:prstGeom prst="straightConnector1">
              <a:avLst/>
            </a:prstGeom>
            <a:noFill/>
            <a:ln w="19050" cap="flat" cmpd="sng" algn="ctr">
              <a:solidFill>
                <a:srgbClr val="4472C4"/>
              </a:solidFill>
              <a:prstDash val="solid"/>
              <a:miter lim="800000"/>
              <a:tailEnd type="triangle"/>
            </a:ln>
            <a:effectLst/>
          </p:spPr>
        </p:cxnSp>
      </p:grpSp>
      <p:pic>
        <p:nvPicPr>
          <p:cNvPr id="100" name="그림 99">
            <a:extLst>
              <a:ext uri="{FF2B5EF4-FFF2-40B4-BE49-F238E27FC236}">
                <a16:creationId xmlns:a16="http://schemas.microsoft.com/office/drawing/2014/main" id="{7420ECC1-5B10-4226-BFBA-F311910F3228}"/>
              </a:ext>
            </a:extLst>
          </p:cNvPr>
          <p:cNvPicPr>
            <a:picLocks noChangeAspect="1"/>
          </p:cNvPicPr>
          <p:nvPr/>
        </p:nvPicPr>
        <p:blipFill>
          <a:blip r:embed="rId10"/>
          <a:stretch>
            <a:fillRect/>
          </a:stretch>
        </p:blipFill>
        <p:spPr>
          <a:xfrm>
            <a:off x="7061030" y="2271404"/>
            <a:ext cx="509663" cy="405000"/>
          </a:xfrm>
          <a:prstGeom prst="rect">
            <a:avLst/>
          </a:prstGeom>
        </p:spPr>
      </p:pic>
      <p:sp>
        <p:nvSpPr>
          <p:cNvPr id="101" name="자유형: 도형 100">
            <a:extLst>
              <a:ext uri="{FF2B5EF4-FFF2-40B4-BE49-F238E27FC236}">
                <a16:creationId xmlns:a16="http://schemas.microsoft.com/office/drawing/2014/main" id="{A00C4D01-5075-486F-AFDD-50FB781B4D39}"/>
              </a:ext>
            </a:extLst>
          </p:cNvPr>
          <p:cNvSpPr/>
          <p:nvPr/>
        </p:nvSpPr>
        <p:spPr>
          <a:xfrm>
            <a:off x="6572703" y="2198941"/>
            <a:ext cx="420049" cy="438150"/>
          </a:xfrm>
          <a:custGeom>
            <a:avLst/>
            <a:gdLst>
              <a:gd name="connsiteX0" fmla="*/ 0 w 609600"/>
              <a:gd name="connsiteY0" fmla="*/ 584200 h 584200"/>
              <a:gd name="connsiteX1" fmla="*/ 609600 w 609600"/>
              <a:gd name="connsiteY1" fmla="*/ 499533 h 584200"/>
              <a:gd name="connsiteX2" fmla="*/ 609600 w 609600"/>
              <a:gd name="connsiteY2" fmla="*/ 0 h 584200"/>
            </a:gdLst>
            <a:ahLst/>
            <a:cxnLst>
              <a:cxn ang="0">
                <a:pos x="connsiteX0" y="connsiteY0"/>
              </a:cxn>
              <a:cxn ang="0">
                <a:pos x="connsiteX1" y="connsiteY1"/>
              </a:cxn>
              <a:cxn ang="0">
                <a:pos x="connsiteX2" y="connsiteY2"/>
              </a:cxn>
            </a:cxnLst>
            <a:rect l="l" t="t" r="r" b="b"/>
            <a:pathLst>
              <a:path w="609600" h="584200">
                <a:moveTo>
                  <a:pt x="0" y="584200"/>
                </a:moveTo>
                <a:lnTo>
                  <a:pt x="609600" y="499533"/>
                </a:lnTo>
                <a:lnTo>
                  <a:pt x="609600" y="0"/>
                </a:lnTo>
              </a:path>
            </a:pathLst>
          </a:custGeom>
          <a:noFill/>
          <a:ln w="28575" cap="flat" cmpd="sng" algn="ctr">
            <a:solidFill>
              <a:srgbClr val="00B050"/>
            </a:solidFill>
            <a:prstDash val="solid"/>
            <a:miter lim="800000"/>
            <a:headEnd type="none" w="med" len="med"/>
            <a:tailEnd type="arrow" w="med" len="med"/>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grpSp>
        <p:nvGrpSpPr>
          <p:cNvPr id="102" name="그룹 101">
            <a:extLst>
              <a:ext uri="{FF2B5EF4-FFF2-40B4-BE49-F238E27FC236}">
                <a16:creationId xmlns:a16="http://schemas.microsoft.com/office/drawing/2014/main" id="{B82B952B-82DF-440C-B872-800155D73B7C}"/>
              </a:ext>
            </a:extLst>
          </p:cNvPr>
          <p:cNvGrpSpPr/>
          <p:nvPr/>
        </p:nvGrpSpPr>
        <p:grpSpPr>
          <a:xfrm>
            <a:off x="6252160" y="2266642"/>
            <a:ext cx="280718" cy="405000"/>
            <a:chOff x="689467" y="3845428"/>
            <a:chExt cx="374291" cy="540000"/>
          </a:xfrm>
        </p:grpSpPr>
        <p:pic>
          <p:nvPicPr>
            <p:cNvPr id="103" name="그림 102">
              <a:extLst>
                <a:ext uri="{FF2B5EF4-FFF2-40B4-BE49-F238E27FC236}">
                  <a16:creationId xmlns:a16="http://schemas.microsoft.com/office/drawing/2014/main" id="{D61435C0-FCFB-4D10-A0C5-F11E2DCC6A2F}"/>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104" name="그림 103">
              <a:extLst>
                <a:ext uri="{FF2B5EF4-FFF2-40B4-BE49-F238E27FC236}">
                  <a16:creationId xmlns:a16="http://schemas.microsoft.com/office/drawing/2014/main" id="{5D4E8AF1-8964-4751-8A3B-C3B0BC76ADAE}"/>
                </a:ext>
              </a:extLst>
            </p:cNvPr>
            <p:cNvPicPr>
              <a:picLocks noChangeAspect="1"/>
            </p:cNvPicPr>
            <p:nvPr/>
          </p:nvPicPr>
          <p:blipFill>
            <a:blip r:embed="rId5"/>
            <a:stretch>
              <a:fillRect/>
            </a:stretch>
          </p:blipFill>
          <p:spPr>
            <a:xfrm>
              <a:off x="883758" y="4205428"/>
              <a:ext cx="180000" cy="180000"/>
            </a:xfrm>
            <a:prstGeom prst="rect">
              <a:avLst/>
            </a:prstGeom>
          </p:spPr>
        </p:pic>
      </p:grpSp>
      <p:grpSp>
        <p:nvGrpSpPr>
          <p:cNvPr id="105" name="그룹 104">
            <a:extLst>
              <a:ext uri="{FF2B5EF4-FFF2-40B4-BE49-F238E27FC236}">
                <a16:creationId xmlns:a16="http://schemas.microsoft.com/office/drawing/2014/main" id="{96D89B48-F6F7-4DA3-98C6-E9A7F73BE06C}"/>
              </a:ext>
            </a:extLst>
          </p:cNvPr>
          <p:cNvGrpSpPr/>
          <p:nvPr/>
        </p:nvGrpSpPr>
        <p:grpSpPr>
          <a:xfrm>
            <a:off x="5495599" y="2069770"/>
            <a:ext cx="633393" cy="319201"/>
            <a:chOff x="7403635" y="2646699"/>
            <a:chExt cx="655796" cy="425599"/>
          </a:xfrm>
        </p:grpSpPr>
        <p:pic>
          <p:nvPicPr>
            <p:cNvPr id="106" name="그림 105">
              <a:extLst>
                <a:ext uri="{FF2B5EF4-FFF2-40B4-BE49-F238E27FC236}">
                  <a16:creationId xmlns:a16="http://schemas.microsoft.com/office/drawing/2014/main" id="{08E26F03-D4A8-499F-8D5B-61907035C22A}"/>
                </a:ext>
              </a:extLst>
            </p:cNvPr>
            <p:cNvPicPr>
              <a:picLocks noChangeAspect="1"/>
            </p:cNvPicPr>
            <p:nvPr/>
          </p:nvPicPr>
          <p:blipFill>
            <a:blip r:embed="rId11"/>
            <a:stretch>
              <a:fillRect/>
            </a:stretch>
          </p:blipFill>
          <p:spPr>
            <a:xfrm>
              <a:off x="7464577" y="2646699"/>
              <a:ext cx="540000" cy="389537"/>
            </a:xfrm>
            <a:prstGeom prst="rect">
              <a:avLst/>
            </a:prstGeom>
          </p:spPr>
        </p:pic>
        <p:sp>
          <p:nvSpPr>
            <p:cNvPr id="107" name="TextBox 106">
              <a:extLst>
                <a:ext uri="{FF2B5EF4-FFF2-40B4-BE49-F238E27FC236}">
                  <a16:creationId xmlns:a16="http://schemas.microsoft.com/office/drawing/2014/main" id="{F24436EE-D9D3-4AD2-9E4F-544CE05CABAF}"/>
                </a:ext>
              </a:extLst>
            </p:cNvPr>
            <p:cNvSpPr txBox="1"/>
            <p:nvPr/>
          </p:nvSpPr>
          <p:spPr>
            <a:xfrm>
              <a:off x="7403635" y="2672190"/>
              <a:ext cx="655796" cy="400108"/>
            </a:xfrm>
            <a:prstGeom prst="rect">
              <a:avLst/>
            </a:prstGeom>
            <a:noFill/>
          </p:spPr>
          <p:txBody>
            <a:bodyPr wrap="square" rtlCol="0">
              <a:spAutoFit/>
            </a:bodyPr>
            <a:lstStyle/>
            <a:p>
              <a:pPr algn="ctr" latinLnBrk="0">
                <a:defRPr/>
              </a:pPr>
              <a:r>
                <a:rPr lang="ko-KR" altLang="en-US" sz="675" kern="0" dirty="0">
                  <a:solidFill>
                    <a:schemeClr val="bg1"/>
                  </a:solidFill>
                </a:rPr>
                <a:t>클라우드</a:t>
              </a:r>
              <a:endParaRPr lang="en-US" altLang="ko-KR" sz="675" kern="0" dirty="0">
                <a:solidFill>
                  <a:schemeClr val="bg1"/>
                </a:solidFill>
              </a:endParaRPr>
            </a:p>
          </p:txBody>
        </p:sp>
      </p:grpSp>
      <p:sp>
        <p:nvSpPr>
          <p:cNvPr id="108" name="TextBox 107">
            <a:extLst>
              <a:ext uri="{FF2B5EF4-FFF2-40B4-BE49-F238E27FC236}">
                <a16:creationId xmlns:a16="http://schemas.microsoft.com/office/drawing/2014/main" id="{4B597BAC-99F2-4356-AD03-EC2A962605C6}"/>
              </a:ext>
            </a:extLst>
          </p:cNvPr>
          <p:cNvSpPr txBox="1"/>
          <p:nvPr/>
        </p:nvSpPr>
        <p:spPr>
          <a:xfrm>
            <a:off x="6937861" y="2080488"/>
            <a:ext cx="756000" cy="230832"/>
          </a:xfrm>
          <a:prstGeom prst="rect">
            <a:avLst/>
          </a:prstGeom>
          <a:noFill/>
        </p:spPr>
        <p:txBody>
          <a:bodyPr wrap="square" rtlCol="0">
            <a:spAutoFit/>
          </a:bodyPr>
          <a:lstStyle/>
          <a:p>
            <a:pPr algn="ctr" latinLnBrk="0">
              <a:defRPr/>
            </a:pPr>
            <a:r>
              <a:rPr lang="en-US" altLang="ko-KR" sz="900" kern="0" dirty="0">
                <a:solidFill>
                  <a:schemeClr val="bg1"/>
                </a:solidFill>
              </a:rPr>
              <a:t>DR </a:t>
            </a:r>
            <a:r>
              <a:rPr lang="ko-KR" altLang="en-US" sz="900" kern="0" dirty="0">
                <a:solidFill>
                  <a:schemeClr val="bg1"/>
                </a:solidFill>
              </a:rPr>
              <a:t>서비스</a:t>
            </a:r>
          </a:p>
        </p:txBody>
      </p:sp>
      <p:sp>
        <p:nvSpPr>
          <p:cNvPr id="109" name="TextBox 108">
            <a:extLst>
              <a:ext uri="{FF2B5EF4-FFF2-40B4-BE49-F238E27FC236}">
                <a16:creationId xmlns:a16="http://schemas.microsoft.com/office/drawing/2014/main" id="{16FF52E5-F01B-46BB-95B1-32161D327EB5}"/>
              </a:ext>
            </a:extLst>
          </p:cNvPr>
          <p:cNvSpPr txBox="1"/>
          <p:nvPr/>
        </p:nvSpPr>
        <p:spPr>
          <a:xfrm>
            <a:off x="1951068" y="2271482"/>
            <a:ext cx="624137" cy="507831"/>
          </a:xfrm>
          <a:prstGeom prst="rect">
            <a:avLst/>
          </a:prstGeom>
          <a:noFill/>
        </p:spPr>
        <p:txBody>
          <a:bodyPr wrap="square" rtlCol="0">
            <a:spAutoFit/>
          </a:bodyPr>
          <a:lstStyle/>
          <a:p>
            <a:pPr algn="ctr" latinLnBrk="0">
              <a:defRPr/>
            </a:pPr>
            <a:r>
              <a:rPr lang="en-US" altLang="ko-KR" sz="900" b="1" kern="0" dirty="0">
                <a:solidFill>
                  <a:schemeClr val="bg1"/>
                </a:solidFill>
              </a:rPr>
              <a:t>OS BMR</a:t>
            </a:r>
          </a:p>
          <a:p>
            <a:pPr algn="ctr" latinLnBrk="0">
              <a:defRPr/>
            </a:pPr>
            <a:r>
              <a:rPr lang="ko-KR" altLang="en-US" sz="900" b="1" kern="0" dirty="0">
                <a:solidFill>
                  <a:schemeClr val="bg1"/>
                </a:solidFill>
              </a:rPr>
              <a:t>복구</a:t>
            </a:r>
          </a:p>
        </p:txBody>
      </p:sp>
      <p:grpSp>
        <p:nvGrpSpPr>
          <p:cNvPr id="110" name="그룹 109">
            <a:extLst>
              <a:ext uri="{FF2B5EF4-FFF2-40B4-BE49-F238E27FC236}">
                <a16:creationId xmlns:a16="http://schemas.microsoft.com/office/drawing/2014/main" id="{EBB51BFF-B8C8-4668-8F9D-2F645DF0C911}"/>
              </a:ext>
            </a:extLst>
          </p:cNvPr>
          <p:cNvGrpSpPr/>
          <p:nvPr/>
        </p:nvGrpSpPr>
        <p:grpSpPr>
          <a:xfrm>
            <a:off x="7848933" y="2215842"/>
            <a:ext cx="540000" cy="555349"/>
            <a:chOff x="10434320" y="2868535"/>
            <a:chExt cx="720000" cy="740465"/>
          </a:xfrm>
        </p:grpSpPr>
        <p:cxnSp>
          <p:nvCxnSpPr>
            <p:cNvPr id="111" name="직선 연결선 110">
              <a:extLst>
                <a:ext uri="{FF2B5EF4-FFF2-40B4-BE49-F238E27FC236}">
                  <a16:creationId xmlns:a16="http://schemas.microsoft.com/office/drawing/2014/main" id="{5A6DB1E1-1BB8-4E3E-ACC2-C7FF155705B4}"/>
                </a:ext>
              </a:extLst>
            </p:cNvPr>
            <p:cNvCxnSpPr/>
            <p:nvPr/>
          </p:nvCxnSpPr>
          <p:spPr>
            <a:xfrm>
              <a:off x="10434320" y="3519000"/>
              <a:ext cx="720000" cy="0"/>
            </a:xfrm>
            <a:prstGeom prst="line">
              <a:avLst/>
            </a:prstGeom>
            <a:noFill/>
            <a:ln w="38100" cap="flat" cmpd="sng" algn="ctr">
              <a:solidFill>
                <a:sysClr val="window" lastClr="FFFFFF">
                  <a:lumMod val="85000"/>
                </a:sysClr>
              </a:solidFill>
              <a:prstDash val="solid"/>
              <a:miter lim="800000"/>
            </a:ln>
            <a:effectLst/>
          </p:spPr>
        </p:cxnSp>
        <p:cxnSp>
          <p:nvCxnSpPr>
            <p:cNvPr id="112" name="직선 연결선 111">
              <a:extLst>
                <a:ext uri="{FF2B5EF4-FFF2-40B4-BE49-F238E27FC236}">
                  <a16:creationId xmlns:a16="http://schemas.microsoft.com/office/drawing/2014/main" id="{838ACC5C-4ECC-4014-8347-C3F23CF62890}"/>
                </a:ext>
              </a:extLst>
            </p:cNvPr>
            <p:cNvCxnSpPr/>
            <p:nvPr/>
          </p:nvCxnSpPr>
          <p:spPr>
            <a:xfrm>
              <a:off x="10794320" y="3213820"/>
              <a:ext cx="0" cy="360000"/>
            </a:xfrm>
            <a:prstGeom prst="line">
              <a:avLst/>
            </a:prstGeom>
            <a:noFill/>
            <a:ln w="38100" cap="flat" cmpd="sng" algn="ctr">
              <a:solidFill>
                <a:sysClr val="window" lastClr="FFFFFF">
                  <a:lumMod val="85000"/>
                </a:sysClr>
              </a:solidFill>
              <a:prstDash val="solid"/>
              <a:miter lim="800000"/>
            </a:ln>
            <a:effectLst/>
          </p:spPr>
        </p:cxnSp>
        <p:sp>
          <p:nvSpPr>
            <p:cNvPr id="113" name="직사각형 112">
              <a:extLst>
                <a:ext uri="{FF2B5EF4-FFF2-40B4-BE49-F238E27FC236}">
                  <a16:creationId xmlns:a16="http://schemas.microsoft.com/office/drawing/2014/main" id="{1457CD97-9376-41EC-B5EE-A349D40E9643}"/>
                </a:ext>
              </a:extLst>
            </p:cNvPr>
            <p:cNvSpPr/>
            <p:nvPr/>
          </p:nvSpPr>
          <p:spPr>
            <a:xfrm>
              <a:off x="10704320" y="3429000"/>
              <a:ext cx="180000" cy="180000"/>
            </a:xfrm>
            <a:prstGeom prst="rect">
              <a:avLst/>
            </a:prstGeom>
            <a:solidFill>
              <a:srgbClr val="00B050"/>
            </a:solidFill>
            <a:ln w="12700" cap="flat" cmpd="sng" algn="ctr">
              <a:noFill/>
              <a:prstDash val="solid"/>
              <a:miter lim="800000"/>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pic>
          <p:nvPicPr>
            <p:cNvPr id="114" name="Picture 4" descr="Image result for shared folder icon">
              <a:extLst>
                <a:ext uri="{FF2B5EF4-FFF2-40B4-BE49-F238E27FC236}">
                  <a16:creationId xmlns:a16="http://schemas.microsoft.com/office/drawing/2014/main" id="{E199A9F8-BD08-4BA9-A8A2-AD1D9162686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24320" y="2868535"/>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그룹 114">
            <a:extLst>
              <a:ext uri="{FF2B5EF4-FFF2-40B4-BE49-F238E27FC236}">
                <a16:creationId xmlns:a16="http://schemas.microsoft.com/office/drawing/2014/main" id="{C62CE498-F5DD-4614-BBD0-093BF6E9AD5C}"/>
              </a:ext>
            </a:extLst>
          </p:cNvPr>
          <p:cNvGrpSpPr/>
          <p:nvPr/>
        </p:nvGrpSpPr>
        <p:grpSpPr>
          <a:xfrm>
            <a:off x="8039603" y="1878964"/>
            <a:ext cx="863812" cy="540000"/>
            <a:chOff x="10383520" y="2434497"/>
            <a:chExt cx="1151749" cy="720000"/>
          </a:xfrm>
        </p:grpSpPr>
        <p:pic>
          <p:nvPicPr>
            <p:cNvPr id="116" name="Picture 16">
              <a:extLst>
                <a:ext uri="{FF2B5EF4-FFF2-40B4-BE49-F238E27FC236}">
                  <a16:creationId xmlns:a16="http://schemas.microsoft.com/office/drawing/2014/main" id="{C582ADAF-30F1-4A3F-9EF1-81C43DA2872B}"/>
                </a:ext>
              </a:extLst>
            </p:cNvPr>
            <p:cNvPicPr>
              <a:picLocks noChangeAspect="1"/>
            </p:cNvPicPr>
            <p:nvPr/>
          </p:nvPicPr>
          <p:blipFill>
            <a:blip r:embed="rId13"/>
            <a:stretch>
              <a:fillRect/>
            </a:stretch>
          </p:blipFill>
          <p:spPr>
            <a:xfrm rot="2650664">
              <a:off x="10813401" y="2434497"/>
              <a:ext cx="721868" cy="720000"/>
            </a:xfrm>
            <a:prstGeom prst="rect">
              <a:avLst/>
            </a:prstGeom>
          </p:spPr>
        </p:pic>
        <p:cxnSp>
          <p:nvCxnSpPr>
            <p:cNvPr id="117" name="직선 연결선 116">
              <a:extLst>
                <a:ext uri="{FF2B5EF4-FFF2-40B4-BE49-F238E27FC236}">
                  <a16:creationId xmlns:a16="http://schemas.microsoft.com/office/drawing/2014/main" id="{38D2118E-0C81-4A79-8F81-318EA994EE71}"/>
                </a:ext>
              </a:extLst>
            </p:cNvPr>
            <p:cNvCxnSpPr/>
            <p:nvPr/>
          </p:nvCxnSpPr>
          <p:spPr>
            <a:xfrm>
              <a:off x="10383520" y="26082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B9791747-468A-432C-8B44-715686E673E6}"/>
                </a:ext>
              </a:extLst>
            </p:cNvPr>
            <p:cNvCxnSpPr/>
            <p:nvPr/>
          </p:nvCxnSpPr>
          <p:spPr>
            <a:xfrm>
              <a:off x="10535920" y="27606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82414F96-B52B-4AD3-A720-49F6A3502E56}"/>
                </a:ext>
              </a:extLst>
            </p:cNvPr>
            <p:cNvCxnSpPr/>
            <p:nvPr/>
          </p:nvCxnSpPr>
          <p:spPr>
            <a:xfrm>
              <a:off x="10688320" y="29130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33667A96-8E03-4A9B-980B-6CAEF93EE9E5}"/>
                </a:ext>
              </a:extLst>
            </p:cNvPr>
            <p:cNvCxnSpPr/>
            <p:nvPr/>
          </p:nvCxnSpPr>
          <p:spPr>
            <a:xfrm>
              <a:off x="10525760" y="30654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252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100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par>
                                <p:cTn id="19" presetID="10" presetClass="entr" presetSubtype="0" fill="hold" nodeType="withEffect">
                                  <p:stCondLst>
                                    <p:cond delay="100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100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par>
                                <p:cTn id="25" presetID="10" presetClass="entr" presetSubtype="0" fill="hold" nodeType="withEffect">
                                  <p:stCondLst>
                                    <p:cond delay="100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par>
                                <p:cTn id="28" presetID="10" presetClass="entr" presetSubtype="0" fill="hold" nodeType="withEffect">
                                  <p:stCondLst>
                                    <p:cond delay="100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09"/>
                                        </p:tgtEl>
                                        <p:attrNameLst>
                                          <p:attrName>style.visibility</p:attrName>
                                        </p:attrNameLst>
                                      </p:cBhvr>
                                      <p:to>
                                        <p:strVal val="visible"/>
                                      </p:to>
                                    </p:set>
                                    <p:animEffect transition="in" filter="fade">
                                      <p:cBhvr>
                                        <p:cTn id="33" dur="500"/>
                                        <p:tgtEl>
                                          <p:spTgt spid="10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fade">
                                      <p:cBhvr>
                                        <p:cTn id="43" dur="500"/>
                                        <p:tgtEl>
                                          <p:spTgt spid="89"/>
                                        </p:tgtEl>
                                      </p:cBhvr>
                                    </p:animEffect>
                                  </p:childTnLst>
                                </p:cTn>
                              </p:par>
                              <p:par>
                                <p:cTn id="44" presetID="10" presetClass="entr" presetSubtype="0" fill="hold"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par>
                                <p:cTn id="57" presetID="10"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childTnLst>
                                </p:cTn>
                              </p:par>
                              <p:par>
                                <p:cTn id="60" presetID="10" presetClass="entr" presetSubtype="0" fill="hold" nodeType="with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fade">
                                      <p:cBhvr>
                                        <p:cTn id="62" dur="500"/>
                                        <p:tgtEl>
                                          <p:spTgt spid="96"/>
                                        </p:tgtEl>
                                      </p:cBhvr>
                                    </p:animEffect>
                                  </p:childTnLst>
                                </p:cTn>
                              </p:par>
                              <p:par>
                                <p:cTn id="63" presetID="10"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animEffect transition="in" filter="fade">
                                      <p:cBhvr>
                                        <p:cTn id="65" dur="500"/>
                                        <p:tgtEl>
                                          <p:spTgt spid="97"/>
                                        </p:tgtEl>
                                      </p:cBhvr>
                                    </p:animEffect>
                                  </p:childTnLst>
                                </p:cTn>
                              </p:par>
                              <p:par>
                                <p:cTn id="66" presetID="10" presetClass="entr" presetSubtype="0" fill="hold" nodeType="with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childTnLst>
                                </p:cTn>
                              </p:par>
                              <p:par>
                                <p:cTn id="69" presetID="10" presetClass="entr" presetSubtype="0"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fade">
                                      <p:cBhvr>
                                        <p:cTn id="75" dur="500"/>
                                        <p:tgtEl>
                                          <p:spTgt spid="70"/>
                                        </p:tgtEl>
                                      </p:cBhvr>
                                    </p:animEffect>
                                  </p:childTnLst>
                                </p:cTn>
                              </p:par>
                              <p:par>
                                <p:cTn id="76" presetID="10" presetClass="entr" presetSubtype="0" fill="hold"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par>
                                <p:cTn id="79" presetID="10" presetClass="entr" presetSubtype="0" fill="hold" nodeType="withEffect">
                                  <p:stCondLst>
                                    <p:cond delay="0"/>
                                  </p:stCondLst>
                                  <p:childTnLst>
                                    <p:set>
                                      <p:cBhvr>
                                        <p:cTn id="80" dur="1" fill="hold">
                                          <p:stCondLst>
                                            <p:cond delay="0"/>
                                          </p:stCondLst>
                                        </p:cTn>
                                        <p:tgtEl>
                                          <p:spTgt spid="100"/>
                                        </p:tgtEl>
                                        <p:attrNameLst>
                                          <p:attrName>style.visibility</p:attrName>
                                        </p:attrNameLst>
                                      </p:cBhvr>
                                      <p:to>
                                        <p:strVal val="visible"/>
                                      </p:to>
                                    </p:set>
                                    <p:animEffect transition="in" filter="fade">
                                      <p:cBhvr>
                                        <p:cTn id="81" dur="500"/>
                                        <p:tgtEl>
                                          <p:spTgt spid="10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fade">
                                      <p:cBhvr>
                                        <p:cTn id="84" dur="500"/>
                                        <p:tgtEl>
                                          <p:spTgt spid="101"/>
                                        </p:tgtEl>
                                      </p:cBhvr>
                                    </p:animEffect>
                                  </p:childTnLst>
                                </p:cTn>
                              </p:par>
                              <p:par>
                                <p:cTn id="85" presetID="10"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fade">
                                      <p:cBhvr>
                                        <p:cTn id="90" dur="500"/>
                                        <p:tgtEl>
                                          <p:spTgt spid="108"/>
                                        </p:tgtEl>
                                      </p:cBhvr>
                                    </p:animEffect>
                                  </p:childTnLst>
                                </p:cTn>
                              </p:par>
                            </p:childTnLst>
                          </p:cTn>
                        </p:par>
                        <p:par>
                          <p:cTn id="91" fill="hold">
                            <p:stCondLst>
                              <p:cond delay="3000"/>
                            </p:stCondLst>
                            <p:childTnLst>
                              <p:par>
                                <p:cTn id="92" presetID="10" presetClass="entr" presetSubtype="0" fill="hold" nodeType="afterEffect">
                                  <p:stCondLst>
                                    <p:cond delay="0"/>
                                  </p:stCondLst>
                                  <p:childTnLst>
                                    <p:set>
                                      <p:cBhvr>
                                        <p:cTn id="93" dur="1" fill="hold">
                                          <p:stCondLst>
                                            <p:cond delay="0"/>
                                          </p:stCondLst>
                                        </p:cTn>
                                        <p:tgtEl>
                                          <p:spTgt spid="110"/>
                                        </p:tgtEl>
                                        <p:attrNameLst>
                                          <p:attrName>style.visibility</p:attrName>
                                        </p:attrNameLst>
                                      </p:cBhvr>
                                      <p:to>
                                        <p:strVal val="visible"/>
                                      </p:to>
                                    </p:set>
                                    <p:animEffect transition="in" filter="fade">
                                      <p:cBhvr>
                                        <p:cTn id="94" dur="500"/>
                                        <p:tgtEl>
                                          <p:spTgt spid="110"/>
                                        </p:tgtEl>
                                      </p:cBhvr>
                                    </p:animEffect>
                                  </p:childTnLst>
                                </p:cTn>
                              </p:par>
                              <p:par>
                                <p:cTn id="95" presetID="10" presetClass="entr" presetSubtype="0" fill="hold" nodeType="withEffect">
                                  <p:stCondLst>
                                    <p:cond delay="0"/>
                                  </p:stCondLst>
                                  <p:childTnLst>
                                    <p:set>
                                      <p:cBhvr>
                                        <p:cTn id="96" dur="1" fill="hold">
                                          <p:stCondLst>
                                            <p:cond delay="0"/>
                                          </p:stCondLst>
                                        </p:cTn>
                                        <p:tgtEl>
                                          <p:spTgt spid="115"/>
                                        </p:tgtEl>
                                        <p:attrNameLst>
                                          <p:attrName>style.visibility</p:attrName>
                                        </p:attrNameLst>
                                      </p:cBhvr>
                                      <p:to>
                                        <p:strVal val="visible"/>
                                      </p:to>
                                    </p:set>
                                    <p:animEffect transition="in" filter="fade">
                                      <p:cBhvr>
                                        <p:cTn id="97" dur="500"/>
                                        <p:tgtEl>
                                          <p:spTgt spid="115"/>
                                        </p:tgtEl>
                                      </p:cBhvr>
                                    </p:animEffect>
                                  </p:childTnLst>
                                </p:cTn>
                              </p:par>
                              <p:par>
                                <p:cTn id="98" presetID="10" presetClass="entr" presetSubtype="0" fill="hold" nodeType="with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5" grpId="0" animBg="1"/>
      <p:bldP spid="101" grpId="0" animBg="1"/>
      <p:bldP spid="108" grpId="0"/>
      <p:bldP spid="10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dirty="0"/>
              <a:t>Veeam </a:t>
            </a:r>
            <a:r>
              <a:rPr lang="ko-KR" dirty="0" err="1"/>
              <a:t>Cloud</a:t>
            </a:r>
            <a:r>
              <a:rPr lang="ko-KR" dirty="0"/>
              <a:t> Data Management</a:t>
            </a:r>
            <a:r>
              <a:rPr lang="en-US" altLang="ko-KR" dirty="0"/>
              <a:t> </a:t>
            </a:r>
            <a:r>
              <a:rPr lang="ko-KR" altLang="en-US" dirty="0"/>
              <a:t>요약</a:t>
            </a:r>
            <a:endParaRPr lang="ko-KR" sz="2400" dirty="0">
              <a:solidFill>
                <a:schemeClr val="bg1"/>
              </a:solidFill>
              <a:ea typeface="+mj-lt"/>
              <a:cs typeface="+mj-lt"/>
            </a:endParaRPr>
          </a:p>
        </p:txBody>
      </p:sp>
      <p:sp>
        <p:nvSpPr>
          <p:cNvPr id="6" name="Rectangle 5">
            <a:extLst>
              <a:ext uri="{FF2B5EF4-FFF2-40B4-BE49-F238E27FC236}">
                <a16:creationId xmlns:a16="http://schemas.microsoft.com/office/drawing/2014/main" id="{7DD088B3-C158-48C2-B523-088318CFAA7A}"/>
              </a:ext>
            </a:extLst>
          </p:cNvPr>
          <p:cNvSpPr/>
          <p:nvPr/>
        </p:nvSpPr>
        <p:spPr>
          <a:xfrm>
            <a:off x="477105" y="4232402"/>
            <a:ext cx="8255494" cy="398892"/>
          </a:xfrm>
          <a:prstGeom prst="rect">
            <a:avLst/>
          </a:prstGeom>
        </p:spPr>
        <p:txBody>
          <a:bodyPr wrap="square" lIns="0" tIns="0" rIns="0" bIns="0">
            <a:spAutoFit/>
          </a:bodyPr>
          <a:lstStyle/>
          <a:p>
            <a:pPr algn="ctr">
              <a:lnSpc>
                <a:spcPct val="150000"/>
              </a:lnSpc>
            </a:pPr>
            <a:r>
              <a:rPr lang="ko-KR" sz="2000" dirty="0">
                <a:ln w="3175">
                  <a:noFill/>
                </a:ln>
                <a:solidFill>
                  <a:schemeClr val="bg1"/>
                </a:solidFill>
                <a:latin typeface="+mj-lt"/>
                <a:cs typeface="Tahoma" panose="020B0604030504040204" pitchFamily="34" charset="0"/>
              </a:rPr>
              <a:t>단일 플랫폼으로 클라우드,</a:t>
            </a:r>
            <a:r>
              <a:rPr lang="ko-KR" sz="2000" dirty="0">
                <a:ln w="3175">
                  <a:noFill/>
                </a:ln>
                <a:latin typeface="+mj-lt"/>
                <a:cs typeface="Tahoma" panose="020B0604030504040204" pitchFamily="34" charset="0"/>
              </a:rPr>
              <a:t> </a:t>
            </a:r>
            <a:r>
              <a:rPr lang="ko-KR" sz="2000" dirty="0">
                <a:ln w="3175">
                  <a:noFill/>
                </a:ln>
                <a:solidFill>
                  <a:schemeClr val="bg1"/>
                </a:solidFill>
                <a:latin typeface="+mj-lt"/>
                <a:cs typeface="Tahoma" panose="020B0604030504040204" pitchFamily="34" charset="0"/>
              </a:rPr>
              <a:t>물리환경 및 가상 환경에서 </a:t>
            </a:r>
            <a:r>
              <a:rPr lang="ko-KR" sz="2000" dirty="0">
                <a:ln w="3175">
                  <a:noFill/>
                </a:ln>
                <a:solidFill>
                  <a:srgbClr val="93EB20"/>
                </a:solidFill>
                <a:latin typeface="+mj-lt"/>
                <a:cs typeface="Tahoma" panose="020B0604030504040204" pitchFamily="34" charset="0"/>
              </a:rPr>
              <a:t>데이터를 보호</a:t>
            </a:r>
          </a:p>
        </p:txBody>
      </p:sp>
      <p:grpSp>
        <p:nvGrpSpPr>
          <p:cNvPr id="15" name="Group 14">
            <a:extLst>
              <a:ext uri="{FF2B5EF4-FFF2-40B4-BE49-F238E27FC236}">
                <a16:creationId xmlns:a16="http://schemas.microsoft.com/office/drawing/2014/main" id="{448191EB-C411-4A47-AF0A-F6A12515C4CA}"/>
              </a:ext>
            </a:extLst>
          </p:cNvPr>
          <p:cNvGrpSpPr/>
          <p:nvPr/>
        </p:nvGrpSpPr>
        <p:grpSpPr>
          <a:xfrm>
            <a:off x="1866900" y="1830387"/>
            <a:ext cx="1614329" cy="1610999"/>
            <a:chOff x="1866900" y="1830387"/>
            <a:chExt cx="1614329" cy="1610999"/>
          </a:xfrm>
        </p:grpSpPr>
        <p:pic>
          <p:nvPicPr>
            <p:cNvPr id="4" name="Graphic 3">
              <a:extLst>
                <a:ext uri="{FF2B5EF4-FFF2-40B4-BE49-F238E27FC236}">
                  <a16:creationId xmlns:a16="http://schemas.microsoft.com/office/drawing/2014/main" id="{DF6727A2-5F95-47E0-AC83-0A38AD5129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974" y="1830387"/>
              <a:ext cx="684000" cy="684000"/>
            </a:xfrm>
            <a:prstGeom prst="rect">
              <a:avLst/>
            </a:prstGeom>
          </p:spPr>
        </p:pic>
        <p:sp>
          <p:nvSpPr>
            <p:cNvPr id="11" name="Text Placeholder 2">
              <a:extLst>
                <a:ext uri="{FF2B5EF4-FFF2-40B4-BE49-F238E27FC236}">
                  <a16:creationId xmlns:a16="http://schemas.microsoft.com/office/drawing/2014/main" id="{5DB57FB9-5F8E-42E8-9F14-8C980C3CC7F0}"/>
                </a:ext>
              </a:extLst>
            </p:cNvPr>
            <p:cNvSpPr txBox="1">
              <a:spLocks/>
            </p:cNvSpPr>
            <p:nvPr/>
          </p:nvSpPr>
          <p:spPr>
            <a:xfrm>
              <a:off x="1939591" y="2795055"/>
              <a:ext cx="1468946" cy="646331"/>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지능형 데이터 관리를 </a:t>
              </a:r>
              <a:r>
                <a:rPr lang="ko-KR" altLang="en-US" sz="1400" dirty="0"/>
                <a:t>주도하는 </a:t>
              </a:r>
              <a:r>
                <a:rPr lang="ko-KR" sz="1400" dirty="0"/>
                <a:t>검증된 방법 </a:t>
              </a:r>
            </a:p>
          </p:txBody>
        </p:sp>
        <p:cxnSp>
          <p:nvCxnSpPr>
            <p:cNvPr id="23" name="Straight Connector 22">
              <a:extLst>
                <a:ext uri="{FF2B5EF4-FFF2-40B4-BE49-F238E27FC236}">
                  <a16:creationId xmlns:a16="http://schemas.microsoft.com/office/drawing/2014/main" id="{29DA0919-2CCA-4A5A-9E67-BE141ED06D33}"/>
                </a:ext>
              </a:extLst>
            </p:cNvPr>
            <p:cNvCxnSpPr>
              <a:cxnSpLocks/>
            </p:cNvCxnSpPr>
            <p:nvPr/>
          </p:nvCxnSpPr>
          <p:spPr>
            <a:xfrm>
              <a:off x="18669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56E6192-44FD-407B-8D5D-B63516A68A57}"/>
              </a:ext>
            </a:extLst>
          </p:cNvPr>
          <p:cNvGrpSpPr/>
          <p:nvPr/>
        </p:nvGrpSpPr>
        <p:grpSpPr>
          <a:xfrm>
            <a:off x="3733800" y="1558527"/>
            <a:ext cx="1614329" cy="2315198"/>
            <a:chOff x="3733800" y="1558527"/>
            <a:chExt cx="1614329" cy="2315198"/>
          </a:xfrm>
        </p:grpSpPr>
        <p:grpSp>
          <p:nvGrpSpPr>
            <p:cNvPr id="19" name="Group 18">
              <a:extLst>
                <a:ext uri="{FF2B5EF4-FFF2-40B4-BE49-F238E27FC236}">
                  <a16:creationId xmlns:a16="http://schemas.microsoft.com/office/drawing/2014/main" id="{EED87D5E-B7A8-4398-B309-B22053592979}"/>
                </a:ext>
              </a:extLst>
            </p:cNvPr>
            <p:cNvGrpSpPr/>
            <p:nvPr/>
          </p:nvGrpSpPr>
          <p:grpSpPr>
            <a:xfrm>
              <a:off x="3845713" y="1558527"/>
              <a:ext cx="1390502" cy="2315198"/>
              <a:chOff x="3845713" y="1732698"/>
              <a:chExt cx="1390502" cy="2315198"/>
            </a:xfrm>
          </p:grpSpPr>
          <p:pic>
            <p:nvPicPr>
              <p:cNvPr id="2" name="Graphic 1">
                <a:extLst>
                  <a:ext uri="{FF2B5EF4-FFF2-40B4-BE49-F238E27FC236}">
                    <a16:creationId xmlns:a16="http://schemas.microsoft.com/office/drawing/2014/main" id="{BF8B38B2-D554-4BC5-882A-AA6C418C2E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2100" y="1732698"/>
                <a:ext cx="1008000" cy="955860"/>
              </a:xfrm>
              <a:prstGeom prst="rect">
                <a:avLst/>
              </a:prstGeom>
            </p:spPr>
          </p:pic>
          <p:sp>
            <p:nvSpPr>
              <p:cNvPr id="12" name="Text Placeholder 2">
                <a:extLst>
                  <a:ext uri="{FF2B5EF4-FFF2-40B4-BE49-F238E27FC236}">
                    <a16:creationId xmlns:a16="http://schemas.microsoft.com/office/drawing/2014/main" id="{62D733A9-4101-45B8-8F84-C330C8310245}"/>
                  </a:ext>
                </a:extLst>
              </p:cNvPr>
              <p:cNvSpPr txBox="1">
                <a:spLocks/>
              </p:cNvSpPr>
              <p:nvPr/>
            </p:nvSpPr>
            <p:spPr>
              <a:xfrm>
                <a:off x="3845713" y="2970678"/>
                <a:ext cx="1390502" cy="1077218"/>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err="1"/>
                  <a:t>인텔리전스</a:t>
                </a:r>
                <a:r>
                  <a:rPr lang="ko-KR" sz="1400" dirty="0"/>
                  <a:t> 기반의 모니터링, 알림 및 개선</a:t>
                </a:r>
              </a:p>
            </p:txBody>
          </p:sp>
        </p:grpSp>
        <p:cxnSp>
          <p:nvCxnSpPr>
            <p:cNvPr id="24" name="Straight Connector 23">
              <a:extLst>
                <a:ext uri="{FF2B5EF4-FFF2-40B4-BE49-F238E27FC236}">
                  <a16:creationId xmlns:a16="http://schemas.microsoft.com/office/drawing/2014/main" id="{778EC474-71B1-4391-A10B-F3E465C38376}"/>
                </a:ext>
              </a:extLst>
            </p:cNvPr>
            <p:cNvCxnSpPr>
              <a:cxnSpLocks/>
            </p:cNvCxnSpPr>
            <p:nvPr/>
          </p:nvCxnSpPr>
          <p:spPr>
            <a:xfrm>
              <a:off x="37338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C77FB979-35ED-40CF-A3E4-C819FF07F25B}"/>
              </a:ext>
            </a:extLst>
          </p:cNvPr>
          <p:cNvGrpSpPr/>
          <p:nvPr/>
        </p:nvGrpSpPr>
        <p:grpSpPr>
          <a:xfrm>
            <a:off x="5410200" y="1812387"/>
            <a:ext cx="1636415" cy="1684016"/>
            <a:chOff x="5410200" y="1812387"/>
            <a:chExt cx="1636415" cy="1684016"/>
          </a:xfrm>
        </p:grpSpPr>
        <p:grpSp>
          <p:nvGrpSpPr>
            <p:cNvPr id="18" name="Group 17">
              <a:extLst>
                <a:ext uri="{FF2B5EF4-FFF2-40B4-BE49-F238E27FC236}">
                  <a16:creationId xmlns:a16="http://schemas.microsoft.com/office/drawing/2014/main" id="{941FC4FD-8674-45BA-B24E-12518FD2E153}"/>
                </a:ext>
              </a:extLst>
            </p:cNvPr>
            <p:cNvGrpSpPr/>
            <p:nvPr/>
          </p:nvGrpSpPr>
          <p:grpSpPr>
            <a:xfrm>
              <a:off x="5549684" y="1812387"/>
              <a:ext cx="1496931" cy="1684016"/>
              <a:chOff x="5549684" y="1986558"/>
              <a:chExt cx="1496931" cy="1684016"/>
            </a:xfrm>
          </p:grpSpPr>
          <p:pic>
            <p:nvPicPr>
              <p:cNvPr id="7" name="Graphic 6">
                <a:extLst>
                  <a:ext uri="{FF2B5EF4-FFF2-40B4-BE49-F238E27FC236}">
                    <a16:creationId xmlns:a16="http://schemas.microsoft.com/office/drawing/2014/main" id="{E5C1EE10-63DA-453E-B892-02C4E7DB35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4392" y="1986558"/>
                <a:ext cx="907830" cy="720000"/>
              </a:xfrm>
              <a:prstGeom prst="rect">
                <a:avLst/>
              </a:prstGeom>
            </p:spPr>
          </p:pic>
          <p:sp>
            <p:nvSpPr>
              <p:cNvPr id="13" name="Text Placeholder 2">
                <a:extLst>
                  <a:ext uri="{FF2B5EF4-FFF2-40B4-BE49-F238E27FC236}">
                    <a16:creationId xmlns:a16="http://schemas.microsoft.com/office/drawing/2014/main" id="{EAE6E9BA-414F-479D-9D87-369F2C32D39F}"/>
                  </a:ext>
                </a:extLst>
              </p:cNvPr>
              <p:cNvSpPr txBox="1">
                <a:spLocks/>
              </p:cNvSpPr>
              <p:nvPr/>
            </p:nvSpPr>
            <p:spPr>
              <a:xfrm>
                <a:off x="5549684" y="3024243"/>
                <a:ext cx="1496931" cy="646331"/>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비즈니스 가속화를 위한 </a:t>
                </a:r>
                <a:r>
                  <a:rPr lang="ko-KR" altLang="ko-KR" sz="1400" dirty="0"/>
                  <a:t>향상된 </a:t>
                </a:r>
                <a:r>
                  <a:rPr lang="ko-KR" sz="1400" dirty="0"/>
                  <a:t>데이터 활용</a:t>
                </a:r>
              </a:p>
            </p:txBody>
          </p:sp>
        </p:grpSp>
        <p:cxnSp>
          <p:nvCxnSpPr>
            <p:cNvPr id="25" name="Straight Connector 24">
              <a:extLst>
                <a:ext uri="{FF2B5EF4-FFF2-40B4-BE49-F238E27FC236}">
                  <a16:creationId xmlns:a16="http://schemas.microsoft.com/office/drawing/2014/main" id="{59038D4C-35A8-43E9-A71C-C75F24469009}"/>
                </a:ext>
              </a:extLst>
            </p:cNvPr>
            <p:cNvCxnSpPr>
              <a:cxnSpLocks/>
            </p:cNvCxnSpPr>
            <p:nvPr/>
          </p:nvCxnSpPr>
          <p:spPr>
            <a:xfrm>
              <a:off x="54102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441F9EB9-59BB-4482-B293-B0BCA4C888A6}"/>
              </a:ext>
            </a:extLst>
          </p:cNvPr>
          <p:cNvGrpSpPr/>
          <p:nvPr/>
        </p:nvGrpSpPr>
        <p:grpSpPr>
          <a:xfrm>
            <a:off x="7239000" y="1830387"/>
            <a:ext cx="1630680" cy="2041886"/>
            <a:chOff x="7239000" y="1830387"/>
            <a:chExt cx="1630680" cy="2041886"/>
          </a:xfrm>
        </p:grpSpPr>
        <p:grpSp>
          <p:nvGrpSpPr>
            <p:cNvPr id="17" name="Group 16">
              <a:extLst>
                <a:ext uri="{FF2B5EF4-FFF2-40B4-BE49-F238E27FC236}">
                  <a16:creationId xmlns:a16="http://schemas.microsoft.com/office/drawing/2014/main" id="{499C0E05-CBCF-4C37-8855-8ED49E7749C1}"/>
                </a:ext>
              </a:extLst>
            </p:cNvPr>
            <p:cNvGrpSpPr/>
            <p:nvPr/>
          </p:nvGrpSpPr>
          <p:grpSpPr>
            <a:xfrm>
              <a:off x="7302830" y="1830387"/>
              <a:ext cx="1566850" cy="2041886"/>
              <a:chOff x="7302830" y="2004558"/>
              <a:chExt cx="1566850" cy="2041886"/>
            </a:xfrm>
          </p:grpSpPr>
          <p:pic>
            <p:nvPicPr>
              <p:cNvPr id="9" name="Graphic 8">
                <a:extLst>
                  <a:ext uri="{FF2B5EF4-FFF2-40B4-BE49-F238E27FC236}">
                    <a16:creationId xmlns:a16="http://schemas.microsoft.com/office/drawing/2014/main" id="{0A1363EE-5041-4A7D-9F99-72FB51D26A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14889" y="2004558"/>
                <a:ext cx="912558" cy="688420"/>
              </a:xfrm>
              <a:prstGeom prst="rect">
                <a:avLst/>
              </a:prstGeom>
            </p:spPr>
          </p:pic>
          <p:sp>
            <p:nvSpPr>
              <p:cNvPr id="14" name="Text Placeholder 2">
                <a:extLst>
                  <a:ext uri="{FF2B5EF4-FFF2-40B4-BE49-F238E27FC236}">
                    <a16:creationId xmlns:a16="http://schemas.microsoft.com/office/drawing/2014/main" id="{143965CE-FF9D-4BD3-9C73-F5E3E84F6625}"/>
                  </a:ext>
                </a:extLst>
              </p:cNvPr>
              <p:cNvSpPr txBox="1">
                <a:spLocks/>
              </p:cNvSpPr>
              <p:nvPr/>
            </p:nvSpPr>
            <p:spPr>
              <a:xfrm>
                <a:off x="7302830" y="2969226"/>
                <a:ext cx="1566850" cy="1077218"/>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독점 </a:t>
                </a:r>
                <a:br>
                  <a:rPr lang="ko-KR" sz="1400" dirty="0"/>
                </a:br>
                <a:r>
                  <a:rPr lang="ko-KR" sz="1400" dirty="0"/>
                  <a:t>“</a:t>
                </a:r>
                <a:r>
                  <a:rPr lang="ko-KR" sz="1400" dirty="0" err="1"/>
                  <a:t>종속”이</a:t>
                </a:r>
                <a:r>
                  <a:rPr lang="ko-KR" sz="1400" dirty="0"/>
                  <a:t> 없음 — 모든 주요 하드웨어 공급업체 및 클라우드와 연동</a:t>
                </a:r>
              </a:p>
            </p:txBody>
          </p:sp>
        </p:grpSp>
        <p:cxnSp>
          <p:nvCxnSpPr>
            <p:cNvPr id="26" name="Straight Connector 25">
              <a:extLst>
                <a:ext uri="{FF2B5EF4-FFF2-40B4-BE49-F238E27FC236}">
                  <a16:creationId xmlns:a16="http://schemas.microsoft.com/office/drawing/2014/main" id="{03098C89-998C-499A-8A92-065EC0D30C56}"/>
                </a:ext>
              </a:extLst>
            </p:cNvPr>
            <p:cNvCxnSpPr>
              <a:cxnSpLocks/>
            </p:cNvCxnSpPr>
            <p:nvPr/>
          </p:nvCxnSpPr>
          <p:spPr>
            <a:xfrm>
              <a:off x="72390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74396C55-02E9-4F8E-8C3D-1F5937B6954C}"/>
              </a:ext>
            </a:extLst>
          </p:cNvPr>
          <p:cNvGrpSpPr/>
          <p:nvPr/>
        </p:nvGrpSpPr>
        <p:grpSpPr>
          <a:xfrm>
            <a:off x="187216" y="1812387"/>
            <a:ext cx="1614329" cy="1628999"/>
            <a:chOff x="187216" y="1812387"/>
            <a:chExt cx="1614329" cy="1628999"/>
          </a:xfrm>
        </p:grpSpPr>
        <p:grpSp>
          <p:nvGrpSpPr>
            <p:cNvPr id="21" name="Group 20">
              <a:extLst>
                <a:ext uri="{FF2B5EF4-FFF2-40B4-BE49-F238E27FC236}">
                  <a16:creationId xmlns:a16="http://schemas.microsoft.com/office/drawing/2014/main" id="{A5077109-CA25-4160-9DBF-A74117985ADF}"/>
                </a:ext>
              </a:extLst>
            </p:cNvPr>
            <p:cNvGrpSpPr/>
            <p:nvPr/>
          </p:nvGrpSpPr>
          <p:grpSpPr>
            <a:xfrm>
              <a:off x="224153" y="1812387"/>
              <a:ext cx="1480412" cy="1628999"/>
              <a:chOff x="128903" y="1986558"/>
              <a:chExt cx="1480412" cy="1628999"/>
            </a:xfrm>
          </p:grpSpPr>
          <p:pic>
            <p:nvPicPr>
              <p:cNvPr id="8" name="Graphic 7">
                <a:extLst>
                  <a:ext uri="{FF2B5EF4-FFF2-40B4-BE49-F238E27FC236}">
                    <a16:creationId xmlns:a16="http://schemas.microsoft.com/office/drawing/2014/main" id="{15F411B3-0404-4706-BF30-6CEFDCEAB4D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58061" y="1986558"/>
                <a:ext cx="684000" cy="841846"/>
              </a:xfrm>
              <a:prstGeom prst="rect">
                <a:avLst/>
              </a:prstGeom>
            </p:spPr>
          </p:pic>
          <p:sp>
            <p:nvSpPr>
              <p:cNvPr id="10" name="Text Placeholder 2">
                <a:extLst>
                  <a:ext uri="{FF2B5EF4-FFF2-40B4-BE49-F238E27FC236}">
                    <a16:creationId xmlns:a16="http://schemas.microsoft.com/office/drawing/2014/main" id="{2AD78C20-0E4C-4C29-B7C5-976561D8C15F}"/>
                  </a:ext>
                </a:extLst>
              </p:cNvPr>
              <p:cNvSpPr txBox="1">
                <a:spLocks/>
              </p:cNvSpPr>
              <p:nvPr/>
            </p:nvSpPr>
            <p:spPr>
              <a:xfrm>
                <a:off x="128903" y="2969226"/>
                <a:ext cx="1480412" cy="646331"/>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조직 전반의 </a:t>
                </a:r>
                <a:br>
                  <a:rPr lang="ko-KR" sz="1400" dirty="0"/>
                </a:br>
                <a:r>
                  <a:rPr lang="ko-KR" sz="1400" dirty="0"/>
                  <a:t>백업, 복제 및 통합 서비스 </a:t>
                </a:r>
              </a:p>
            </p:txBody>
          </p:sp>
        </p:grpSp>
        <p:cxnSp>
          <p:nvCxnSpPr>
            <p:cNvPr id="28" name="Straight Connector 27">
              <a:extLst>
                <a:ext uri="{FF2B5EF4-FFF2-40B4-BE49-F238E27FC236}">
                  <a16:creationId xmlns:a16="http://schemas.microsoft.com/office/drawing/2014/main" id="{EA048C10-8937-4602-8FBF-A8993496137E}"/>
                </a:ext>
              </a:extLst>
            </p:cNvPr>
            <p:cNvCxnSpPr>
              <a:cxnSpLocks/>
            </p:cNvCxnSpPr>
            <p:nvPr/>
          </p:nvCxnSpPr>
          <p:spPr>
            <a:xfrm>
              <a:off x="187216"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63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백업에서의 클라우드 사용</a:t>
            </a:r>
            <a:endParaRPr lang="en-US" altLang="ko-KR" dirty="0"/>
          </a:p>
        </p:txBody>
      </p:sp>
      <p:sp>
        <p:nvSpPr>
          <p:cNvPr id="11" name="TextBox 10">
            <a:extLst>
              <a:ext uri="{FF2B5EF4-FFF2-40B4-BE49-F238E27FC236}">
                <a16:creationId xmlns:a16="http://schemas.microsoft.com/office/drawing/2014/main" id="{A49306BD-948E-4199-838C-FBA679D1A61E}"/>
              </a:ext>
            </a:extLst>
          </p:cNvPr>
          <p:cNvSpPr txBox="1"/>
          <p:nvPr/>
        </p:nvSpPr>
        <p:spPr>
          <a:xfrm>
            <a:off x="461963" y="852488"/>
            <a:ext cx="8229600" cy="458787"/>
          </a:xfrm>
          <a:prstGeom prst="rect">
            <a:avLst/>
          </a:prstGeom>
          <a:noFill/>
        </p:spPr>
        <p:txBody>
          <a:bodyPr wrap="square" rtlCol="0" anchor="ctr">
            <a:noAutofit/>
          </a:bodyPr>
          <a:lstStyle/>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클라우드가 유용하고 안전한 백업 저장 장치이지만 </a:t>
            </a:r>
            <a:r>
              <a:rPr lang="ko-KR" altLang="en-US" sz="1400" b="1" dirty="0">
                <a:solidFill>
                  <a:srgbClr val="00E296"/>
                </a:solidFill>
                <a:latin typeface="맑은 고딕" panose="020B0503020000020004" pitchFamily="50" charset="-127"/>
                <a:ea typeface="맑은 고딕" panose="020B0503020000020004" pitchFamily="50" charset="-127"/>
              </a:rPr>
              <a:t>자유로운 전환의 어려움</a:t>
            </a:r>
          </a:p>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장기 데이터 보관을 위해 테이프에서 클라우드 스토리지로 전환</a:t>
            </a:r>
          </a:p>
        </p:txBody>
      </p:sp>
      <p:sp>
        <p:nvSpPr>
          <p:cNvPr id="17" name="TextBox 16">
            <a:extLst>
              <a:ext uri="{FF2B5EF4-FFF2-40B4-BE49-F238E27FC236}">
                <a16:creationId xmlns:a16="http://schemas.microsoft.com/office/drawing/2014/main" id="{BC5E4588-86AB-4C5D-A852-5A60157786BD}"/>
              </a:ext>
            </a:extLst>
          </p:cNvPr>
          <p:cNvSpPr txBox="1"/>
          <p:nvPr/>
        </p:nvSpPr>
        <p:spPr>
          <a:xfrm>
            <a:off x="461964" y="4634581"/>
            <a:ext cx="4110036"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chemeClr val="bg1"/>
                </a:solidFill>
                <a:effectLst/>
                <a:uLnTx/>
                <a:uFillTx/>
                <a:latin typeface="Tahoma" charset="0"/>
                <a:ea typeface="Tahoma" charset="0"/>
                <a:cs typeface="Tahoma" charset="0"/>
              </a:rPr>
              <a:t>TechValidate</a:t>
            </a:r>
            <a:r>
              <a:rPr kumimoji="0" lang="en-US" sz="1000" b="0" i="0" u="none" strike="noStrike" kern="1200" cap="none" spc="0" normalizeH="0" baseline="0" noProof="0" dirty="0">
                <a:ln>
                  <a:noFill/>
                </a:ln>
                <a:solidFill>
                  <a:schemeClr val="bg1"/>
                </a:solidFill>
                <a:effectLst/>
                <a:uLnTx/>
                <a:uFillTx/>
                <a:latin typeface="Tahoma" charset="0"/>
                <a:ea typeface="Tahoma" charset="0"/>
                <a:cs typeface="Tahoma" charset="0"/>
              </a:rPr>
              <a:t> survey, April 2017</a:t>
            </a:r>
          </a:p>
        </p:txBody>
      </p:sp>
      <p:grpSp>
        <p:nvGrpSpPr>
          <p:cNvPr id="22" name="그룹 21">
            <a:extLst>
              <a:ext uri="{FF2B5EF4-FFF2-40B4-BE49-F238E27FC236}">
                <a16:creationId xmlns:a16="http://schemas.microsoft.com/office/drawing/2014/main" id="{CA9140B4-239A-428A-B3F3-46FA01E0BCA9}"/>
              </a:ext>
            </a:extLst>
          </p:cNvPr>
          <p:cNvGrpSpPr/>
          <p:nvPr/>
        </p:nvGrpSpPr>
        <p:grpSpPr>
          <a:xfrm>
            <a:off x="208840" y="1661689"/>
            <a:ext cx="4650816" cy="2710138"/>
            <a:chOff x="1055885" y="2406562"/>
            <a:chExt cx="10063008" cy="3477995"/>
          </a:xfrm>
        </p:grpSpPr>
        <p:grpSp>
          <p:nvGrpSpPr>
            <p:cNvPr id="23" name="Group 26">
              <a:extLst>
                <a:ext uri="{FF2B5EF4-FFF2-40B4-BE49-F238E27FC236}">
                  <a16:creationId xmlns:a16="http://schemas.microsoft.com/office/drawing/2014/main" id="{F1B1DA29-24F9-416F-9C52-F50C11190494}"/>
                </a:ext>
              </a:extLst>
            </p:cNvPr>
            <p:cNvGrpSpPr/>
            <p:nvPr/>
          </p:nvGrpSpPr>
          <p:grpSpPr>
            <a:xfrm>
              <a:off x="1158830" y="2998322"/>
              <a:ext cx="8493661" cy="619869"/>
              <a:chOff x="-967689" y="2555599"/>
              <a:chExt cx="8495874" cy="620036"/>
            </a:xfrm>
          </p:grpSpPr>
          <p:sp>
            <p:nvSpPr>
              <p:cNvPr id="39" name="TextBox 38">
                <a:extLst>
                  <a:ext uri="{FF2B5EF4-FFF2-40B4-BE49-F238E27FC236}">
                    <a16:creationId xmlns:a16="http://schemas.microsoft.com/office/drawing/2014/main" id="{20678F6B-D57D-41C2-97D9-BAC4B9C95E74}"/>
                  </a:ext>
                </a:extLst>
              </p:cNvPr>
              <p:cNvSpPr txBox="1"/>
              <p:nvPr/>
            </p:nvSpPr>
            <p:spPr>
              <a:xfrm>
                <a:off x="-967689" y="2555599"/>
                <a:ext cx="4112574" cy="620036"/>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Replacing tape storage </a:t>
                </a:r>
              </a:p>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with cloud</a:t>
                </a:r>
              </a:p>
            </p:txBody>
          </p:sp>
          <p:sp>
            <p:nvSpPr>
              <p:cNvPr id="40" name="TextBox 39">
                <a:extLst>
                  <a:ext uri="{FF2B5EF4-FFF2-40B4-BE49-F238E27FC236}">
                    <a16:creationId xmlns:a16="http://schemas.microsoft.com/office/drawing/2014/main" id="{0BB5789D-22CF-4EF6-B68A-8A24E884FAA1}"/>
                  </a:ext>
                </a:extLst>
              </p:cNvPr>
              <p:cNvSpPr txBox="1"/>
              <p:nvPr/>
            </p:nvSpPr>
            <p:spPr>
              <a:xfrm>
                <a:off x="5595475" y="2681429"/>
                <a:ext cx="1932710" cy="39508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43%</a:t>
                </a:r>
              </a:p>
            </p:txBody>
          </p:sp>
          <p:sp>
            <p:nvSpPr>
              <p:cNvPr id="41" name="Rectangle 19">
                <a:extLst>
                  <a:ext uri="{FF2B5EF4-FFF2-40B4-BE49-F238E27FC236}">
                    <a16:creationId xmlns:a16="http://schemas.microsoft.com/office/drawing/2014/main" id="{9302A179-6CD3-4D08-B999-783856D3C5C1}"/>
                  </a:ext>
                </a:extLst>
              </p:cNvPr>
              <p:cNvSpPr/>
              <p:nvPr/>
            </p:nvSpPr>
            <p:spPr>
              <a:xfrm>
                <a:off x="3144884" y="2694071"/>
                <a:ext cx="2450592"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grpSp>
        <p:grpSp>
          <p:nvGrpSpPr>
            <p:cNvPr id="24" name="Group 25">
              <a:extLst>
                <a:ext uri="{FF2B5EF4-FFF2-40B4-BE49-F238E27FC236}">
                  <a16:creationId xmlns:a16="http://schemas.microsoft.com/office/drawing/2014/main" id="{B2449899-2045-4250-ABFA-5EEE2A131CB9}"/>
                </a:ext>
              </a:extLst>
            </p:cNvPr>
            <p:cNvGrpSpPr/>
            <p:nvPr/>
          </p:nvGrpSpPr>
          <p:grpSpPr>
            <a:xfrm>
              <a:off x="1382950" y="2406562"/>
              <a:ext cx="9735943" cy="410736"/>
              <a:chOff x="-743511" y="2152004"/>
              <a:chExt cx="9738478" cy="410845"/>
            </a:xfrm>
          </p:grpSpPr>
          <p:sp>
            <p:nvSpPr>
              <p:cNvPr id="36" name="TextBox 35">
                <a:extLst>
                  <a:ext uri="{FF2B5EF4-FFF2-40B4-BE49-F238E27FC236}">
                    <a16:creationId xmlns:a16="http://schemas.microsoft.com/office/drawing/2014/main" id="{DDDF2605-AF58-4793-A29D-A20D05214A4E}"/>
                  </a:ext>
                </a:extLst>
              </p:cNvPr>
              <p:cNvSpPr txBox="1"/>
              <p:nvPr/>
            </p:nvSpPr>
            <p:spPr>
              <a:xfrm>
                <a:off x="-743511" y="2152004"/>
                <a:ext cx="3888398" cy="356644"/>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Backup of data to cloud</a:t>
                </a:r>
              </a:p>
            </p:txBody>
          </p:sp>
          <p:sp>
            <p:nvSpPr>
              <p:cNvPr id="37" name="TextBox 36">
                <a:extLst>
                  <a:ext uri="{FF2B5EF4-FFF2-40B4-BE49-F238E27FC236}">
                    <a16:creationId xmlns:a16="http://schemas.microsoft.com/office/drawing/2014/main" id="{D0C2F977-8911-487B-88A6-1F43C5A4894A}"/>
                  </a:ext>
                </a:extLst>
              </p:cNvPr>
              <p:cNvSpPr txBox="1"/>
              <p:nvPr/>
            </p:nvSpPr>
            <p:spPr>
              <a:xfrm>
                <a:off x="7062258" y="2167766"/>
                <a:ext cx="1932709" cy="395083"/>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69%</a:t>
                </a:r>
              </a:p>
            </p:txBody>
          </p:sp>
          <p:sp>
            <p:nvSpPr>
              <p:cNvPr id="38" name="Rectangle 20">
                <a:extLst>
                  <a:ext uri="{FF2B5EF4-FFF2-40B4-BE49-F238E27FC236}">
                    <a16:creationId xmlns:a16="http://schemas.microsoft.com/office/drawing/2014/main" id="{9186685F-261C-4AAA-82B6-63647CB0C818}"/>
                  </a:ext>
                </a:extLst>
              </p:cNvPr>
              <p:cNvSpPr/>
              <p:nvPr/>
            </p:nvSpPr>
            <p:spPr>
              <a:xfrm>
                <a:off x="3144884" y="2157422"/>
                <a:ext cx="3917374"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grpSp>
        <p:grpSp>
          <p:nvGrpSpPr>
            <p:cNvPr id="25" name="Group 27">
              <a:extLst>
                <a:ext uri="{FF2B5EF4-FFF2-40B4-BE49-F238E27FC236}">
                  <a16:creationId xmlns:a16="http://schemas.microsoft.com/office/drawing/2014/main" id="{5615E44F-31F0-4018-BECB-F6E2EFB56403}"/>
                </a:ext>
              </a:extLst>
            </p:cNvPr>
            <p:cNvGrpSpPr/>
            <p:nvPr/>
          </p:nvGrpSpPr>
          <p:grpSpPr>
            <a:xfrm>
              <a:off x="1055885" y="3748131"/>
              <a:ext cx="8546326" cy="619869"/>
              <a:chOff x="-1070660" y="3378314"/>
              <a:chExt cx="8548553" cy="620036"/>
            </a:xfrm>
          </p:grpSpPr>
          <p:sp>
            <p:nvSpPr>
              <p:cNvPr id="33" name="Rectangle 18">
                <a:extLst>
                  <a:ext uri="{FF2B5EF4-FFF2-40B4-BE49-F238E27FC236}">
                    <a16:creationId xmlns:a16="http://schemas.microsoft.com/office/drawing/2014/main" id="{753E5156-0B58-439C-AA84-BA6AE3A91410}"/>
                  </a:ext>
                </a:extLst>
              </p:cNvPr>
              <p:cNvSpPr/>
              <p:nvPr/>
            </p:nvSpPr>
            <p:spPr>
              <a:xfrm>
                <a:off x="3144885" y="3532287"/>
                <a:ext cx="2400299"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sp>
            <p:nvSpPr>
              <p:cNvPr id="34" name="TextBox 33">
                <a:extLst>
                  <a:ext uri="{FF2B5EF4-FFF2-40B4-BE49-F238E27FC236}">
                    <a16:creationId xmlns:a16="http://schemas.microsoft.com/office/drawing/2014/main" id="{A40E003B-F228-4998-A468-AC8F77EAE6BE}"/>
                  </a:ext>
                </a:extLst>
              </p:cNvPr>
              <p:cNvSpPr txBox="1"/>
              <p:nvPr/>
            </p:nvSpPr>
            <p:spPr>
              <a:xfrm>
                <a:off x="-1070660" y="3378314"/>
                <a:ext cx="4215546" cy="620036"/>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Disaster recovery </a:t>
                </a:r>
              </a:p>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to the cloud</a:t>
                </a:r>
              </a:p>
            </p:txBody>
          </p:sp>
          <p:sp>
            <p:nvSpPr>
              <p:cNvPr id="35" name="TextBox 34">
                <a:extLst>
                  <a:ext uri="{FF2B5EF4-FFF2-40B4-BE49-F238E27FC236}">
                    <a16:creationId xmlns:a16="http://schemas.microsoft.com/office/drawing/2014/main" id="{8B8397E7-8D1C-4AA7-9A78-59F8566942A2}"/>
                  </a:ext>
                </a:extLst>
              </p:cNvPr>
              <p:cNvSpPr txBox="1"/>
              <p:nvPr/>
            </p:nvSpPr>
            <p:spPr>
              <a:xfrm>
                <a:off x="5545183" y="3514089"/>
                <a:ext cx="1932710" cy="39508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42%</a:t>
                </a:r>
              </a:p>
            </p:txBody>
          </p:sp>
        </p:grpSp>
        <p:grpSp>
          <p:nvGrpSpPr>
            <p:cNvPr id="26" name="Group 28">
              <a:extLst>
                <a:ext uri="{FF2B5EF4-FFF2-40B4-BE49-F238E27FC236}">
                  <a16:creationId xmlns:a16="http://schemas.microsoft.com/office/drawing/2014/main" id="{AE4F35C7-CF38-40B5-B9A8-D4DF6BEE7F54}"/>
                </a:ext>
              </a:extLst>
            </p:cNvPr>
            <p:cNvGrpSpPr/>
            <p:nvPr/>
          </p:nvGrpSpPr>
          <p:grpSpPr>
            <a:xfrm>
              <a:off x="1181707" y="4658572"/>
              <a:ext cx="8186723" cy="400777"/>
              <a:chOff x="-944804" y="4853397"/>
              <a:chExt cx="8188855" cy="400881"/>
            </a:xfrm>
          </p:grpSpPr>
          <p:sp>
            <p:nvSpPr>
              <p:cNvPr id="30" name="Rectangle 3">
                <a:extLst>
                  <a:ext uri="{FF2B5EF4-FFF2-40B4-BE49-F238E27FC236}">
                    <a16:creationId xmlns:a16="http://schemas.microsoft.com/office/drawing/2014/main" id="{51151C64-36C3-47F1-A845-C4672C8A9BD2}"/>
                  </a:ext>
                </a:extLst>
              </p:cNvPr>
              <p:cNvSpPr/>
              <p:nvPr/>
            </p:nvSpPr>
            <p:spPr>
              <a:xfrm>
                <a:off x="3144886" y="4858121"/>
                <a:ext cx="2171700"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sp>
            <p:nvSpPr>
              <p:cNvPr id="31" name="TextBox 30">
                <a:extLst>
                  <a:ext uri="{FF2B5EF4-FFF2-40B4-BE49-F238E27FC236}">
                    <a16:creationId xmlns:a16="http://schemas.microsoft.com/office/drawing/2014/main" id="{63B42762-D6F2-4E8D-A555-7D31F6B0D9DA}"/>
                  </a:ext>
                </a:extLst>
              </p:cNvPr>
              <p:cNvSpPr txBox="1"/>
              <p:nvPr/>
            </p:nvSpPr>
            <p:spPr>
              <a:xfrm>
                <a:off x="-944804" y="4853397"/>
                <a:ext cx="4089689" cy="356643"/>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Archive data to the cloud</a:t>
                </a:r>
              </a:p>
            </p:txBody>
          </p:sp>
          <p:sp>
            <p:nvSpPr>
              <p:cNvPr id="32" name="TextBox 31">
                <a:extLst>
                  <a:ext uri="{FF2B5EF4-FFF2-40B4-BE49-F238E27FC236}">
                    <a16:creationId xmlns:a16="http://schemas.microsoft.com/office/drawing/2014/main" id="{7C6474C3-E84A-4D2B-862E-99D75B3279DE}"/>
                  </a:ext>
                </a:extLst>
              </p:cNvPr>
              <p:cNvSpPr txBox="1"/>
              <p:nvPr/>
            </p:nvSpPr>
            <p:spPr>
              <a:xfrm>
                <a:off x="5311341" y="4859197"/>
                <a:ext cx="1932710" cy="3950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38%</a:t>
                </a:r>
              </a:p>
            </p:txBody>
          </p:sp>
        </p:grpSp>
        <p:sp>
          <p:nvSpPr>
            <p:cNvPr id="27" name="Rectangle 31">
              <a:extLst>
                <a:ext uri="{FF2B5EF4-FFF2-40B4-BE49-F238E27FC236}">
                  <a16:creationId xmlns:a16="http://schemas.microsoft.com/office/drawing/2014/main" id="{32D79575-D58D-4059-A92A-6FB483D2671D}"/>
                </a:ext>
              </a:extLst>
            </p:cNvPr>
            <p:cNvSpPr/>
            <p:nvPr/>
          </p:nvSpPr>
          <p:spPr>
            <a:xfrm>
              <a:off x="5270333" y="5420741"/>
              <a:ext cx="2171134" cy="34281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sp>
          <p:nvSpPr>
            <p:cNvPr id="28" name="TextBox 27">
              <a:extLst>
                <a:ext uri="{FF2B5EF4-FFF2-40B4-BE49-F238E27FC236}">
                  <a16:creationId xmlns:a16="http://schemas.microsoft.com/office/drawing/2014/main" id="{F0F344D1-6346-4610-9DEA-7D4364C84237}"/>
                </a:ext>
              </a:extLst>
            </p:cNvPr>
            <p:cNvSpPr txBox="1"/>
            <p:nvPr/>
          </p:nvSpPr>
          <p:spPr>
            <a:xfrm>
              <a:off x="1856581" y="5264688"/>
              <a:ext cx="3413750" cy="619869"/>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Backup of virtual machines</a:t>
              </a:r>
            </a:p>
          </p:txBody>
        </p:sp>
        <p:sp>
          <p:nvSpPr>
            <p:cNvPr id="29" name="TextBox 28">
              <a:extLst>
                <a:ext uri="{FF2B5EF4-FFF2-40B4-BE49-F238E27FC236}">
                  <a16:creationId xmlns:a16="http://schemas.microsoft.com/office/drawing/2014/main" id="{8026C672-C18C-4675-A3CD-69F4FFECA575}"/>
                </a:ext>
              </a:extLst>
            </p:cNvPr>
            <p:cNvSpPr txBox="1"/>
            <p:nvPr/>
          </p:nvSpPr>
          <p:spPr>
            <a:xfrm>
              <a:off x="7436225" y="5421812"/>
              <a:ext cx="1932206" cy="39497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36%</a:t>
              </a:r>
            </a:p>
          </p:txBody>
        </p:sp>
      </p:grpSp>
      <p:sp>
        <p:nvSpPr>
          <p:cNvPr id="43" name="TextBox 42">
            <a:extLst>
              <a:ext uri="{FF2B5EF4-FFF2-40B4-BE49-F238E27FC236}">
                <a16:creationId xmlns:a16="http://schemas.microsoft.com/office/drawing/2014/main" id="{49C6F1E2-B4EE-4B6E-B3B2-5997FEA8A3DA}"/>
              </a:ext>
            </a:extLst>
          </p:cNvPr>
          <p:cNvSpPr txBox="1"/>
          <p:nvPr/>
        </p:nvSpPr>
        <p:spPr>
          <a:xfrm>
            <a:off x="4572000" y="4633676"/>
            <a:ext cx="4119563" cy="246221"/>
          </a:xfrm>
          <a:prstGeom prst="rect">
            <a:avLst/>
          </a:prstGeom>
        </p:spPr>
        <p:txBody>
          <a:bodyPr wrap="square"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chemeClr val="bg1"/>
                </a:solidFill>
                <a:effectLst/>
                <a:uLnTx/>
                <a:uFillTx/>
                <a:latin typeface="Tahoma"/>
                <a:ea typeface="+mn-ea"/>
                <a:cs typeface="+mn-cs"/>
              </a:rPr>
              <a:t>ESG 2018 Data Protection Landscape Report, October 2018</a:t>
            </a:r>
            <a:endParaRPr kumimoji="0" lang="ko-KR" altLang="en-US" sz="1000" b="0" i="0" u="none" strike="noStrike" kern="1200" cap="none" spc="0" normalizeH="0" baseline="0" noProof="0" dirty="0">
              <a:ln>
                <a:noFill/>
              </a:ln>
              <a:solidFill>
                <a:schemeClr val="bg1"/>
              </a:solidFill>
              <a:effectLst/>
              <a:uLnTx/>
              <a:uFillTx/>
              <a:latin typeface="Tahoma"/>
              <a:ea typeface="+mn-ea"/>
              <a:cs typeface="+mn-cs"/>
            </a:endParaRPr>
          </a:p>
        </p:txBody>
      </p:sp>
      <p:sp>
        <p:nvSpPr>
          <p:cNvPr id="44" name="직사각형 43">
            <a:extLst>
              <a:ext uri="{FF2B5EF4-FFF2-40B4-BE49-F238E27FC236}">
                <a16:creationId xmlns:a16="http://schemas.microsoft.com/office/drawing/2014/main" id="{6CA98436-8574-4E1C-8FBF-BF496154B7DD}"/>
              </a:ext>
            </a:extLst>
          </p:cNvPr>
          <p:cNvSpPr/>
          <p:nvPr/>
        </p:nvSpPr>
        <p:spPr bwMode="auto">
          <a:xfrm>
            <a:off x="490020" y="1561211"/>
            <a:ext cx="4036357" cy="1069381"/>
          </a:xfrm>
          <a:prstGeom prst="rect">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ko-KR" alt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grpSp>
        <p:nvGrpSpPr>
          <p:cNvPr id="45" name="Group 12">
            <a:extLst>
              <a:ext uri="{FF2B5EF4-FFF2-40B4-BE49-F238E27FC236}">
                <a16:creationId xmlns:a16="http://schemas.microsoft.com/office/drawing/2014/main" id="{CCD6483D-EC84-4E57-BDFE-A1E27D7DF6AB}"/>
              </a:ext>
            </a:extLst>
          </p:cNvPr>
          <p:cNvGrpSpPr/>
          <p:nvPr/>
        </p:nvGrpSpPr>
        <p:grpSpPr>
          <a:xfrm>
            <a:off x="4581629" y="1692791"/>
            <a:ext cx="4278907" cy="2459762"/>
            <a:chOff x="422613" y="1141164"/>
            <a:chExt cx="3922124" cy="2090032"/>
          </a:xfrm>
        </p:grpSpPr>
        <p:grpSp>
          <p:nvGrpSpPr>
            <p:cNvPr id="46" name="Group 2">
              <a:extLst>
                <a:ext uri="{FF2B5EF4-FFF2-40B4-BE49-F238E27FC236}">
                  <a16:creationId xmlns:a16="http://schemas.microsoft.com/office/drawing/2014/main" id="{77969CF3-F021-4259-9BA8-BA7E63E5BA45}"/>
                </a:ext>
              </a:extLst>
            </p:cNvPr>
            <p:cNvGrpSpPr/>
            <p:nvPr/>
          </p:nvGrpSpPr>
          <p:grpSpPr>
            <a:xfrm>
              <a:off x="422613" y="1141164"/>
              <a:ext cx="3922124" cy="2090032"/>
              <a:chOff x="422613" y="1141164"/>
              <a:chExt cx="3922124" cy="2090032"/>
            </a:xfrm>
          </p:grpSpPr>
          <p:sp>
            <p:nvSpPr>
              <p:cNvPr id="48" name="Content Placeholder 2">
                <a:extLst>
                  <a:ext uri="{FF2B5EF4-FFF2-40B4-BE49-F238E27FC236}">
                    <a16:creationId xmlns:a16="http://schemas.microsoft.com/office/drawing/2014/main" id="{3DB4876C-0E30-4EE6-9861-412C4B2C484E}"/>
                  </a:ext>
                </a:extLst>
              </p:cNvPr>
              <p:cNvSpPr txBox="1">
                <a:spLocks/>
              </p:cNvSpPr>
              <p:nvPr/>
            </p:nvSpPr>
            <p:spPr>
              <a:xfrm>
                <a:off x="2594766" y="1589829"/>
                <a:ext cx="1749971" cy="1150887"/>
              </a:xfrm>
              <a:prstGeom prst="rect">
                <a:avLst/>
              </a:prstGeom>
            </p:spPr>
            <p:txBody>
              <a:bodyPr vert="horz" lIns="0" tIns="45720" rIns="91440" bIns="45720" rtlCol="0">
                <a:noAutofit/>
              </a:bodyPr>
              <a:lstStyle>
                <a:lvl1pPr marL="0" indent="0" algn="l" defTabSz="914400" rtl="0" eaLnBrk="1" latinLnBrk="0" hangingPunct="1">
                  <a:lnSpc>
                    <a:spcPct val="100000"/>
                  </a:lnSpc>
                  <a:spcBef>
                    <a:spcPts val="0"/>
                  </a:spcBef>
                  <a:spcAft>
                    <a:spcPts val="1200"/>
                  </a:spcAft>
                  <a:buFont typeface="Arial"/>
                  <a:buNone/>
                  <a:defRPr sz="1700" b="0" i="0" kern="1200" baseline="0">
                    <a:solidFill>
                      <a:srgbClr val="13576E"/>
                    </a:solidFill>
                    <a:latin typeface="Tahoma" charset="0"/>
                    <a:ea typeface="Tahoma" charset="0"/>
                    <a:cs typeface="Tahoma" charset="0"/>
                  </a:defRPr>
                </a:lvl1pPr>
                <a:lvl2pPr marL="231775" indent="-169863" algn="l" defTabSz="914400" rtl="0" eaLnBrk="1" latinLnBrk="0" hangingPunct="1">
                  <a:lnSpc>
                    <a:spcPct val="90000"/>
                  </a:lnSpc>
                  <a:spcBef>
                    <a:spcPts val="400"/>
                  </a:spcBef>
                  <a:spcAft>
                    <a:spcPts val="800"/>
                  </a:spcAft>
                  <a:buFont typeface="Arial" charset="0"/>
                  <a:buChar char="•"/>
                  <a:tabLst/>
                  <a:defRPr sz="1500" b="0" i="0" kern="1200" baseline="0">
                    <a:solidFill>
                      <a:srgbClr val="13576E"/>
                    </a:solidFill>
                    <a:latin typeface="Tahoma" charset="0"/>
                    <a:ea typeface="Tahoma" charset="0"/>
                    <a:cs typeface="Tahoma" charset="0"/>
                  </a:defRPr>
                </a:lvl2pPr>
                <a:lvl3pPr marL="401638" indent="-169863" algn="l" defTabSz="914400" rtl="0" eaLnBrk="1" latinLnBrk="0" hangingPunct="1">
                  <a:lnSpc>
                    <a:spcPct val="90000"/>
                  </a:lnSpc>
                  <a:spcBef>
                    <a:spcPts val="400"/>
                  </a:spcBef>
                  <a:spcAft>
                    <a:spcPts val="800"/>
                  </a:spcAft>
                  <a:buFont typeface="Arial" charset="0"/>
                  <a:buChar char="•"/>
                  <a:tabLst/>
                  <a:defRPr sz="1300" b="0" i="0" kern="1200" baseline="0">
                    <a:solidFill>
                      <a:srgbClr val="13576E"/>
                    </a:solidFill>
                    <a:latin typeface="Tahoma" charset="0"/>
                    <a:ea typeface="Tahoma" charset="0"/>
                    <a:cs typeface="Tahoma" charset="0"/>
                  </a:defRPr>
                </a:lvl3pPr>
                <a:lvl4pPr marL="571500" indent="-169863" algn="l" defTabSz="914400" rtl="0" eaLnBrk="1" latinLnBrk="0" hangingPunct="1">
                  <a:lnSpc>
                    <a:spcPct val="90000"/>
                  </a:lnSpc>
                  <a:spcBef>
                    <a:spcPts val="400"/>
                  </a:spcBef>
                  <a:spcAft>
                    <a:spcPts val="800"/>
                  </a:spcAft>
                  <a:buFont typeface="Arial" charset="0"/>
                  <a:buChar char="•"/>
                  <a:tabLst/>
                  <a:defRPr sz="1200" b="0" i="0" kern="1200" baseline="0">
                    <a:solidFill>
                      <a:srgbClr val="13576E"/>
                    </a:solidFill>
                    <a:latin typeface="Tahoma" charset="0"/>
                    <a:ea typeface="Tahoma" charset="0"/>
                    <a:cs typeface="Tahoma" charset="0"/>
                  </a:defRPr>
                </a:lvl4pPr>
                <a:lvl5pPr marL="742950" indent="-171450" algn="l" defTabSz="914400" rtl="0" eaLnBrk="1" latinLnBrk="0" hangingPunct="1">
                  <a:lnSpc>
                    <a:spcPct val="90000"/>
                  </a:lnSpc>
                  <a:spcBef>
                    <a:spcPts val="400"/>
                  </a:spcBef>
                  <a:spcAft>
                    <a:spcPts val="800"/>
                  </a:spcAft>
                  <a:buFont typeface="Arial" charset="0"/>
                  <a:buChar char="•"/>
                  <a:tabLst/>
                  <a:defRPr sz="1100" b="0" i="0" kern="1200">
                    <a:solidFill>
                      <a:srgbClr val="13576E"/>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chemeClr val="bg1"/>
                    </a:solidFill>
                  </a:rPr>
                  <a:t>2020</a:t>
                </a:r>
                <a:r>
                  <a:rPr lang="ko-KR" altLang="en-US" sz="1800" dirty="0">
                    <a:solidFill>
                      <a:schemeClr val="bg1"/>
                    </a:solidFill>
                  </a:rPr>
                  <a:t>년</a:t>
                </a:r>
                <a:r>
                  <a:rPr lang="en-US" sz="1800" baseline="40000" dirty="0">
                    <a:solidFill>
                      <a:schemeClr val="bg1"/>
                    </a:solidFill>
                  </a:rPr>
                  <a:t> </a:t>
                </a:r>
                <a:r>
                  <a:rPr lang="ko-KR" altLang="en-US" sz="1800" dirty="0">
                    <a:solidFill>
                      <a:schemeClr val="bg1"/>
                    </a:solidFill>
                  </a:rPr>
                  <a:t>까지 클라우드에서 예상되는 백업의 </a:t>
                </a:r>
                <a:r>
                  <a:rPr lang="en-US" altLang="ko-KR" sz="1800" b="1" dirty="0">
                    <a:solidFill>
                      <a:srgbClr val="00B492"/>
                    </a:solidFill>
                  </a:rPr>
                  <a:t>23%</a:t>
                </a:r>
                <a:r>
                  <a:rPr lang="en-US" altLang="ko-KR" sz="1600" baseline="40000" dirty="0">
                    <a:solidFill>
                      <a:srgbClr val="00B492"/>
                    </a:solidFill>
                  </a:rPr>
                  <a:t>1</a:t>
                </a:r>
                <a:endParaRPr lang="en-US" sz="1600" baseline="40000" dirty="0">
                  <a:solidFill>
                    <a:srgbClr val="00B492"/>
                  </a:solidFill>
                </a:endParaRPr>
              </a:p>
            </p:txBody>
          </p:sp>
          <p:graphicFrame>
            <p:nvGraphicFramePr>
              <p:cNvPr id="49" name="Диаграмма 5">
                <a:extLst>
                  <a:ext uri="{FF2B5EF4-FFF2-40B4-BE49-F238E27FC236}">
                    <a16:creationId xmlns:a16="http://schemas.microsoft.com/office/drawing/2014/main" id="{81991899-C771-47AC-998B-1DFC9912CB91}"/>
                  </a:ext>
                </a:extLst>
              </p:cNvPr>
              <p:cNvGraphicFramePr/>
              <p:nvPr>
                <p:extLst>
                  <p:ext uri="{D42A27DB-BD31-4B8C-83A1-F6EECF244321}">
                    <p14:modId xmlns:p14="http://schemas.microsoft.com/office/powerpoint/2010/main" val="3615623341"/>
                  </p:ext>
                </p:extLst>
              </p:nvPr>
            </p:nvGraphicFramePr>
            <p:xfrm>
              <a:off x="422613" y="1141164"/>
              <a:ext cx="2360824" cy="2090032"/>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47" name="Прямая со стрелкой 7">
              <a:extLst>
                <a:ext uri="{FF2B5EF4-FFF2-40B4-BE49-F238E27FC236}">
                  <a16:creationId xmlns:a16="http://schemas.microsoft.com/office/drawing/2014/main" id="{1086FE38-BE27-43EA-9EC3-2562F97370FE}"/>
                </a:ext>
              </a:extLst>
            </p:cNvPr>
            <p:cNvCxnSpPr>
              <a:cxnSpLocks/>
            </p:cNvCxnSpPr>
            <p:nvPr/>
          </p:nvCxnSpPr>
          <p:spPr>
            <a:xfrm flipV="1">
              <a:off x="585260" y="1867917"/>
              <a:ext cx="1517038" cy="548803"/>
            </a:xfrm>
            <a:prstGeom prst="straightConnector1">
              <a:avLst/>
            </a:prstGeom>
            <a:ln w="25400">
              <a:solidFill>
                <a:schemeClr val="bg1"/>
              </a:solidFill>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2436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E0CE0FC-02C5-40FB-95AB-CBF4628FC451}"/>
              </a:ext>
            </a:extLst>
          </p:cNvPr>
          <p:cNvSpPr txBox="1">
            <a:spLocks/>
          </p:cNvSpPr>
          <p:nvPr/>
        </p:nvSpPr>
        <p:spPr>
          <a:xfrm>
            <a:off x="367325" y="2156251"/>
            <a:ext cx="8409350" cy="830997"/>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ko-KR" sz="5400"/>
              <a:t>감사합니다.</a:t>
            </a:r>
          </a:p>
        </p:txBody>
      </p:sp>
    </p:spTree>
    <p:extLst>
      <p:ext uri="{BB962C8B-B14F-4D97-AF65-F5344CB8AC3E}">
        <p14:creationId xmlns:p14="http://schemas.microsoft.com/office/powerpoint/2010/main" val="465634425"/>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과거 백업 데이터는 언제 사용</a:t>
            </a:r>
            <a:r>
              <a:rPr lang="en-US" altLang="ko-KR" b="1" dirty="0"/>
              <a:t>???</a:t>
            </a:r>
            <a:endParaRPr lang="en-US" altLang="ko-KR" dirty="0"/>
          </a:p>
        </p:txBody>
      </p:sp>
      <p:pic>
        <p:nvPicPr>
          <p:cNvPr id="10" name="Picture 2" descr="Image result for backup accidents insurance">
            <a:extLst>
              <a:ext uri="{FF2B5EF4-FFF2-40B4-BE49-F238E27FC236}">
                <a16:creationId xmlns:a16="http://schemas.microsoft.com/office/drawing/2014/main" id="{1F029E6B-B8CF-43AF-B787-C2C7DC082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624" y="1479175"/>
            <a:ext cx="6920752" cy="31053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49306BD-948E-4199-838C-FBA679D1A61E}"/>
              </a:ext>
            </a:extLst>
          </p:cNvPr>
          <p:cNvSpPr txBox="1"/>
          <p:nvPr/>
        </p:nvSpPr>
        <p:spPr>
          <a:xfrm>
            <a:off x="1111624" y="852488"/>
            <a:ext cx="6920752" cy="458787"/>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2000" b="1" kern="0" dirty="0">
                <a:solidFill>
                  <a:srgbClr val="9D9D9C"/>
                </a:solidFill>
                <a:latin typeface="맑은 고딕" panose="020B0503020000020004" pitchFamily="50" charset="-127"/>
              </a:rPr>
              <a:t>Insurance</a:t>
            </a:r>
            <a:endParaRPr kumimoji="0" lang="ko-KR" altLang="en-US" sz="2000" b="1" i="0" u="none" strike="noStrike" kern="0" cap="none" spc="0" normalizeH="0" noProof="0" dirty="0">
              <a:ln>
                <a:noFill/>
              </a:ln>
              <a:solidFill>
                <a:srgbClr val="9D9D9C"/>
              </a:solidFill>
              <a:effectLst/>
              <a:uLnTx/>
              <a:uFillTx/>
              <a:latin typeface="맑은 고딕" panose="020B0503020000020004" pitchFamily="50" charset="-127"/>
            </a:endParaRPr>
          </a:p>
        </p:txBody>
      </p:sp>
    </p:spTree>
    <p:extLst>
      <p:ext uri="{BB962C8B-B14F-4D97-AF65-F5344CB8AC3E}">
        <p14:creationId xmlns:p14="http://schemas.microsoft.com/office/powerpoint/2010/main" val="28845847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latin typeface="+mn-ea"/>
              </a:rPr>
              <a:t>데이터 보호 트렌드 변화</a:t>
            </a:r>
            <a:endParaRPr lang="en-US" altLang="ko-KR" dirty="0"/>
          </a:p>
        </p:txBody>
      </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107950" y="858950"/>
            <a:ext cx="8900496"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pPr>
            <a:r>
              <a:rPr lang="ko-KR" altLang="en-US" sz="1400" b="1" dirty="0">
                <a:solidFill>
                  <a:srgbClr val="FFFFFF"/>
                </a:solidFill>
                <a:latin typeface="맑은 고딕" panose="020B0503020000020004" pitchFamily="50" charset="-127"/>
                <a:ea typeface="맑은 고딕" panose="020B0503020000020004" pitchFamily="50" charset="-127"/>
              </a:rPr>
              <a:t>백업 데이터를 다양한 용도로 </a:t>
            </a:r>
            <a:r>
              <a:rPr lang="ko-KR" altLang="en-US" sz="1400" b="1" dirty="0">
                <a:solidFill>
                  <a:srgbClr val="00E296"/>
                </a:solidFill>
                <a:latin typeface="맑은 고딕" panose="020B0503020000020004" pitchFamily="50" charset="-127"/>
                <a:ea typeface="맑은 고딕" panose="020B0503020000020004" pitchFamily="50" charset="-127"/>
              </a:rPr>
              <a:t>즉시</a:t>
            </a:r>
            <a:r>
              <a:rPr lang="en-US" altLang="ko-KR" sz="1400" b="1" dirty="0">
                <a:solidFill>
                  <a:srgbClr val="00E296"/>
                </a:solidFill>
                <a:latin typeface="맑은 고딕" panose="020B0503020000020004" pitchFamily="50" charset="-127"/>
                <a:ea typeface="맑은 고딕" panose="020B0503020000020004" pitchFamily="50" charset="-127"/>
              </a:rPr>
              <a:t>(Instant) </a:t>
            </a:r>
            <a:r>
              <a:rPr lang="ko-KR" altLang="en-US" sz="1400" b="1" dirty="0">
                <a:solidFill>
                  <a:srgbClr val="00E296"/>
                </a:solidFill>
                <a:latin typeface="맑은 고딕" panose="020B0503020000020004" pitchFamily="50" charset="-127"/>
                <a:ea typeface="맑은 고딕" panose="020B0503020000020004" pitchFamily="50" charset="-127"/>
              </a:rPr>
              <a:t>활용</a:t>
            </a:r>
            <a:r>
              <a:rPr lang="ko-KR" altLang="en-US" sz="1400" b="1" dirty="0">
                <a:solidFill>
                  <a:srgbClr val="FFFFFF"/>
                </a:solidFill>
                <a:latin typeface="맑은 고딕" panose="020B0503020000020004" pitchFamily="50" charset="-127"/>
                <a:ea typeface="맑은 고딕" panose="020B0503020000020004" pitchFamily="50" charset="-127"/>
              </a:rPr>
              <a:t>하는 기술로 진화</a:t>
            </a:r>
          </a:p>
        </p:txBody>
      </p:sp>
      <p:sp>
        <p:nvSpPr>
          <p:cNvPr id="40" name="화살표: 오른쪽 39">
            <a:extLst>
              <a:ext uri="{FF2B5EF4-FFF2-40B4-BE49-F238E27FC236}">
                <a16:creationId xmlns:a16="http://schemas.microsoft.com/office/drawing/2014/main" id="{F5DAA5BB-DD24-4072-8BE4-7996E79F6C95}"/>
              </a:ext>
            </a:extLst>
          </p:cNvPr>
          <p:cNvSpPr/>
          <p:nvPr/>
        </p:nvSpPr>
        <p:spPr bwMode="auto">
          <a:xfrm>
            <a:off x="988071" y="3880067"/>
            <a:ext cx="4744853" cy="769767"/>
          </a:xfrm>
          <a:prstGeom prst="rightArrow">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latinLnBrk="0">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단순 저장 및 필요 시 복구</a:t>
            </a:r>
          </a:p>
        </p:txBody>
      </p:sp>
      <p:pic>
        <p:nvPicPr>
          <p:cNvPr id="41" name="그림 40">
            <a:extLst>
              <a:ext uri="{FF2B5EF4-FFF2-40B4-BE49-F238E27FC236}">
                <a16:creationId xmlns:a16="http://schemas.microsoft.com/office/drawing/2014/main" id="{55F7EC90-7681-4B02-B84C-8FC16766B0BF}"/>
              </a:ext>
            </a:extLst>
          </p:cNvPr>
          <p:cNvPicPr>
            <a:picLocks noChangeAspect="1"/>
          </p:cNvPicPr>
          <p:nvPr/>
        </p:nvPicPr>
        <p:blipFill>
          <a:blip r:embed="rId3"/>
          <a:stretch>
            <a:fillRect/>
          </a:stretch>
        </p:blipFill>
        <p:spPr>
          <a:xfrm>
            <a:off x="990091" y="1361615"/>
            <a:ext cx="4791075" cy="2495550"/>
          </a:xfrm>
          <a:prstGeom prst="rect">
            <a:avLst/>
          </a:prstGeom>
        </p:spPr>
      </p:pic>
      <p:grpSp>
        <p:nvGrpSpPr>
          <p:cNvPr id="42" name="그룹 41">
            <a:extLst>
              <a:ext uri="{FF2B5EF4-FFF2-40B4-BE49-F238E27FC236}">
                <a16:creationId xmlns:a16="http://schemas.microsoft.com/office/drawing/2014/main" id="{05EAAE56-75C5-49EC-A62C-B11F8F4D7772}"/>
              </a:ext>
            </a:extLst>
          </p:cNvPr>
          <p:cNvGrpSpPr/>
          <p:nvPr/>
        </p:nvGrpSpPr>
        <p:grpSpPr>
          <a:xfrm>
            <a:off x="5802836" y="1371141"/>
            <a:ext cx="2411047" cy="3278693"/>
            <a:chOff x="5799503" y="1333500"/>
            <a:chExt cx="2411047" cy="3278693"/>
          </a:xfrm>
        </p:grpSpPr>
        <p:sp>
          <p:nvSpPr>
            <p:cNvPr id="43" name="화살표: 오른쪽 42">
              <a:extLst>
                <a:ext uri="{FF2B5EF4-FFF2-40B4-BE49-F238E27FC236}">
                  <a16:creationId xmlns:a16="http://schemas.microsoft.com/office/drawing/2014/main" id="{1151B713-74B1-4DB2-B268-51134A648E04}"/>
                </a:ext>
              </a:extLst>
            </p:cNvPr>
            <p:cNvSpPr/>
            <p:nvPr/>
          </p:nvSpPr>
          <p:spPr bwMode="auto">
            <a:xfrm>
              <a:off x="5861320" y="3842426"/>
              <a:ext cx="2349230" cy="769767"/>
            </a:xfrm>
            <a:prstGeom prst="rightArrow">
              <a:avLst/>
            </a:prstGeom>
            <a:solidFill>
              <a:srgbClr val="54B948"/>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latinLnBrk="0">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즉시 활용</a:t>
              </a:r>
            </a:p>
          </p:txBody>
        </p:sp>
        <p:pic>
          <p:nvPicPr>
            <p:cNvPr id="44" name="그림 43">
              <a:extLst>
                <a:ext uri="{FF2B5EF4-FFF2-40B4-BE49-F238E27FC236}">
                  <a16:creationId xmlns:a16="http://schemas.microsoft.com/office/drawing/2014/main" id="{AEDAEC7C-2E6A-4F04-BE1A-3CB4B880B568}"/>
                </a:ext>
              </a:extLst>
            </p:cNvPr>
            <p:cNvPicPr>
              <a:picLocks noChangeAspect="1"/>
            </p:cNvPicPr>
            <p:nvPr/>
          </p:nvPicPr>
          <p:blipFill>
            <a:blip r:embed="rId4"/>
            <a:stretch>
              <a:fillRect/>
            </a:stretch>
          </p:blipFill>
          <p:spPr>
            <a:xfrm>
              <a:off x="5799503" y="1333500"/>
              <a:ext cx="2343150" cy="2486024"/>
            </a:xfrm>
            <a:prstGeom prst="rect">
              <a:avLst/>
            </a:prstGeom>
          </p:spPr>
        </p:pic>
        <p:sp>
          <p:nvSpPr>
            <p:cNvPr id="63" name="직사각형 62">
              <a:extLst>
                <a:ext uri="{FF2B5EF4-FFF2-40B4-BE49-F238E27FC236}">
                  <a16:creationId xmlns:a16="http://schemas.microsoft.com/office/drawing/2014/main" id="{A2AD4BCE-9CEE-4EDE-B0D0-5FC5AD00696E}"/>
                </a:ext>
              </a:extLst>
            </p:cNvPr>
            <p:cNvSpPr/>
            <p:nvPr/>
          </p:nvSpPr>
          <p:spPr bwMode="auto">
            <a:xfrm>
              <a:off x="5820418" y="3460160"/>
              <a:ext cx="2299317" cy="328475"/>
            </a:xfrm>
            <a:prstGeom prst="rect">
              <a:avLst/>
            </a:prstGeom>
            <a:solidFill>
              <a:srgbClr val="54B948"/>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latinLnBrk="0">
                <a:spcBef>
                  <a:spcPct val="0"/>
                </a:spcBef>
                <a:spcAft>
                  <a:spcPct val="0"/>
                </a:spcAft>
                <a:defRPr/>
              </a:pPr>
              <a:r>
                <a:rPr lang="en-US" altLang="ko-KR" sz="1100"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2010 ~</a:t>
              </a:r>
              <a:endParaRPr lang="ko-KR" altLang="en-US" sz="1100"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endParaRPr>
            </a:p>
          </p:txBody>
        </p:sp>
      </p:grpSp>
    </p:spTree>
    <p:extLst>
      <p:ext uri="{BB962C8B-B14F-4D97-AF65-F5344CB8AC3E}">
        <p14:creationId xmlns:p14="http://schemas.microsoft.com/office/powerpoint/2010/main" val="3997848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1098" y="172076"/>
            <a:ext cx="8361760" cy="553854"/>
          </a:xfrm>
        </p:spPr>
        <p:txBody>
          <a:bodyPr/>
          <a:lstStyle/>
          <a:p>
            <a:pPr>
              <a:defRPr/>
            </a:pPr>
            <a:r>
              <a:rPr lang="ko-KR" altLang="en-US" dirty="0">
                <a:latin typeface="+mn-ea"/>
              </a:rPr>
              <a:t>백업 저장장치의 진화</a:t>
            </a:r>
            <a:endParaRPr lang="en-US" altLang="ko-KR" dirty="0"/>
          </a:p>
        </p:txBody>
      </p:sp>
      <p:pic>
        <p:nvPicPr>
          <p:cNvPr id="12" name="Picture 16">
            <a:extLst>
              <a:ext uri="{FF2B5EF4-FFF2-40B4-BE49-F238E27FC236}">
                <a16:creationId xmlns:a16="http://schemas.microsoft.com/office/drawing/2014/main" id="{ADA95A25-B97F-4267-A8A1-885F29A785B0}"/>
              </a:ext>
            </a:extLst>
          </p:cNvPr>
          <p:cNvPicPr>
            <a:picLocks noChangeAspect="1"/>
          </p:cNvPicPr>
          <p:nvPr/>
        </p:nvPicPr>
        <p:blipFill>
          <a:blip r:embed="rId3"/>
          <a:stretch>
            <a:fillRect/>
          </a:stretch>
        </p:blipFill>
        <p:spPr>
          <a:xfrm>
            <a:off x="925348" y="2317911"/>
            <a:ext cx="647831" cy="431759"/>
          </a:xfrm>
          <a:prstGeom prst="rect">
            <a:avLst/>
          </a:prstGeom>
        </p:spPr>
      </p:pic>
      <p:pic>
        <p:nvPicPr>
          <p:cNvPr id="13" name="Picture 55">
            <a:extLst>
              <a:ext uri="{FF2B5EF4-FFF2-40B4-BE49-F238E27FC236}">
                <a16:creationId xmlns:a16="http://schemas.microsoft.com/office/drawing/2014/main" id="{DBCA5621-5109-4FDB-8D18-5F1C688811BD}"/>
              </a:ext>
            </a:extLst>
          </p:cNvPr>
          <p:cNvPicPr>
            <a:picLocks noChangeAspect="1"/>
          </p:cNvPicPr>
          <p:nvPr/>
        </p:nvPicPr>
        <p:blipFill>
          <a:blip r:embed="rId4"/>
          <a:stretch>
            <a:fillRect/>
          </a:stretch>
        </p:blipFill>
        <p:spPr>
          <a:xfrm>
            <a:off x="2643017" y="2227870"/>
            <a:ext cx="499282" cy="611841"/>
          </a:xfrm>
          <a:prstGeom prst="rect">
            <a:avLst/>
          </a:prstGeom>
        </p:spPr>
      </p:pic>
      <p:pic>
        <p:nvPicPr>
          <p:cNvPr id="14" name="Picture 40">
            <a:extLst>
              <a:ext uri="{FF2B5EF4-FFF2-40B4-BE49-F238E27FC236}">
                <a16:creationId xmlns:a16="http://schemas.microsoft.com/office/drawing/2014/main" id="{6FC5328B-5185-44EE-B672-810EE76D3F8F}"/>
              </a:ext>
            </a:extLst>
          </p:cNvPr>
          <p:cNvPicPr>
            <a:picLocks noChangeAspect="1"/>
          </p:cNvPicPr>
          <p:nvPr/>
        </p:nvPicPr>
        <p:blipFill>
          <a:blip r:embed="rId5"/>
          <a:stretch>
            <a:fillRect/>
          </a:stretch>
        </p:blipFill>
        <p:spPr>
          <a:xfrm>
            <a:off x="5750939" y="2227870"/>
            <a:ext cx="603279" cy="611841"/>
          </a:xfrm>
          <a:prstGeom prst="rect">
            <a:avLst/>
          </a:prstGeom>
        </p:spPr>
      </p:pic>
      <p:pic>
        <p:nvPicPr>
          <p:cNvPr id="15" name="Picture 37">
            <a:extLst>
              <a:ext uri="{FF2B5EF4-FFF2-40B4-BE49-F238E27FC236}">
                <a16:creationId xmlns:a16="http://schemas.microsoft.com/office/drawing/2014/main" id="{93057BD7-ACE4-4C4F-9E69-24C75248BE24}"/>
              </a:ext>
            </a:extLst>
          </p:cNvPr>
          <p:cNvPicPr>
            <a:picLocks noChangeAspect="1"/>
          </p:cNvPicPr>
          <p:nvPr/>
        </p:nvPicPr>
        <p:blipFill>
          <a:blip r:embed="rId6"/>
          <a:stretch>
            <a:fillRect/>
          </a:stretch>
        </p:blipFill>
        <p:spPr>
          <a:xfrm>
            <a:off x="7424054" y="2272890"/>
            <a:ext cx="719813" cy="521800"/>
          </a:xfrm>
          <a:prstGeom prst="rect">
            <a:avLst/>
          </a:prstGeom>
        </p:spPr>
      </p:pic>
      <p:pic>
        <p:nvPicPr>
          <p:cNvPr id="16" name="Picture 26">
            <a:extLst>
              <a:ext uri="{FF2B5EF4-FFF2-40B4-BE49-F238E27FC236}">
                <a16:creationId xmlns:a16="http://schemas.microsoft.com/office/drawing/2014/main" id="{E4740459-8537-484B-9C02-C084B76F5F30}"/>
              </a:ext>
            </a:extLst>
          </p:cNvPr>
          <p:cNvPicPr>
            <a:picLocks noChangeAspect="1"/>
          </p:cNvPicPr>
          <p:nvPr/>
        </p:nvPicPr>
        <p:blipFill>
          <a:blip r:embed="rId7"/>
          <a:stretch>
            <a:fillRect/>
          </a:stretch>
        </p:blipFill>
        <p:spPr>
          <a:xfrm>
            <a:off x="4212137" y="2209875"/>
            <a:ext cx="468964" cy="647831"/>
          </a:xfrm>
          <a:prstGeom prst="rect">
            <a:avLst/>
          </a:prstGeom>
        </p:spPr>
      </p:pic>
      <p:sp>
        <p:nvSpPr>
          <p:cNvPr id="2" name="TextBox 1">
            <a:extLst>
              <a:ext uri="{FF2B5EF4-FFF2-40B4-BE49-F238E27FC236}">
                <a16:creationId xmlns:a16="http://schemas.microsoft.com/office/drawing/2014/main" id="{9137D3B6-2F89-47E9-92B8-F702C0B78691}"/>
              </a:ext>
            </a:extLst>
          </p:cNvPr>
          <p:cNvSpPr txBox="1"/>
          <p:nvPr/>
        </p:nvSpPr>
        <p:spPr>
          <a:xfrm>
            <a:off x="575309"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Physical Tape Library</a:t>
            </a:r>
            <a:endParaRPr lang="ko-KR" altLang="en-US" b="1" dirty="0">
              <a:solidFill>
                <a:srgbClr val="FFFFFF"/>
              </a:solidFill>
              <a:latin typeface="Tahoma"/>
            </a:endParaRPr>
          </a:p>
        </p:txBody>
      </p:sp>
      <p:sp>
        <p:nvSpPr>
          <p:cNvPr id="18" name="TextBox 17">
            <a:extLst>
              <a:ext uri="{FF2B5EF4-FFF2-40B4-BE49-F238E27FC236}">
                <a16:creationId xmlns:a16="http://schemas.microsoft.com/office/drawing/2014/main" id="{66DE8FFB-8805-4BF2-A36D-F771963EE16D}"/>
              </a:ext>
            </a:extLst>
          </p:cNvPr>
          <p:cNvSpPr txBox="1"/>
          <p:nvPr/>
        </p:nvSpPr>
        <p:spPr>
          <a:xfrm>
            <a:off x="2207211"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Virtual Tape Library</a:t>
            </a:r>
            <a:endParaRPr lang="ko-KR" altLang="en-US" b="1" dirty="0">
              <a:solidFill>
                <a:srgbClr val="FFFFFF"/>
              </a:solidFill>
              <a:latin typeface="Tahoma"/>
            </a:endParaRPr>
          </a:p>
        </p:txBody>
      </p:sp>
      <p:sp>
        <p:nvSpPr>
          <p:cNvPr id="19" name="TextBox 18">
            <a:extLst>
              <a:ext uri="{FF2B5EF4-FFF2-40B4-BE49-F238E27FC236}">
                <a16:creationId xmlns:a16="http://schemas.microsoft.com/office/drawing/2014/main" id="{680034CE-DF7A-4DAD-A26C-0565E771B8ED}"/>
              </a:ext>
            </a:extLst>
          </p:cNvPr>
          <p:cNvSpPr txBox="1"/>
          <p:nvPr/>
        </p:nvSpPr>
        <p:spPr>
          <a:xfrm>
            <a:off x="3839113"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Backup Appliance</a:t>
            </a:r>
            <a:endParaRPr lang="ko-KR" altLang="en-US" b="1" dirty="0">
              <a:solidFill>
                <a:srgbClr val="FFFFFF"/>
              </a:solidFill>
              <a:latin typeface="Tahoma"/>
            </a:endParaRPr>
          </a:p>
        </p:txBody>
      </p:sp>
      <p:sp>
        <p:nvSpPr>
          <p:cNvPr id="20" name="TextBox 19">
            <a:extLst>
              <a:ext uri="{FF2B5EF4-FFF2-40B4-BE49-F238E27FC236}">
                <a16:creationId xmlns:a16="http://schemas.microsoft.com/office/drawing/2014/main" id="{FD01FB06-6471-42A9-BB0C-05BE366649EF}"/>
              </a:ext>
            </a:extLst>
          </p:cNvPr>
          <p:cNvSpPr txBox="1"/>
          <p:nvPr/>
        </p:nvSpPr>
        <p:spPr>
          <a:xfrm>
            <a:off x="5378922" y="1462280"/>
            <a:ext cx="1362086" cy="715581"/>
          </a:xfrm>
          <a:prstGeom prst="rect">
            <a:avLst/>
          </a:prstGeom>
        </p:spPr>
        <p:txBody>
          <a:bodyPr wrap="square" rtlCol="0" anchor="ctr">
            <a:spAutoFit/>
          </a:bodyPr>
          <a:lstStyle/>
          <a:p>
            <a:pPr algn="ctr" defTabSz="685628"/>
            <a:r>
              <a:rPr lang="en-US" altLang="ko-KR" b="1" dirty="0">
                <a:solidFill>
                  <a:srgbClr val="FFFFFF"/>
                </a:solidFill>
              </a:rPr>
              <a:t>scale-out Backup appliance</a:t>
            </a:r>
            <a:endParaRPr lang="ko-KR" altLang="en-US" b="1" dirty="0">
              <a:solidFill>
                <a:srgbClr val="FFFFFF"/>
              </a:solidFill>
              <a:latin typeface="Tahoma"/>
            </a:endParaRPr>
          </a:p>
        </p:txBody>
      </p:sp>
      <p:sp>
        <p:nvSpPr>
          <p:cNvPr id="21" name="TextBox 20">
            <a:extLst>
              <a:ext uri="{FF2B5EF4-FFF2-40B4-BE49-F238E27FC236}">
                <a16:creationId xmlns:a16="http://schemas.microsoft.com/office/drawing/2014/main" id="{0D8589C0-A59B-4977-843E-C5141AE2C6E4}"/>
              </a:ext>
            </a:extLst>
          </p:cNvPr>
          <p:cNvSpPr txBox="1"/>
          <p:nvPr/>
        </p:nvSpPr>
        <p:spPr>
          <a:xfrm>
            <a:off x="7102918"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Cloud Storage</a:t>
            </a:r>
            <a:endParaRPr lang="ko-KR" altLang="en-US" b="1" dirty="0">
              <a:solidFill>
                <a:srgbClr val="FFFFFF"/>
              </a:solidFill>
              <a:latin typeface="Tahoma"/>
            </a:endParaRPr>
          </a:p>
        </p:txBody>
      </p:sp>
      <p:sp>
        <p:nvSpPr>
          <p:cNvPr id="3" name="TextBox 2">
            <a:extLst>
              <a:ext uri="{FF2B5EF4-FFF2-40B4-BE49-F238E27FC236}">
                <a16:creationId xmlns:a16="http://schemas.microsoft.com/office/drawing/2014/main" id="{E80B288E-D864-446F-A154-B9FF02E8DB74}"/>
              </a:ext>
            </a:extLst>
          </p:cNvPr>
          <p:cNvSpPr txBox="1"/>
          <p:nvPr/>
        </p:nvSpPr>
        <p:spPr>
          <a:xfrm>
            <a:off x="558336" y="3095956"/>
            <a:ext cx="1362084" cy="842126"/>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Cost efficiently backup storage</a:t>
            </a:r>
          </a:p>
          <a:p>
            <a:pPr marL="177755" indent="-177755" defTabSz="685628">
              <a:buFont typeface="Arial" panose="020B0604020202020204" pitchFamily="34" charset="0"/>
              <a:buChar char="•"/>
            </a:pPr>
            <a:r>
              <a:rPr lang="en-US" altLang="ko-KR" sz="1000" dirty="0">
                <a:solidFill>
                  <a:srgbClr val="FFFFFF"/>
                </a:solidFill>
                <a:latin typeface="Tahoma"/>
              </a:rPr>
              <a:t>Offline backup media (Off-site copy)</a:t>
            </a:r>
            <a:endParaRPr lang="ko-KR" altLang="en-US" sz="1000" dirty="0">
              <a:solidFill>
                <a:srgbClr val="FFFFFF"/>
              </a:solidFill>
              <a:latin typeface="Tahoma"/>
            </a:endParaRPr>
          </a:p>
        </p:txBody>
      </p:sp>
      <p:sp>
        <p:nvSpPr>
          <p:cNvPr id="23" name="TextBox 22">
            <a:extLst>
              <a:ext uri="{FF2B5EF4-FFF2-40B4-BE49-F238E27FC236}">
                <a16:creationId xmlns:a16="http://schemas.microsoft.com/office/drawing/2014/main" id="{14C3DBA9-C1A0-443C-A184-FA5C77B980D6}"/>
              </a:ext>
            </a:extLst>
          </p:cNvPr>
          <p:cNvSpPr txBox="1"/>
          <p:nvPr/>
        </p:nvSpPr>
        <p:spPr>
          <a:xfrm>
            <a:off x="2218775" y="3095957"/>
            <a:ext cx="1362084" cy="688238"/>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Deduplicate backup storage</a:t>
            </a:r>
          </a:p>
          <a:p>
            <a:pPr marL="177755" indent="-177755" defTabSz="685628">
              <a:buFont typeface="Arial" panose="020B0604020202020204" pitchFamily="34" charset="0"/>
              <a:buChar char="•"/>
            </a:pPr>
            <a:r>
              <a:rPr lang="en-US" altLang="ko-KR" sz="1000" dirty="0">
                <a:solidFill>
                  <a:srgbClr val="FFFFFF"/>
                </a:solidFill>
                <a:latin typeface="Tahoma"/>
              </a:rPr>
              <a:t>Fast backup and recovery</a:t>
            </a:r>
          </a:p>
        </p:txBody>
      </p:sp>
      <p:sp>
        <p:nvSpPr>
          <p:cNvPr id="24" name="TextBox 23">
            <a:extLst>
              <a:ext uri="{FF2B5EF4-FFF2-40B4-BE49-F238E27FC236}">
                <a16:creationId xmlns:a16="http://schemas.microsoft.com/office/drawing/2014/main" id="{CE5B07F3-7DE6-4848-B255-2AB817F0028B}"/>
              </a:ext>
            </a:extLst>
          </p:cNvPr>
          <p:cNvSpPr txBox="1"/>
          <p:nvPr/>
        </p:nvSpPr>
        <p:spPr>
          <a:xfrm>
            <a:off x="3879213" y="3095957"/>
            <a:ext cx="1362084" cy="688238"/>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Integrated deduplicate backup appliance with server and storage</a:t>
            </a:r>
          </a:p>
        </p:txBody>
      </p:sp>
      <p:sp>
        <p:nvSpPr>
          <p:cNvPr id="25" name="TextBox 24">
            <a:extLst>
              <a:ext uri="{FF2B5EF4-FFF2-40B4-BE49-F238E27FC236}">
                <a16:creationId xmlns:a16="http://schemas.microsoft.com/office/drawing/2014/main" id="{2B35C2D2-1346-4D27-95B2-52B7FCEC77DB}"/>
              </a:ext>
            </a:extLst>
          </p:cNvPr>
          <p:cNvSpPr txBox="1"/>
          <p:nvPr/>
        </p:nvSpPr>
        <p:spPr>
          <a:xfrm>
            <a:off x="5539652" y="3095956"/>
            <a:ext cx="1362084" cy="534350"/>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Re-usable back-up data for Instant recovery</a:t>
            </a:r>
            <a:endParaRPr lang="ko-KR" altLang="en-US" sz="1000" dirty="0">
              <a:solidFill>
                <a:srgbClr val="FFFFFF"/>
              </a:solidFill>
              <a:latin typeface="Tahoma"/>
            </a:endParaRPr>
          </a:p>
        </p:txBody>
      </p:sp>
      <p:sp>
        <p:nvSpPr>
          <p:cNvPr id="26" name="TextBox 25">
            <a:extLst>
              <a:ext uri="{FF2B5EF4-FFF2-40B4-BE49-F238E27FC236}">
                <a16:creationId xmlns:a16="http://schemas.microsoft.com/office/drawing/2014/main" id="{77B757F0-439B-4563-A785-08C0396BBACB}"/>
              </a:ext>
            </a:extLst>
          </p:cNvPr>
          <p:cNvSpPr txBox="1"/>
          <p:nvPr/>
        </p:nvSpPr>
        <p:spPr>
          <a:xfrm>
            <a:off x="7200091" y="3095956"/>
            <a:ext cx="1362084" cy="380462"/>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Secure and durable storage</a:t>
            </a:r>
          </a:p>
        </p:txBody>
      </p:sp>
      <p:sp>
        <p:nvSpPr>
          <p:cNvPr id="28" name="화살표: 오른쪽 27">
            <a:extLst>
              <a:ext uri="{FF2B5EF4-FFF2-40B4-BE49-F238E27FC236}">
                <a16:creationId xmlns:a16="http://schemas.microsoft.com/office/drawing/2014/main" id="{A2175D6B-A55C-4277-AA16-EBF34099DB5E}"/>
              </a:ext>
            </a:extLst>
          </p:cNvPr>
          <p:cNvSpPr/>
          <p:nvPr/>
        </p:nvSpPr>
        <p:spPr bwMode="auto">
          <a:xfrm>
            <a:off x="722117" y="3984997"/>
            <a:ext cx="4585675" cy="647831"/>
          </a:xfrm>
          <a:prstGeom prst="rightArrow">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71" fontAlgn="base">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단순 저장 및 필요 시 복구</a:t>
            </a:r>
          </a:p>
        </p:txBody>
      </p:sp>
      <p:sp>
        <p:nvSpPr>
          <p:cNvPr id="29" name="화살표: 오른쪽 28">
            <a:extLst>
              <a:ext uri="{FF2B5EF4-FFF2-40B4-BE49-F238E27FC236}">
                <a16:creationId xmlns:a16="http://schemas.microsoft.com/office/drawing/2014/main" id="{8284B65A-5C1B-4B75-9AC2-0B8CBA4CD44A}"/>
              </a:ext>
            </a:extLst>
          </p:cNvPr>
          <p:cNvSpPr/>
          <p:nvPr/>
        </p:nvSpPr>
        <p:spPr bwMode="auto">
          <a:xfrm>
            <a:off x="5650267" y="3984997"/>
            <a:ext cx="2583480" cy="647831"/>
          </a:xfrm>
          <a:prstGeom prst="rightArrow">
            <a:avLst/>
          </a:prstGeom>
          <a:solidFill>
            <a:srgbClr val="54B948"/>
          </a:solidFill>
          <a:ln w="9525" cap="flat" cmpd="sng" algn="ctr">
            <a:noFill/>
            <a:prstDash val="solid"/>
            <a:headEnd type="none" w="med" len="med"/>
            <a:tailEnd type="none" w="med" len="med"/>
          </a:ln>
          <a:effectLst/>
        </p:spPr>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71" fontAlgn="base">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데이터 활용</a:t>
            </a:r>
          </a:p>
        </p:txBody>
      </p:sp>
      <p:sp>
        <p:nvSpPr>
          <p:cNvPr id="30" name="Content Placeholder 1">
            <a:extLst>
              <a:ext uri="{FF2B5EF4-FFF2-40B4-BE49-F238E27FC236}">
                <a16:creationId xmlns:a16="http://schemas.microsoft.com/office/drawing/2014/main" id="{B9F33ACF-AFD7-4EF1-A347-4C428E89943C}"/>
              </a:ext>
            </a:extLst>
          </p:cNvPr>
          <p:cNvSpPr txBox="1">
            <a:spLocks/>
          </p:cNvSpPr>
          <p:nvPr/>
        </p:nvSpPr>
        <p:spPr>
          <a:xfrm>
            <a:off x="109112" y="859397"/>
            <a:ext cx="8898179" cy="439799"/>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685859">
              <a:buNone/>
            </a:pPr>
            <a:r>
              <a:rPr lang="ko-KR" altLang="en-US" sz="1400" b="1" dirty="0">
                <a:solidFill>
                  <a:srgbClr val="FFFFFF"/>
                </a:solidFill>
                <a:latin typeface="맑은 고딕" panose="020B0503020000020004" pitchFamily="50" charset="-127"/>
                <a:ea typeface="맑은 고딕" panose="020B0503020000020004" pitchFamily="50" charset="-127"/>
              </a:rPr>
              <a:t>백업 데이터를 보관하던 방식에서 다양한 용도로 </a:t>
            </a:r>
            <a:r>
              <a:rPr lang="ko-KR" altLang="en-US" sz="1400" b="1" dirty="0">
                <a:solidFill>
                  <a:srgbClr val="00E296"/>
                </a:solidFill>
                <a:latin typeface="맑은 고딕" panose="020B0503020000020004" pitchFamily="50" charset="-127"/>
                <a:ea typeface="맑은 고딕" panose="020B0503020000020004" pitchFamily="50" charset="-127"/>
              </a:rPr>
              <a:t>활용</a:t>
            </a:r>
            <a:r>
              <a:rPr lang="ko-KR" altLang="en-US" sz="1400" b="1" dirty="0">
                <a:solidFill>
                  <a:srgbClr val="FFFFFF"/>
                </a:solidFill>
                <a:latin typeface="맑은 고딕" panose="020B0503020000020004" pitchFamily="50" charset="-127"/>
                <a:ea typeface="맑은 고딕" panose="020B0503020000020004" pitchFamily="50" charset="-127"/>
              </a:rPr>
              <a:t>하는 기술로 진화</a:t>
            </a:r>
          </a:p>
        </p:txBody>
      </p:sp>
    </p:spTree>
    <p:extLst>
      <p:ext uri="{BB962C8B-B14F-4D97-AF65-F5344CB8AC3E}">
        <p14:creationId xmlns:p14="http://schemas.microsoft.com/office/powerpoint/2010/main" val="586529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하이브리드 클라우드 시대로 진화</a:t>
            </a:r>
            <a:endParaRPr lang="en-US" altLang="ko-KR" b="1" dirty="0"/>
          </a:p>
        </p:txBody>
      </p:sp>
      <p:sp>
        <p:nvSpPr>
          <p:cNvPr id="22" name="말풍선: 타원형 21">
            <a:extLst>
              <a:ext uri="{FF2B5EF4-FFF2-40B4-BE49-F238E27FC236}">
                <a16:creationId xmlns:a16="http://schemas.microsoft.com/office/drawing/2014/main" id="{65F5C684-FD48-4713-B9C4-707BF6F30039}"/>
              </a:ext>
            </a:extLst>
          </p:cNvPr>
          <p:cNvSpPr/>
          <p:nvPr/>
        </p:nvSpPr>
        <p:spPr>
          <a:xfrm>
            <a:off x="3846616" y="1681644"/>
            <a:ext cx="2319916" cy="1676333"/>
          </a:xfrm>
          <a:prstGeom prst="wedgeEllipseCallout">
            <a:avLst>
              <a:gd name="adj1" fmla="val 36324"/>
              <a:gd name="adj2" fmla="val 56757"/>
            </a:avLst>
          </a:prstGeom>
          <a:solidFill>
            <a:srgbClr val="00E29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이제는 하이브리드 클라우드 시대</a:t>
            </a:r>
            <a:r>
              <a:rPr kumimoji="0" lang="en-US" altLang="ko-KR"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a:t>
            </a:r>
            <a:endPar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endParaRPr>
          </a:p>
        </p:txBody>
      </p:sp>
      <p:sp>
        <p:nvSpPr>
          <p:cNvPr id="23" name="텍스트 개체 틀 6">
            <a:extLst>
              <a:ext uri="{FF2B5EF4-FFF2-40B4-BE49-F238E27FC236}">
                <a16:creationId xmlns:a16="http://schemas.microsoft.com/office/drawing/2014/main" id="{9AC9B0F4-DDAD-4E04-9EA7-0477EEFABAAA}"/>
              </a:ext>
            </a:extLst>
          </p:cNvPr>
          <p:cNvSpPr txBox="1">
            <a:spLocks/>
          </p:cNvSpPr>
          <p:nvPr/>
        </p:nvSpPr>
        <p:spPr>
          <a:xfrm>
            <a:off x="476410" y="4577456"/>
            <a:ext cx="8253288" cy="400110"/>
          </a:xfrm>
          <a:prstGeom prst="rect">
            <a:avLst/>
          </a:prstGeom>
        </p:spPr>
        <p:txBody>
          <a:bodyPr/>
          <a:lstStyle>
            <a:lvl1pPr marL="0" indent="0" algn="l" defTabSz="914400" rtl="0" eaLnBrk="1" latinLnBrk="1" hangingPunct="1">
              <a:lnSpc>
                <a:spcPct val="100000"/>
              </a:lnSpc>
              <a:spcBef>
                <a:spcPts val="0"/>
              </a:spcBef>
              <a:buFont typeface="Arial" panose="020B0604020202020204" pitchFamily="34" charset="0"/>
              <a:buNone/>
              <a:defRPr sz="10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451 Research, 69% of enterprises will have hybrid IT environments by 2019, </a:t>
            </a: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hlinkClick r:id="rId3">
                  <a:extLst>
                    <a:ext uri="{A12FA001-AC4F-418D-AE19-62706E023703}">
                      <ahyp:hlinkClr xmlns:ahyp="http://schemas.microsoft.com/office/drawing/2018/hyperlinkcolor" val="tx"/>
                    </a:ext>
                  </a:extLst>
                </a:hlinkClick>
              </a:rPr>
              <a:t>https://451research.com/images/Marketing/press_releases/Pre_Re-Invent_2018_press_release_final_11_22.pdf</a:t>
            </a:r>
            <a:endPar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kumimoji="0" lang="ko-KR" altLang="en-US"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24" name="직선 화살표 연결선 23">
            <a:extLst>
              <a:ext uri="{FF2B5EF4-FFF2-40B4-BE49-F238E27FC236}">
                <a16:creationId xmlns:a16="http://schemas.microsoft.com/office/drawing/2014/main" id="{BB85B339-C178-42F3-A5A0-4DC18916175A}"/>
              </a:ext>
            </a:extLst>
          </p:cNvPr>
          <p:cNvCxnSpPr>
            <a:cxnSpLocks/>
          </p:cNvCxnSpPr>
          <p:nvPr/>
        </p:nvCxnSpPr>
        <p:spPr>
          <a:xfrm>
            <a:off x="506638" y="3530768"/>
            <a:ext cx="72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8702203-44DA-4818-9E2B-62DD11A9E09F}"/>
              </a:ext>
            </a:extLst>
          </p:cNvPr>
          <p:cNvCxnSpPr>
            <a:cxnSpLocks/>
          </p:cNvCxnSpPr>
          <p:nvPr/>
        </p:nvCxnSpPr>
        <p:spPr>
          <a:xfrm>
            <a:off x="1239669" y="3530768"/>
            <a:ext cx="12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05F99DD-8E9E-4830-9EF8-CA7B0960C9F0}"/>
              </a:ext>
            </a:extLst>
          </p:cNvPr>
          <p:cNvCxnSpPr>
            <a:cxnSpLocks/>
          </p:cNvCxnSpPr>
          <p:nvPr/>
        </p:nvCxnSpPr>
        <p:spPr>
          <a:xfrm>
            <a:off x="1226638" y="3530768"/>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59711AAD-07B9-46D5-BC48-50CF92F239F9}"/>
              </a:ext>
            </a:extLst>
          </p:cNvPr>
          <p:cNvCxnSpPr>
            <a:cxnSpLocks/>
          </p:cNvCxnSpPr>
          <p:nvPr/>
        </p:nvCxnSpPr>
        <p:spPr>
          <a:xfrm>
            <a:off x="2499669" y="3576676"/>
            <a:ext cx="2400" cy="823785"/>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70FA4-834B-45BA-956F-6C5858621C53}"/>
              </a:ext>
            </a:extLst>
          </p:cNvPr>
          <p:cNvSpPr txBox="1"/>
          <p:nvPr/>
        </p:nvSpPr>
        <p:spPr>
          <a:xfrm>
            <a:off x="171357" y="3669009"/>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0" name="TextBox 49">
            <a:extLst>
              <a:ext uri="{FF2B5EF4-FFF2-40B4-BE49-F238E27FC236}">
                <a16:creationId xmlns:a16="http://schemas.microsoft.com/office/drawing/2014/main" id="{F37106D2-5227-473D-8432-C1A980C14F87}"/>
              </a:ext>
            </a:extLst>
          </p:cNvPr>
          <p:cNvSpPr txBox="1"/>
          <p:nvPr/>
        </p:nvSpPr>
        <p:spPr>
          <a:xfrm>
            <a:off x="979959" y="3715175"/>
            <a:ext cx="1314992" cy="40011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1" name="TextBox 50">
            <a:extLst>
              <a:ext uri="{FF2B5EF4-FFF2-40B4-BE49-F238E27FC236}">
                <a16:creationId xmlns:a16="http://schemas.microsoft.com/office/drawing/2014/main" id="{F10F2E40-6543-4641-A6F2-E4F831525BBC}"/>
              </a:ext>
            </a:extLst>
          </p:cNvPr>
          <p:cNvSpPr txBox="1"/>
          <p:nvPr/>
        </p:nvSpPr>
        <p:spPr>
          <a:xfrm>
            <a:off x="1586639" y="3761341"/>
            <a:ext cx="1314992" cy="307777"/>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x86</a:t>
            </a:r>
            <a:endPar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6" name="TextBox 55">
            <a:extLst>
              <a:ext uri="{FF2B5EF4-FFF2-40B4-BE49-F238E27FC236}">
                <a16:creationId xmlns:a16="http://schemas.microsoft.com/office/drawing/2014/main" id="{6C79CDB7-3457-4428-8A10-838DB9D51965}"/>
              </a:ext>
            </a:extLst>
          </p:cNvPr>
          <p:cNvSpPr txBox="1"/>
          <p:nvPr/>
        </p:nvSpPr>
        <p:spPr>
          <a:xfrm>
            <a:off x="388938" y="2874219"/>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2000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7" name="TextBox 56">
            <a:extLst>
              <a:ext uri="{FF2B5EF4-FFF2-40B4-BE49-F238E27FC236}">
                <a16:creationId xmlns:a16="http://schemas.microsoft.com/office/drawing/2014/main" id="{4288849C-7F38-4BAB-80C9-FE20ED0C3306}"/>
              </a:ext>
            </a:extLst>
          </p:cNvPr>
          <p:cNvSpPr txBox="1"/>
          <p:nvPr/>
        </p:nvSpPr>
        <p:spPr>
          <a:xfrm>
            <a:off x="1363338" y="2874219"/>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2010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6" name="그룹 5">
            <a:extLst>
              <a:ext uri="{FF2B5EF4-FFF2-40B4-BE49-F238E27FC236}">
                <a16:creationId xmlns:a16="http://schemas.microsoft.com/office/drawing/2014/main" id="{18255E74-81CE-4FEE-B27D-6F280E345412}"/>
              </a:ext>
            </a:extLst>
          </p:cNvPr>
          <p:cNvGrpSpPr/>
          <p:nvPr/>
        </p:nvGrpSpPr>
        <p:grpSpPr>
          <a:xfrm>
            <a:off x="2057771" y="2874219"/>
            <a:ext cx="6611881" cy="1526242"/>
            <a:chOff x="2057771" y="2732171"/>
            <a:chExt cx="6611881" cy="1526242"/>
          </a:xfrm>
        </p:grpSpPr>
        <p:sp>
          <p:nvSpPr>
            <p:cNvPr id="52" name="TextBox 51">
              <a:extLst>
                <a:ext uri="{FF2B5EF4-FFF2-40B4-BE49-F238E27FC236}">
                  <a16:creationId xmlns:a16="http://schemas.microsoft.com/office/drawing/2014/main" id="{67DDE347-18F3-4C7D-B9AE-46EF5BA08457}"/>
                </a:ext>
              </a:extLst>
            </p:cNvPr>
            <p:cNvSpPr txBox="1"/>
            <p:nvPr/>
          </p:nvSpPr>
          <p:spPr>
            <a:xfrm>
              <a:off x="2057771" y="3650071"/>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5" name="그룹 4">
              <a:extLst>
                <a:ext uri="{FF2B5EF4-FFF2-40B4-BE49-F238E27FC236}">
                  <a16:creationId xmlns:a16="http://schemas.microsoft.com/office/drawing/2014/main" id="{8361A54B-C502-4B3E-9EDE-5D59EB5397BC}"/>
                </a:ext>
              </a:extLst>
            </p:cNvPr>
            <p:cNvGrpSpPr/>
            <p:nvPr/>
          </p:nvGrpSpPr>
          <p:grpSpPr>
            <a:xfrm>
              <a:off x="2516807" y="2732171"/>
              <a:ext cx="6152845" cy="1526242"/>
              <a:chOff x="2516807" y="2732171"/>
              <a:chExt cx="6152845" cy="1526242"/>
            </a:xfrm>
          </p:grpSpPr>
          <p:cxnSp>
            <p:nvCxnSpPr>
              <p:cNvPr id="26" name="직선 화살표 연결선 25">
                <a:extLst>
                  <a:ext uri="{FF2B5EF4-FFF2-40B4-BE49-F238E27FC236}">
                    <a16:creationId xmlns:a16="http://schemas.microsoft.com/office/drawing/2014/main" id="{1E4E648E-8200-420B-8CC9-6C73657BD143}"/>
                  </a:ext>
                </a:extLst>
              </p:cNvPr>
              <p:cNvCxnSpPr>
                <a:cxnSpLocks/>
              </p:cNvCxnSpPr>
              <p:nvPr/>
            </p:nvCxnSpPr>
            <p:spPr>
              <a:xfrm>
                <a:off x="2516807" y="3388720"/>
                <a:ext cx="21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0E29731A-D837-452E-9E2C-9A14EADD0796}"/>
                  </a:ext>
                </a:extLst>
              </p:cNvPr>
              <p:cNvCxnSpPr>
                <a:cxnSpLocks/>
              </p:cNvCxnSpPr>
              <p:nvPr/>
            </p:nvCxnSpPr>
            <p:spPr>
              <a:xfrm>
                <a:off x="4693230" y="3388720"/>
                <a:ext cx="39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029510F2-5CBF-46DA-BA73-1840C13B4F65}"/>
                  </a:ext>
                </a:extLst>
              </p:cNvPr>
              <p:cNvCxnSpPr>
                <a:cxnSpLocks/>
              </p:cNvCxnSpPr>
              <p:nvPr/>
            </p:nvCxnSpPr>
            <p:spPr>
              <a:xfrm>
                <a:off x="4676807" y="3388720"/>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728FC60-8ABD-407D-9228-EB1823F999A5}"/>
                  </a:ext>
                </a:extLst>
              </p:cNvPr>
              <p:cNvSpPr txBox="1"/>
              <p:nvPr/>
            </p:nvSpPr>
            <p:spPr>
              <a:xfrm>
                <a:off x="2755135" y="3603904"/>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54" name="TextBox 53">
                <a:extLst>
                  <a:ext uri="{FF2B5EF4-FFF2-40B4-BE49-F238E27FC236}">
                    <a16:creationId xmlns:a16="http://schemas.microsoft.com/office/drawing/2014/main" id="{EB4AED80-B46C-4012-9590-D2EF7A51CB56}"/>
                  </a:ext>
                </a:extLst>
              </p:cNvPr>
              <p:cNvSpPr txBox="1"/>
              <p:nvPr/>
            </p:nvSpPr>
            <p:spPr>
              <a:xfrm>
                <a:off x="3516561" y="3474540"/>
                <a:ext cx="1314992" cy="292388"/>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3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55" name="TextBox 54">
                <a:extLst>
                  <a:ext uri="{FF2B5EF4-FFF2-40B4-BE49-F238E27FC236}">
                    <a16:creationId xmlns:a16="http://schemas.microsoft.com/office/drawing/2014/main" id="{25C86DD0-CF3E-48ED-B227-93D9163AF35A}"/>
                  </a:ext>
                </a:extLst>
              </p:cNvPr>
              <p:cNvSpPr txBox="1"/>
              <p:nvPr/>
            </p:nvSpPr>
            <p:spPr>
              <a:xfrm>
                <a:off x="3524118" y="3842430"/>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sp>
            <p:nvSpPr>
              <p:cNvPr id="58" name="TextBox 57">
                <a:extLst>
                  <a:ext uri="{FF2B5EF4-FFF2-40B4-BE49-F238E27FC236}">
                    <a16:creationId xmlns:a16="http://schemas.microsoft.com/office/drawing/2014/main" id="{62E59FEF-7837-41AE-AE00-21BDBFA3BE9E}"/>
                  </a:ext>
                </a:extLst>
              </p:cNvPr>
              <p:cNvSpPr txBox="1"/>
              <p:nvPr/>
            </p:nvSpPr>
            <p:spPr>
              <a:xfrm>
                <a:off x="309805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2019</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9" name="TextBox 58">
                <a:extLst>
                  <a:ext uri="{FF2B5EF4-FFF2-40B4-BE49-F238E27FC236}">
                    <a16:creationId xmlns:a16="http://schemas.microsoft.com/office/drawing/2014/main" id="{3F7D9149-BFD2-4CE9-84B5-0F114911ECE1}"/>
                  </a:ext>
                </a:extLst>
              </p:cNvPr>
              <p:cNvSpPr txBox="1"/>
              <p:nvPr/>
            </p:nvSpPr>
            <p:spPr>
              <a:xfrm>
                <a:off x="6113311"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2019 +</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60" name="TextBox 59">
                <a:extLst>
                  <a:ext uri="{FF2B5EF4-FFF2-40B4-BE49-F238E27FC236}">
                    <a16:creationId xmlns:a16="http://schemas.microsoft.com/office/drawing/2014/main" id="{247B8B13-4EC1-43AE-8A21-B7D7BD631F5E}"/>
                  </a:ext>
                </a:extLst>
              </p:cNvPr>
              <p:cNvSpPr txBox="1"/>
              <p:nvPr/>
            </p:nvSpPr>
            <p:spPr>
              <a:xfrm>
                <a:off x="4610408" y="3611461"/>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61" name="TextBox 60">
                <a:extLst>
                  <a:ext uri="{FF2B5EF4-FFF2-40B4-BE49-F238E27FC236}">
                    <a16:creationId xmlns:a16="http://schemas.microsoft.com/office/drawing/2014/main" id="{CB22F01F-A31B-46B0-A23A-728DD88826A1}"/>
                  </a:ext>
                </a:extLst>
              </p:cNvPr>
              <p:cNvSpPr txBox="1"/>
              <p:nvPr/>
            </p:nvSpPr>
            <p:spPr>
              <a:xfrm>
                <a:off x="5659001" y="3531883"/>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6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62" name="TextBox 61">
                <a:extLst>
                  <a:ext uri="{FF2B5EF4-FFF2-40B4-BE49-F238E27FC236}">
                    <a16:creationId xmlns:a16="http://schemas.microsoft.com/office/drawing/2014/main" id="{CF028806-1514-4176-B16C-9A33498668FB}"/>
                  </a:ext>
                </a:extLst>
              </p:cNvPr>
              <p:cNvSpPr txBox="1"/>
              <p:nvPr/>
            </p:nvSpPr>
            <p:spPr>
              <a:xfrm>
                <a:off x="7037438" y="3516494"/>
                <a:ext cx="1632214" cy="52322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grpSp>
      </p:grpSp>
      <p:grpSp>
        <p:nvGrpSpPr>
          <p:cNvPr id="3" name="그룹 2">
            <a:extLst>
              <a:ext uri="{FF2B5EF4-FFF2-40B4-BE49-F238E27FC236}">
                <a16:creationId xmlns:a16="http://schemas.microsoft.com/office/drawing/2014/main" id="{D8B891DB-3D80-4A37-97DB-BD0E078E5A02}"/>
              </a:ext>
            </a:extLst>
          </p:cNvPr>
          <p:cNvGrpSpPr/>
          <p:nvPr/>
        </p:nvGrpSpPr>
        <p:grpSpPr>
          <a:xfrm>
            <a:off x="304023" y="1777412"/>
            <a:ext cx="2210228" cy="1469311"/>
            <a:chOff x="304023" y="1635364"/>
            <a:chExt cx="2210228" cy="1469311"/>
          </a:xfrm>
        </p:grpSpPr>
        <p:grpSp>
          <p:nvGrpSpPr>
            <p:cNvPr id="68" name="그룹 67">
              <a:extLst>
                <a:ext uri="{FF2B5EF4-FFF2-40B4-BE49-F238E27FC236}">
                  <a16:creationId xmlns:a16="http://schemas.microsoft.com/office/drawing/2014/main" id="{C7E57D80-3BF2-4329-962B-967C9EE971E0}"/>
                </a:ext>
              </a:extLst>
            </p:cNvPr>
            <p:cNvGrpSpPr/>
            <p:nvPr/>
          </p:nvGrpSpPr>
          <p:grpSpPr>
            <a:xfrm>
              <a:off x="1677123" y="1635364"/>
              <a:ext cx="837128" cy="1469311"/>
              <a:chOff x="1241749" y="1659531"/>
              <a:chExt cx="837128" cy="1469311"/>
            </a:xfrm>
          </p:grpSpPr>
          <p:pic>
            <p:nvPicPr>
              <p:cNvPr id="73" name="Picture 6" descr="Image result for IBM">
                <a:extLst>
                  <a:ext uri="{FF2B5EF4-FFF2-40B4-BE49-F238E27FC236}">
                    <a16:creationId xmlns:a16="http://schemas.microsoft.com/office/drawing/2014/main" id="{C7CFCD4C-8429-4A2C-8C26-2243DA80A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749" y="2382529"/>
                <a:ext cx="716184" cy="286474"/>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직선 연결선 69">
                <a:extLst>
                  <a:ext uri="{FF2B5EF4-FFF2-40B4-BE49-F238E27FC236}">
                    <a16:creationId xmlns:a16="http://schemas.microsoft.com/office/drawing/2014/main" id="{7ED5F9B2-744B-4627-B7AD-C94D07B491E3}"/>
                  </a:ext>
                </a:extLst>
              </p:cNvPr>
              <p:cNvCxnSpPr>
                <a:cxnSpLocks/>
              </p:cNvCxnSpPr>
              <p:nvPr/>
            </p:nvCxnSpPr>
            <p:spPr>
              <a:xfrm>
                <a:off x="2078877" y="1659531"/>
                <a:ext cx="0" cy="1469311"/>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pic>
          <p:nvPicPr>
            <p:cNvPr id="1028" name="Picture 4" descr="Related image">
              <a:extLst>
                <a:ext uri="{FF2B5EF4-FFF2-40B4-BE49-F238E27FC236}">
                  <a16:creationId xmlns:a16="http://schemas.microsoft.com/office/drawing/2014/main" id="{7ABD23E5-D660-4D80-9CEB-6BF54B9D53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23" y="2048122"/>
              <a:ext cx="1578587" cy="9343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E6A489FD-3D1C-443F-B27E-75A32A122F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97" y="1739614"/>
              <a:ext cx="1442074" cy="240847"/>
            </a:xfrm>
            <a:prstGeom prst="rect">
              <a:avLst/>
            </a:prstGeom>
            <a:noFill/>
            <a:extLst>
              <a:ext uri="{909E8E84-426E-40DD-AFC4-6F175D3DCCD1}">
                <a14:hiddenFill xmlns:a14="http://schemas.microsoft.com/office/drawing/2010/main">
                  <a:solidFill>
                    <a:srgbClr val="FFFFFF"/>
                  </a:solidFill>
                </a14:hiddenFill>
              </a:ext>
            </a:extLst>
          </p:spPr>
        </p:pic>
      </p:gr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ctr" defTabSz="686030" rtl="0" eaLnBrk="1" fontAlgn="auto" latinLnBrk="0" hangingPunct="1">
              <a:lnSpc>
                <a:spcPct val="100000"/>
              </a:lnSpc>
              <a:spcBef>
                <a:spcPts val="0"/>
              </a:spcBef>
              <a:spcAft>
                <a:spcPts val="0"/>
              </a:spcAft>
              <a:buClrTx/>
              <a:buSzPct val="90000"/>
              <a:buFont typeface="Arial" pitchFamily="34" charset="0"/>
              <a:buNone/>
              <a:tabLst/>
              <a:defRPr/>
            </a:pP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오늘날의 </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IT </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인프라는 </a:t>
            </a:r>
            <a:r>
              <a:rPr kumimoji="0" lang="ko-KR" altLang="en-US" sz="1400" b="1" i="0" u="none" strike="noStrike" kern="1200" cap="none" spc="0" normalizeH="0" baseline="0" noProof="0" dirty="0" err="1">
                <a:ln>
                  <a:noFill/>
                </a:ln>
                <a:solidFill>
                  <a:srgbClr val="FFFFFF"/>
                </a:solidFill>
                <a:effectLst/>
                <a:uLnTx/>
                <a:uFillTx/>
                <a:latin typeface="맑은 고딕" panose="020B0503020000020004" pitchFamily="50" charset="-127"/>
                <a:ea typeface="맑은 고딕" panose="020B0503020000020004" pitchFamily="50" charset="-127"/>
                <a:cs typeface="+mn-cs"/>
              </a:rPr>
              <a:t>온프레미스</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 </a:t>
            </a:r>
            <a:r>
              <a:rPr kumimoji="0" lang="ko-KR" altLang="en-US" sz="1400" b="1" i="0" u="none" strike="noStrike" kern="1200" cap="none" spc="0" normalizeH="0" baseline="0" noProof="0" dirty="0" err="1">
                <a:ln>
                  <a:noFill/>
                </a:ln>
                <a:solidFill>
                  <a:srgbClr val="FFFFFF"/>
                </a:solidFill>
                <a:effectLst/>
                <a:uLnTx/>
                <a:uFillTx/>
                <a:latin typeface="맑은 고딕" panose="020B0503020000020004" pitchFamily="50" charset="-127"/>
                <a:ea typeface="맑은 고딕" panose="020B0503020000020004" pitchFamily="50" charset="-127"/>
                <a:cs typeface="+mn-cs"/>
              </a:rPr>
              <a:t>프라이빗</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a:t>
            </a:r>
            <a:r>
              <a:rPr kumimoji="0" lang="ko-KR" altLang="en-US" sz="1400" b="1" i="0" u="none" strike="noStrike" kern="1200" cap="none" spc="0" normalizeH="0" baseline="0" noProof="0" dirty="0" err="1">
                <a:ln>
                  <a:noFill/>
                </a:ln>
                <a:solidFill>
                  <a:srgbClr val="FFFFFF"/>
                </a:solidFill>
                <a:effectLst/>
                <a:uLnTx/>
                <a:uFillTx/>
                <a:latin typeface="맑은 고딕" panose="020B0503020000020004" pitchFamily="50" charset="-127"/>
                <a:ea typeface="맑은 고딕" panose="020B0503020000020004" pitchFamily="50" charset="-127"/>
                <a:cs typeface="+mn-cs"/>
              </a:rPr>
              <a:t>퍼블릭</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 클라우드 </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(AWS, Azure) </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등 다양한 형태로 </a:t>
            </a:r>
            <a:r>
              <a:rPr lang="ko-KR" altLang="en-US" sz="1400" b="1" dirty="0">
                <a:solidFill>
                  <a:srgbClr val="FFFFFF"/>
                </a:solidFill>
                <a:latin typeface="맑은 고딕" panose="020B0503020000020004" pitchFamily="50" charset="-127"/>
                <a:ea typeface="맑은 고딕" panose="020B0503020000020004" pitchFamily="50" charset="-127"/>
              </a:rPr>
              <a:t>결합되는</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 </a:t>
            </a: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하이브리드 클라우드로 진화</a:t>
            </a:r>
            <a:endParaRPr kumimoji="0" lang="en-US" altLang="ko-KR"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id="{4AA1307A-F742-4D7E-A138-14540DFF2C16}"/>
              </a:ext>
            </a:extLst>
          </p:cNvPr>
          <p:cNvGrpSpPr/>
          <p:nvPr/>
        </p:nvGrpSpPr>
        <p:grpSpPr>
          <a:xfrm>
            <a:off x="6365514" y="1507378"/>
            <a:ext cx="2266763" cy="1665028"/>
            <a:chOff x="6365514" y="1507378"/>
            <a:chExt cx="2266763" cy="1665028"/>
          </a:xfrm>
        </p:grpSpPr>
        <p:pic>
          <p:nvPicPr>
            <p:cNvPr id="75" name="Picture 25">
              <a:extLst>
                <a:ext uri="{FF2B5EF4-FFF2-40B4-BE49-F238E27FC236}">
                  <a16:creationId xmlns:a16="http://schemas.microsoft.com/office/drawing/2014/main" id="{3FD4DE82-BE4C-45B3-A95E-3CD72428CE1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096528" y="2367673"/>
              <a:ext cx="804733" cy="804733"/>
            </a:xfrm>
            <a:prstGeom prst="rect">
              <a:avLst/>
            </a:prstGeom>
          </p:spPr>
        </p:pic>
        <p:grpSp>
          <p:nvGrpSpPr>
            <p:cNvPr id="41" name="Group 1">
              <a:extLst>
                <a:ext uri="{FF2B5EF4-FFF2-40B4-BE49-F238E27FC236}">
                  <a16:creationId xmlns:a16="http://schemas.microsoft.com/office/drawing/2014/main" id="{D34BF9FC-015A-4B62-BFFA-A6D974FE6282}"/>
                </a:ext>
              </a:extLst>
            </p:cNvPr>
            <p:cNvGrpSpPr/>
            <p:nvPr/>
          </p:nvGrpSpPr>
          <p:grpSpPr>
            <a:xfrm>
              <a:off x="6365514" y="1507378"/>
              <a:ext cx="2266763" cy="892552"/>
              <a:chOff x="5715000" y="956819"/>
              <a:chExt cx="2266763" cy="892552"/>
            </a:xfrm>
          </p:grpSpPr>
          <p:sp>
            <p:nvSpPr>
              <p:cNvPr id="42" name="TextBox 41">
                <a:extLst>
                  <a:ext uri="{FF2B5EF4-FFF2-40B4-BE49-F238E27FC236}">
                    <a16:creationId xmlns:a16="http://schemas.microsoft.com/office/drawing/2014/main" id="{F38FA17B-249A-4653-B468-0D20A785B8AE}"/>
                  </a:ext>
                </a:extLst>
              </p:cNvPr>
              <p:cNvSpPr txBox="1"/>
              <p:nvPr/>
            </p:nvSpPr>
            <p:spPr>
              <a:xfrm>
                <a:off x="5715000" y="956819"/>
                <a:ext cx="2266763" cy="892552"/>
              </a:xfrm>
              <a:prstGeom prst="rect">
                <a:avLst/>
              </a:prstGeom>
              <a:ln w="12700">
                <a:solidFill>
                  <a:srgbClr val="93EB20"/>
                </a:solidFill>
              </a:ln>
            </p:spPr>
            <p:txBody>
              <a:bodyPr wrap="square" lIns="396000" rtlCol="0" anchor="ctr">
                <a:spAutoFit/>
              </a:bodyPr>
              <a:lstStyle/>
              <a:p>
                <a:pPr>
                  <a:spcAft>
                    <a:spcPts val="600"/>
                  </a:spcAft>
                </a:pPr>
                <a:r>
                  <a:rPr lang="en-GB" sz="1400" dirty="0">
                    <a:solidFill>
                      <a:schemeClr val="bg1"/>
                    </a:solidFill>
                  </a:rPr>
                  <a:t>RTPO </a:t>
                </a:r>
                <a:r>
                  <a:rPr lang="ko-KR" altLang="en-US" sz="1400" dirty="0">
                    <a:solidFill>
                      <a:schemeClr val="bg1"/>
                    </a:solidFill>
                  </a:rPr>
                  <a:t>최소화</a:t>
                </a:r>
                <a:endParaRPr lang="en-GB" sz="1400" dirty="0">
                  <a:solidFill>
                    <a:schemeClr val="bg1"/>
                  </a:solidFill>
                </a:endParaRPr>
              </a:p>
              <a:p>
                <a:pPr>
                  <a:spcAft>
                    <a:spcPts val="600"/>
                  </a:spcAft>
                </a:pPr>
                <a:r>
                  <a:rPr lang="ko-KR" altLang="en-US" sz="1400" dirty="0">
                    <a:solidFill>
                      <a:schemeClr val="bg1"/>
                    </a:solidFill>
                  </a:rPr>
                  <a:t>손쉬운 마이그레이션</a:t>
                </a:r>
                <a:endParaRPr lang="en-GB" sz="1400" dirty="0">
                  <a:solidFill>
                    <a:schemeClr val="bg1"/>
                  </a:solidFill>
                </a:endParaRPr>
              </a:p>
              <a:p>
                <a:pPr>
                  <a:spcAft>
                    <a:spcPts val="600"/>
                  </a:spcAft>
                </a:pPr>
                <a:r>
                  <a:rPr lang="ko-KR" altLang="en-US" sz="1400" dirty="0">
                    <a:solidFill>
                      <a:schemeClr val="bg1"/>
                    </a:solidFill>
                  </a:rPr>
                  <a:t>운영 편의성 증대</a:t>
                </a:r>
                <a:endParaRPr lang="en-GB" sz="1400" dirty="0">
                  <a:solidFill>
                    <a:schemeClr val="bg1"/>
                  </a:solidFill>
                </a:endParaRPr>
              </a:p>
            </p:txBody>
          </p:sp>
          <p:sp>
            <p:nvSpPr>
              <p:cNvPr id="43" name="L-Shape 80">
                <a:extLst>
                  <a:ext uri="{FF2B5EF4-FFF2-40B4-BE49-F238E27FC236}">
                    <a16:creationId xmlns:a16="http://schemas.microsoft.com/office/drawing/2014/main" id="{C1F7B58A-FC69-4C1B-AA73-9B9463320B6C}"/>
                  </a:ext>
                </a:extLst>
              </p:cNvPr>
              <p:cNvSpPr/>
              <p:nvPr/>
            </p:nvSpPr>
            <p:spPr bwMode="auto">
              <a:xfrm rot="18900000">
                <a:off x="5848760" y="1050285"/>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L-Shape 82">
                <a:extLst>
                  <a:ext uri="{FF2B5EF4-FFF2-40B4-BE49-F238E27FC236}">
                    <a16:creationId xmlns:a16="http://schemas.microsoft.com/office/drawing/2014/main" id="{B90CF1EE-4826-4BDC-A0A8-31F6326FE5F0}"/>
                  </a:ext>
                </a:extLst>
              </p:cNvPr>
              <p:cNvSpPr/>
              <p:nvPr/>
            </p:nvSpPr>
            <p:spPr bwMode="auto">
              <a:xfrm rot="18900000">
                <a:off x="5848760" y="1337384"/>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L-Shape 83">
                <a:extLst>
                  <a:ext uri="{FF2B5EF4-FFF2-40B4-BE49-F238E27FC236}">
                    <a16:creationId xmlns:a16="http://schemas.microsoft.com/office/drawing/2014/main" id="{78CEB6F4-2C04-475F-8E59-85ABDD9C325D}"/>
                  </a:ext>
                </a:extLst>
              </p:cNvPr>
              <p:cNvSpPr/>
              <p:nvPr/>
            </p:nvSpPr>
            <p:spPr bwMode="auto">
              <a:xfrm rot="18900000">
                <a:off x="5848760" y="1624484"/>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2711559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9C0B4-A1E1-4AB7-9179-02417219967B}"/>
              </a:ext>
            </a:extLst>
          </p:cNvPr>
          <p:cNvSpPr>
            <a:spLocks noGrp="1"/>
          </p:cNvSpPr>
          <p:nvPr>
            <p:ph type="title"/>
          </p:nvPr>
        </p:nvSpPr>
        <p:spPr>
          <a:xfrm>
            <a:off x="360000" y="171451"/>
            <a:ext cx="8363938" cy="861774"/>
          </a:xfrm>
        </p:spPr>
        <p:txBody>
          <a:bodyPr>
            <a:spAutoFit/>
          </a:bodyPr>
          <a:lstStyle/>
          <a:p>
            <a:r>
              <a:rPr lang="ko-KR" altLang="en-US" sz="2800" b="1" dirty="0"/>
              <a:t>오늘날 기업 데이터에 직면한 위협들로 인해 많은 비용이 듭니다</a:t>
            </a:r>
            <a:r>
              <a:rPr lang="en-US" altLang="ko-KR" sz="2800" b="1" dirty="0"/>
              <a:t>.</a:t>
            </a:r>
            <a:endParaRPr lang="en-US" sz="2800" b="1" dirty="0"/>
          </a:p>
        </p:txBody>
      </p:sp>
      <p:sp>
        <p:nvSpPr>
          <p:cNvPr id="12" name="TextBox 11">
            <a:extLst>
              <a:ext uri="{FF2B5EF4-FFF2-40B4-BE49-F238E27FC236}">
                <a16:creationId xmlns:a16="http://schemas.microsoft.com/office/drawing/2014/main" id="{8E8D1F83-EEB3-4155-A964-8055E2CC3CFA}"/>
              </a:ext>
            </a:extLst>
          </p:cNvPr>
          <p:cNvSpPr txBox="1"/>
          <p:nvPr/>
        </p:nvSpPr>
        <p:spPr>
          <a:xfrm>
            <a:off x="3543537" y="4913352"/>
            <a:ext cx="4674359" cy="184666"/>
          </a:xfrm>
          <a:prstGeom prst="rect">
            <a:avLst/>
          </a:prstGeom>
        </p:spPr>
        <p:txBody>
          <a:bodyPr wrap="square" rtlCol="0" anchor="ctr">
            <a:spAutoFit/>
          </a:bodyPr>
          <a:lstStyle/>
          <a:p>
            <a:pPr algn="r" defTabSz="685783"/>
            <a:r>
              <a:rPr lang="en-US" sz="600">
                <a:solidFill>
                  <a:srgbClr val="FFFFFF"/>
                </a:solidFill>
                <a:latin typeface="Tahoma"/>
              </a:rPr>
              <a:t>Source: Veeam Cloud Data Management Report July 2019</a:t>
            </a:r>
          </a:p>
        </p:txBody>
      </p:sp>
      <p:grpSp>
        <p:nvGrpSpPr>
          <p:cNvPr id="13" name="Group 12">
            <a:extLst>
              <a:ext uri="{FF2B5EF4-FFF2-40B4-BE49-F238E27FC236}">
                <a16:creationId xmlns:a16="http://schemas.microsoft.com/office/drawing/2014/main" id="{4D598864-E49A-45C7-A982-5FA8471476E3}"/>
              </a:ext>
            </a:extLst>
          </p:cNvPr>
          <p:cNvGrpSpPr/>
          <p:nvPr/>
        </p:nvGrpSpPr>
        <p:grpSpPr>
          <a:xfrm>
            <a:off x="1837684" y="1584194"/>
            <a:ext cx="1915505" cy="2790920"/>
            <a:chOff x="1209577" y="1994568"/>
            <a:chExt cx="1915505" cy="2790920"/>
          </a:xfrm>
        </p:grpSpPr>
        <p:sp>
          <p:nvSpPr>
            <p:cNvPr id="4" name="TextBox 3">
              <a:extLst>
                <a:ext uri="{FF2B5EF4-FFF2-40B4-BE49-F238E27FC236}">
                  <a16:creationId xmlns:a16="http://schemas.microsoft.com/office/drawing/2014/main" id="{82267A5D-FDF7-46FA-B069-CBAD27414CDF}"/>
                </a:ext>
              </a:extLst>
            </p:cNvPr>
            <p:cNvSpPr txBox="1"/>
            <p:nvPr/>
          </p:nvSpPr>
          <p:spPr>
            <a:xfrm>
              <a:off x="1209578" y="1994568"/>
              <a:ext cx="1705851" cy="307777"/>
            </a:xfrm>
            <a:prstGeom prst="rect">
              <a:avLst/>
            </a:prstGeom>
            <a:noFill/>
            <a:ln w="28575">
              <a:noFill/>
            </a:ln>
            <a:effectLst>
              <a:glow rad="228600">
                <a:schemeClr val="accent2">
                  <a:satMod val="175000"/>
                  <a:alpha val="40000"/>
                </a:schemeClr>
              </a:glow>
              <a:reflection blurRad="6350" stA="52000" endA="300" endPos="35000" dir="5400000" sy="-100000" algn="bl" rotWithShape="0"/>
            </a:effectLst>
          </p:spPr>
          <p:txBody>
            <a:bodyPr wrap="square" lIns="0" tIns="0" rIns="0" bIns="0" rtlCol="0" anchor="ctr">
              <a:spAutoFit/>
            </a:bodyPr>
            <a:lstStyle/>
            <a:p>
              <a:pPr defTabSz="685783">
                <a:defRPr/>
              </a:pPr>
              <a:r>
                <a:rPr lang="ko-KR" altLang="en-US" sz="2000" dirty="0">
                  <a:solidFill>
                    <a:srgbClr val="00E296"/>
                  </a:solidFill>
                </a:rPr>
                <a:t>데이터증가</a:t>
              </a:r>
              <a:endParaRPr lang="en-GB" sz="2000" dirty="0">
                <a:solidFill>
                  <a:srgbClr val="00E296"/>
                </a:solidFill>
                <a:latin typeface="Tahoma"/>
              </a:endParaRPr>
            </a:p>
          </p:txBody>
        </p:sp>
        <p:sp>
          <p:nvSpPr>
            <p:cNvPr id="5" name="TextBox 4">
              <a:extLst>
                <a:ext uri="{FF2B5EF4-FFF2-40B4-BE49-F238E27FC236}">
                  <a16:creationId xmlns:a16="http://schemas.microsoft.com/office/drawing/2014/main" id="{4B3AB1E1-D25D-4430-92F1-BC96B03F12D3}"/>
                </a:ext>
              </a:extLst>
            </p:cNvPr>
            <p:cNvSpPr txBox="1"/>
            <p:nvPr/>
          </p:nvSpPr>
          <p:spPr>
            <a:xfrm>
              <a:off x="1209578" y="3624361"/>
              <a:ext cx="1843374" cy="307777"/>
            </a:xfrm>
            <a:prstGeom prst="rect">
              <a:avLst/>
            </a:prstGeom>
            <a:noFill/>
            <a:ln w="28575">
              <a:noFill/>
            </a:ln>
            <a:effectLst>
              <a:glow rad="228600">
                <a:schemeClr val="accent2">
                  <a:satMod val="175000"/>
                  <a:alpha val="40000"/>
                </a:schemeClr>
              </a:glow>
              <a:reflection blurRad="6350" stA="52000" endA="300" endPos="35000" dir="5400000" sy="-100000" algn="bl" rotWithShape="0"/>
            </a:effectLst>
          </p:spPr>
          <p:txBody>
            <a:bodyPr wrap="square" lIns="0" tIns="0" rIns="0" bIns="0" rtlCol="0" anchor="ctr">
              <a:spAutoFit/>
            </a:bodyPr>
            <a:lstStyle/>
            <a:p>
              <a:pPr defTabSz="685783">
                <a:defRPr/>
              </a:pPr>
              <a:r>
                <a:rPr lang="ko-KR" altLang="en-US" sz="2000" dirty="0">
                  <a:solidFill>
                    <a:srgbClr val="00E296"/>
                  </a:solidFill>
                </a:rPr>
                <a:t>규정 준수</a:t>
              </a:r>
            </a:p>
          </p:txBody>
        </p:sp>
        <p:sp>
          <p:nvSpPr>
            <p:cNvPr id="6" name="TextBox 5">
              <a:extLst>
                <a:ext uri="{FF2B5EF4-FFF2-40B4-BE49-F238E27FC236}">
                  <a16:creationId xmlns:a16="http://schemas.microsoft.com/office/drawing/2014/main" id="{2CFF03CF-E89E-452C-B11D-C1ED30F7ABA0}"/>
                </a:ext>
              </a:extLst>
            </p:cNvPr>
            <p:cNvSpPr txBox="1"/>
            <p:nvPr/>
          </p:nvSpPr>
          <p:spPr>
            <a:xfrm>
              <a:off x="1209578" y="2809339"/>
              <a:ext cx="1915504" cy="307777"/>
            </a:xfrm>
            <a:prstGeom prst="rect">
              <a:avLst/>
            </a:prstGeom>
            <a:noFill/>
            <a:ln w="28575">
              <a:noFill/>
            </a:ln>
            <a:effectLst>
              <a:glow rad="228600">
                <a:schemeClr val="accent2">
                  <a:satMod val="175000"/>
                  <a:alpha val="40000"/>
                </a:schemeClr>
              </a:glow>
              <a:reflection blurRad="6350" stA="52000" endA="300" endPos="35000" dir="5400000" sy="-100000" algn="bl" rotWithShape="0"/>
            </a:effectLst>
          </p:spPr>
          <p:txBody>
            <a:bodyPr wrap="square" lIns="0" tIns="0" rIns="0" bIns="0" rtlCol="0" anchor="ctr">
              <a:spAutoFit/>
            </a:bodyPr>
            <a:lstStyle/>
            <a:p>
              <a:pPr defTabSz="685783">
                <a:defRPr/>
              </a:pPr>
              <a:r>
                <a:rPr lang="ko-KR" altLang="en-US" sz="2000" dirty="0">
                  <a:solidFill>
                    <a:srgbClr val="00E296"/>
                  </a:solidFill>
                </a:rPr>
                <a:t>복잡성</a:t>
              </a:r>
            </a:p>
          </p:txBody>
        </p:sp>
        <p:sp>
          <p:nvSpPr>
            <p:cNvPr id="7" name="TextBox 6">
              <a:extLst>
                <a:ext uri="{FF2B5EF4-FFF2-40B4-BE49-F238E27FC236}">
                  <a16:creationId xmlns:a16="http://schemas.microsoft.com/office/drawing/2014/main" id="{FEE9BA4C-C33D-47B1-BD16-45939E9F0954}"/>
                </a:ext>
              </a:extLst>
            </p:cNvPr>
            <p:cNvSpPr txBox="1"/>
            <p:nvPr/>
          </p:nvSpPr>
          <p:spPr>
            <a:xfrm>
              <a:off x="1209577" y="4477711"/>
              <a:ext cx="1639795" cy="307777"/>
            </a:xfrm>
            <a:prstGeom prst="rect">
              <a:avLst/>
            </a:prstGeom>
            <a:noFill/>
            <a:ln w="28575">
              <a:noFill/>
            </a:ln>
            <a:effectLst>
              <a:glow rad="228600">
                <a:schemeClr val="accent2">
                  <a:satMod val="175000"/>
                  <a:alpha val="40000"/>
                </a:schemeClr>
              </a:glow>
              <a:reflection blurRad="6350" stA="52000" endA="300" endPos="35000" dir="5400000" sy="-100000" algn="bl" rotWithShape="0"/>
            </a:effectLst>
          </p:spPr>
          <p:txBody>
            <a:bodyPr wrap="square" lIns="0" tIns="0" rIns="0" bIns="0" rtlCol="0" anchor="ctr">
              <a:spAutoFit/>
            </a:bodyPr>
            <a:lstStyle/>
            <a:p>
              <a:pPr defTabSz="685783">
                <a:defRPr/>
              </a:pPr>
              <a:r>
                <a:rPr lang="ko-KR" altLang="en-US" sz="2000" dirty="0">
                  <a:solidFill>
                    <a:srgbClr val="00E296"/>
                  </a:solidFill>
                </a:rPr>
                <a:t>보안</a:t>
              </a:r>
            </a:p>
          </p:txBody>
        </p:sp>
      </p:grpSp>
      <p:cxnSp>
        <p:nvCxnSpPr>
          <p:cNvPr id="14" name="Straight Connector 13">
            <a:extLst>
              <a:ext uri="{FF2B5EF4-FFF2-40B4-BE49-F238E27FC236}">
                <a16:creationId xmlns:a16="http://schemas.microsoft.com/office/drawing/2014/main" id="{A83665C6-72A0-46E0-8EC1-17E4DECDEAEE}"/>
              </a:ext>
            </a:extLst>
          </p:cNvPr>
          <p:cNvCxnSpPr>
            <a:cxnSpLocks/>
          </p:cNvCxnSpPr>
          <p:nvPr/>
        </p:nvCxnSpPr>
        <p:spPr>
          <a:xfrm>
            <a:off x="4538244" y="1477463"/>
            <a:ext cx="0" cy="2912607"/>
          </a:xfrm>
          <a:prstGeom prst="line">
            <a:avLst/>
          </a:prstGeom>
          <a:ln w="12700">
            <a:solidFill>
              <a:srgbClr val="93EB2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B67F4A-9BF3-4013-81A0-E9948B61AE21}"/>
              </a:ext>
            </a:extLst>
          </p:cNvPr>
          <p:cNvSpPr txBox="1"/>
          <p:nvPr/>
        </p:nvSpPr>
        <p:spPr>
          <a:xfrm>
            <a:off x="4995796" y="1387473"/>
            <a:ext cx="3691004" cy="3462486"/>
          </a:xfrm>
          <a:prstGeom prst="rect">
            <a:avLst/>
          </a:prstGeom>
        </p:spPr>
        <p:txBody>
          <a:bodyPr wrap="square" rtlCol="0" anchor="ctr">
            <a:noAutofit/>
          </a:bodyPr>
          <a:lstStyle/>
          <a:p>
            <a:pPr defTabSz="685783"/>
            <a:r>
              <a:rPr lang="en-US" sz="1800" dirty="0">
                <a:solidFill>
                  <a:srgbClr val="00E296"/>
                </a:solidFill>
                <a:latin typeface="Tahoma"/>
              </a:rPr>
              <a:t>200</a:t>
            </a:r>
            <a:r>
              <a:rPr lang="ko-KR" altLang="en-US" sz="1800" dirty="0">
                <a:solidFill>
                  <a:srgbClr val="00E296"/>
                </a:solidFill>
                <a:latin typeface="Tahoma"/>
              </a:rPr>
              <a:t>억</a:t>
            </a:r>
            <a:r>
              <a:rPr lang="en-US" sz="1800" dirty="0">
                <a:solidFill>
                  <a:srgbClr val="00E296"/>
                </a:solidFill>
                <a:latin typeface="Tahoma"/>
              </a:rPr>
              <a:t> </a:t>
            </a:r>
            <a:r>
              <a:rPr lang="ko-KR" altLang="en-US" sz="1400" dirty="0">
                <a:solidFill>
                  <a:srgbClr val="FFFFFF"/>
                </a:solidFill>
              </a:rPr>
              <a:t>년 평균 손실 발생</a:t>
            </a:r>
            <a:r>
              <a:rPr lang="en-US" altLang="ko-KR" sz="1400" dirty="0">
                <a:solidFill>
                  <a:srgbClr val="FFFFFF"/>
                </a:solidFill>
              </a:rPr>
              <a:t>(</a:t>
            </a:r>
            <a:r>
              <a:rPr lang="ko-KR" altLang="en-US" sz="1400" dirty="0">
                <a:solidFill>
                  <a:srgbClr val="FFFFFF"/>
                </a:solidFill>
              </a:rPr>
              <a:t>비즈니스 다운타임</a:t>
            </a:r>
            <a:r>
              <a:rPr lang="en-US" altLang="ko-KR" sz="1400" dirty="0">
                <a:solidFill>
                  <a:srgbClr val="FFFFFF"/>
                </a:solidFill>
              </a:rPr>
              <a:t>)</a:t>
            </a:r>
            <a:endParaRPr lang="en-US" sz="1400" dirty="0">
              <a:solidFill>
                <a:srgbClr val="FFFFFF"/>
              </a:solidFill>
              <a:latin typeface="Tahoma"/>
            </a:endParaRPr>
          </a:p>
          <a:p>
            <a:pPr defTabSz="685783"/>
            <a:endParaRPr lang="en-US" sz="1400" dirty="0">
              <a:solidFill>
                <a:srgbClr val="FFFFFF"/>
              </a:solidFill>
              <a:latin typeface="Tahoma"/>
            </a:endParaRPr>
          </a:p>
          <a:p>
            <a:pPr defTabSz="685783"/>
            <a:r>
              <a:rPr lang="en-US" sz="1800" dirty="0">
                <a:solidFill>
                  <a:srgbClr val="00E296"/>
                </a:solidFill>
                <a:latin typeface="Tahoma"/>
              </a:rPr>
              <a:t>73%</a:t>
            </a:r>
            <a:r>
              <a:rPr lang="en-US" sz="1600" b="1" dirty="0">
                <a:solidFill>
                  <a:srgbClr val="93EB20"/>
                </a:solidFill>
                <a:latin typeface="Tahoma"/>
              </a:rPr>
              <a:t> </a:t>
            </a:r>
            <a:r>
              <a:rPr lang="ko-KR" altLang="en-US" sz="1400" dirty="0">
                <a:solidFill>
                  <a:srgbClr val="FFFFFF"/>
                </a:solidFill>
                <a:latin typeface="Tahoma"/>
              </a:rPr>
              <a:t>의 기업들은 어플리케이션과 데이터를 중단하지 않고는 접근이 불가능</a:t>
            </a:r>
            <a:endParaRPr lang="en-US" sz="1400" dirty="0">
              <a:solidFill>
                <a:srgbClr val="FFFFFF"/>
              </a:solidFill>
              <a:latin typeface="Tahoma"/>
            </a:endParaRPr>
          </a:p>
          <a:p>
            <a:pPr defTabSz="685783"/>
            <a:endParaRPr lang="en-US" sz="1400" dirty="0">
              <a:solidFill>
                <a:srgbClr val="FFFFFF"/>
              </a:solidFill>
              <a:latin typeface="Tahoma"/>
            </a:endParaRPr>
          </a:p>
          <a:p>
            <a:pPr defTabSz="685783"/>
            <a:r>
              <a:rPr lang="en-US" sz="1800" dirty="0">
                <a:solidFill>
                  <a:srgbClr val="00E296"/>
                </a:solidFill>
                <a:latin typeface="Tahoma"/>
              </a:rPr>
              <a:t>38%</a:t>
            </a:r>
            <a:r>
              <a:rPr lang="en-US" sz="1600" b="1" dirty="0">
                <a:solidFill>
                  <a:srgbClr val="93EB20"/>
                </a:solidFill>
                <a:latin typeface="Tahoma"/>
              </a:rPr>
              <a:t> </a:t>
            </a:r>
            <a:r>
              <a:rPr lang="ko-KR" altLang="en-US" sz="1400" dirty="0">
                <a:solidFill>
                  <a:srgbClr val="FFFFFF"/>
                </a:solidFill>
                <a:latin typeface="Tahoma"/>
              </a:rPr>
              <a:t>기업들은 다운타임이 브랜드 손상으로 이어진다고 말하고 있습니다</a:t>
            </a:r>
            <a:r>
              <a:rPr lang="en-US" altLang="ko-KR" sz="1400" dirty="0">
                <a:solidFill>
                  <a:srgbClr val="FFFFFF"/>
                </a:solidFill>
                <a:latin typeface="Tahoma"/>
              </a:rPr>
              <a:t>.</a:t>
            </a:r>
            <a:endParaRPr lang="en-US" sz="1400" dirty="0">
              <a:solidFill>
                <a:srgbClr val="FFFFFF"/>
              </a:solidFill>
              <a:latin typeface="Tahoma"/>
            </a:endParaRPr>
          </a:p>
          <a:p>
            <a:pPr defTabSz="685783"/>
            <a:endParaRPr lang="en-US" sz="1400" dirty="0">
              <a:solidFill>
                <a:srgbClr val="FFFFFF"/>
              </a:solidFill>
              <a:latin typeface="Tahoma"/>
            </a:endParaRPr>
          </a:p>
          <a:p>
            <a:pPr defTabSz="685783"/>
            <a:r>
              <a:rPr lang="en-US" sz="1800" dirty="0">
                <a:solidFill>
                  <a:srgbClr val="00E296"/>
                </a:solidFill>
                <a:latin typeface="Tahoma"/>
              </a:rPr>
              <a:t>54%</a:t>
            </a:r>
            <a:r>
              <a:rPr lang="en-US" sz="1600" b="1" dirty="0">
                <a:solidFill>
                  <a:srgbClr val="93EB20"/>
                </a:solidFill>
                <a:latin typeface="Tahoma"/>
              </a:rPr>
              <a:t> </a:t>
            </a:r>
            <a:r>
              <a:rPr lang="ko-KR" altLang="en-US" sz="1400" dirty="0">
                <a:solidFill>
                  <a:srgbClr val="FFFFFF"/>
                </a:solidFill>
                <a:latin typeface="Tahoma"/>
              </a:rPr>
              <a:t>기업들은 보안으로 인해 고객 신뢰 상실 경험이 있다고 말하고 있습니다</a:t>
            </a:r>
            <a:r>
              <a:rPr lang="en-US" altLang="ko-KR" sz="1400" dirty="0">
                <a:solidFill>
                  <a:srgbClr val="FFFFFF"/>
                </a:solidFill>
                <a:latin typeface="Tahoma"/>
              </a:rPr>
              <a:t>.</a:t>
            </a:r>
            <a:endParaRPr lang="en-US" sz="1050" dirty="0">
              <a:solidFill>
                <a:srgbClr val="000000"/>
              </a:solidFill>
              <a:latin typeface="Tahoma"/>
            </a:endParaRPr>
          </a:p>
          <a:p>
            <a:pPr algn="ctr" defTabSz="685783"/>
            <a:endParaRPr lang="en-US" sz="1050" dirty="0">
              <a:solidFill>
                <a:srgbClr val="000000"/>
              </a:solidFill>
              <a:latin typeface="Tahoma"/>
            </a:endParaRPr>
          </a:p>
        </p:txBody>
      </p:sp>
      <p:pic>
        <p:nvPicPr>
          <p:cNvPr id="18" name="Graphic 17">
            <a:extLst>
              <a:ext uri="{FF2B5EF4-FFF2-40B4-BE49-F238E27FC236}">
                <a16:creationId xmlns:a16="http://schemas.microsoft.com/office/drawing/2014/main" id="{CA7C53CC-02F3-4580-82E8-D9313149A4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5412" y="1453781"/>
            <a:ext cx="448086" cy="456233"/>
          </a:xfrm>
          <a:prstGeom prst="rect">
            <a:avLst/>
          </a:prstGeom>
        </p:spPr>
      </p:pic>
      <p:pic>
        <p:nvPicPr>
          <p:cNvPr id="19" name="Graphic 18">
            <a:extLst>
              <a:ext uri="{FF2B5EF4-FFF2-40B4-BE49-F238E27FC236}">
                <a16:creationId xmlns:a16="http://schemas.microsoft.com/office/drawing/2014/main" id="{C5B221A5-C246-4AE4-AC12-3D8857154F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5413" y="2272156"/>
            <a:ext cx="476666" cy="494000"/>
          </a:xfrm>
          <a:prstGeom prst="rect">
            <a:avLst/>
          </a:prstGeom>
        </p:spPr>
      </p:pic>
      <p:pic>
        <p:nvPicPr>
          <p:cNvPr id="20" name="Graphic 19">
            <a:extLst>
              <a:ext uri="{FF2B5EF4-FFF2-40B4-BE49-F238E27FC236}">
                <a16:creationId xmlns:a16="http://schemas.microsoft.com/office/drawing/2014/main" id="{688DA9F8-30F2-43BB-A940-BD5097090B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300" y="3060350"/>
            <a:ext cx="420892" cy="521907"/>
          </a:xfrm>
          <a:prstGeom prst="rect">
            <a:avLst/>
          </a:prstGeom>
        </p:spPr>
      </p:pic>
      <p:pic>
        <p:nvPicPr>
          <p:cNvPr id="21" name="Graphic 20">
            <a:extLst>
              <a:ext uri="{FF2B5EF4-FFF2-40B4-BE49-F238E27FC236}">
                <a16:creationId xmlns:a16="http://schemas.microsoft.com/office/drawing/2014/main" id="{450EC631-075F-444E-9886-333E0CD44E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412" y="3891445"/>
            <a:ext cx="376156" cy="498625"/>
          </a:xfrm>
          <a:prstGeom prst="rect">
            <a:avLst/>
          </a:prstGeom>
        </p:spPr>
      </p:pic>
    </p:spTree>
    <p:extLst>
      <p:ext uri="{BB962C8B-B14F-4D97-AF65-F5344CB8AC3E}">
        <p14:creationId xmlns:p14="http://schemas.microsoft.com/office/powerpoint/2010/main" val="131909563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eeam Corporate Slides Template (1)">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3.xml><?xml version="1.0" encoding="utf-8"?>
<a:theme xmlns:a="http://schemas.openxmlformats.org/drawingml/2006/main" name="4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4.xml><?xml version="1.0" encoding="utf-8"?>
<a:theme xmlns:a="http://schemas.openxmlformats.org/drawingml/2006/main" name="5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5.xml><?xml version="1.0" encoding="utf-8"?>
<a:theme xmlns:a="http://schemas.openxmlformats.org/drawingml/2006/main" name="Slides with photo">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6.xml><?xml version="1.0" encoding="utf-8"?>
<a:theme xmlns:a="http://schemas.openxmlformats.org/drawingml/2006/main" name="Bright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7.xml><?xml version="1.0" encoding="utf-8"?>
<a:theme xmlns:a="http://schemas.openxmlformats.org/drawingml/2006/main" name="1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E296"/>
          </a:solidFill>
          <a:headEnd type="none" w="med" len="med"/>
          <a:tailEnd type="triangl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noFill/>
        <a:ln w="9525">
          <a:solidFill>
            <a:srgbClr val="00B492"/>
          </a:solidFill>
          <a:prstDash val="sysDash"/>
          <a:headEnd type="oval"/>
          <a:tailEnd type="triangle"/>
        </a:ln>
      </a:spPr>
      <a:bodyPr/>
      <a:lstStyle/>
      <a:style>
        <a:lnRef idx="2">
          <a:schemeClr val="accent1">
            <a:shade val="50000"/>
          </a:schemeClr>
        </a:lnRef>
        <a:fillRef idx="1">
          <a:schemeClr val="accent1"/>
        </a:fillRef>
        <a:effectRef idx="0">
          <a:schemeClr val="accent1"/>
        </a:effectRef>
        <a:fontRef idx="minor">
          <a:schemeClr val="lt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8.xml><?xml version="1.0" encoding="utf-8"?>
<a:theme xmlns:a="http://schemas.openxmlformats.org/drawingml/2006/main" name="2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9.xml><?xml version="1.0" encoding="utf-8"?>
<a:theme xmlns:a="http://schemas.openxmlformats.org/drawingml/2006/main" name="3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1FF59870383F41B49232949FF206A9" ma:contentTypeVersion="13" ma:contentTypeDescription="Create a new document." ma:contentTypeScope="" ma:versionID="4114cd63f786fc47e50e37bfc94e21db">
  <xsd:schema xmlns:xsd="http://www.w3.org/2001/XMLSchema" xmlns:xs="http://www.w3.org/2001/XMLSchema" xmlns:p="http://schemas.microsoft.com/office/2006/metadata/properties" xmlns:ns3="ddd94dec-b75f-461d-9c34-31af2c80db57" xmlns:ns4="4a581407-c8cc-49c0-9bdd-812d6ce21b18" targetNamespace="http://schemas.microsoft.com/office/2006/metadata/properties" ma:root="true" ma:fieldsID="f5bcef250549a78d34e0c5f32ee80eb4" ns3:_="" ns4:_="">
    <xsd:import namespace="ddd94dec-b75f-461d-9c34-31af2c80db57"/>
    <xsd:import namespace="4a581407-c8cc-49c0-9bdd-812d6ce21b1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94dec-b75f-461d-9c34-31af2c80db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581407-c8cc-49c0-9bdd-812d6ce21b1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9413B87-90F6-4C2D-AD44-707E18AFFD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d94dec-b75f-461d-9c34-31af2c80db57"/>
    <ds:schemaRef ds:uri="4a581407-c8cc-49c0-9bdd-812d6ce21b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16C968-597E-4BFF-8868-9FEF035441DF}">
  <ds:schemaRefs>
    <ds:schemaRef ds:uri="http://schemas.microsoft.com/sharepoint/v3/contenttype/forms"/>
  </ds:schemaRefs>
</ds:datastoreItem>
</file>

<file path=customXml/itemProps3.xml><?xml version="1.0" encoding="utf-8"?>
<ds:datastoreItem xmlns:ds="http://schemas.openxmlformats.org/officeDocument/2006/customXml" ds:itemID="{78EDAD93-1FC3-427E-8790-F0256B119CB8}">
  <ds:schemaRefs>
    <ds:schemaRef ds:uri="http://purl.org/dc/terms/"/>
    <ds:schemaRef ds:uri="ddd94dec-b75f-461d-9c34-31af2c80db57"/>
    <ds:schemaRef ds:uri="http://purl.org/dc/elements/1.1/"/>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4a581407-c8cc-49c0-9bdd-812d6ce21b1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5264</Words>
  <Application>Microsoft Office PowerPoint</Application>
  <PresentationFormat>화면 슬라이드 쇼(16:9)</PresentationFormat>
  <Paragraphs>861</Paragraphs>
  <Slides>40</Slides>
  <Notes>39</Notes>
  <HiddenSlides>0</HiddenSlides>
  <MMClips>0</MMClips>
  <ScaleCrop>false</ScaleCrop>
  <HeadingPairs>
    <vt:vector size="6" baseType="variant">
      <vt:variant>
        <vt:lpstr>사용한 글꼴</vt:lpstr>
      </vt:variant>
      <vt:variant>
        <vt:i4>5</vt:i4>
      </vt:variant>
      <vt:variant>
        <vt:lpstr>테마</vt:lpstr>
      </vt:variant>
      <vt:variant>
        <vt:i4>9</vt:i4>
      </vt:variant>
      <vt:variant>
        <vt:lpstr>슬라이드 제목</vt:lpstr>
      </vt:variant>
      <vt:variant>
        <vt:i4>40</vt:i4>
      </vt:variant>
    </vt:vector>
  </HeadingPairs>
  <TitlesOfParts>
    <vt:vector size="54" baseType="lpstr">
      <vt:lpstr>맑은 고딕</vt:lpstr>
      <vt:lpstr>맑은 고딕</vt:lpstr>
      <vt:lpstr>Arial</vt:lpstr>
      <vt:lpstr>Calibri</vt:lpstr>
      <vt:lpstr>Tahoma</vt:lpstr>
      <vt:lpstr>Veeam Corporate Slides Template</vt:lpstr>
      <vt:lpstr>1_Veeam Corporate Slides Template (1)</vt:lpstr>
      <vt:lpstr>4_Veeam Corporate Slides Template</vt:lpstr>
      <vt:lpstr>5_Veeam Corporate Slides Template</vt:lpstr>
      <vt:lpstr>Slides with photo</vt:lpstr>
      <vt:lpstr>Bright slides</vt:lpstr>
      <vt:lpstr>1_Veeam Corporate Slides Template</vt:lpstr>
      <vt:lpstr>2_Veeam Corporate Slides Template</vt:lpstr>
      <vt:lpstr>3_Veeam Corporate Slides Template</vt:lpstr>
      <vt:lpstr>PowerPoint 프레젠테이션</vt:lpstr>
      <vt:lpstr>데이터 보호 트렌드</vt:lpstr>
      <vt:lpstr>빠르게 진화하는 사이버 위협들… </vt:lpstr>
      <vt:lpstr>백업에서의 클라우드 사용</vt:lpstr>
      <vt:lpstr>과거 백업 데이터는 언제 사용???</vt:lpstr>
      <vt:lpstr>데이터 보호 트렌드 변화</vt:lpstr>
      <vt:lpstr>백업 저장장치의 진화</vt:lpstr>
      <vt:lpstr>하이브리드 클라우드 시대로 진화</vt:lpstr>
      <vt:lpstr>오늘날 기업 데이터에 직면한 위협들로 인해 많은 비용이 듭니다.</vt:lpstr>
      <vt:lpstr>기존 백업 제품들은 기업들의 요구 사항들을 충족하지 못합니다.</vt:lpstr>
      <vt:lpstr>회사 소개</vt:lpstr>
      <vt:lpstr>Veeam의 놀라운 성장</vt:lpstr>
      <vt:lpstr>혁신 기술로 시장 선도 기업</vt:lpstr>
      <vt:lpstr>Veeam: 11년 이상의 기술 혁신 </vt:lpstr>
      <vt:lpstr>하이브리드 클라우드에 최적화된 제품</vt:lpstr>
      <vt:lpstr>주요 하이라이트  RTPO 15분 이내</vt:lpstr>
      <vt:lpstr>신뢰할 수 있는 선도 기업</vt:lpstr>
      <vt:lpstr>Veeam positioned highest for Ability to Execute, in the 2020 Leaders Quadrant</vt:lpstr>
      <vt:lpstr>하이브리드 클라우드에 최적화된 제품</vt:lpstr>
      <vt:lpstr>PowerPoint 프레젠테이션</vt:lpstr>
      <vt:lpstr>PowerPoint 프레젠테이션</vt:lpstr>
      <vt:lpstr>Cloud Data Management의 선두 기업</vt:lpstr>
      <vt:lpstr>Veeam은 간단합니다!</vt:lpstr>
      <vt:lpstr>Veeam은 유연합니다!</vt:lpstr>
      <vt:lpstr>Veeam은 신뢰할 수 있습니다!</vt:lpstr>
      <vt:lpstr>글로벌 고객사</vt:lpstr>
      <vt:lpstr>국내 고객사</vt:lpstr>
      <vt:lpstr>제품 소개 요약</vt:lpstr>
      <vt:lpstr>PowerPoint 프레젠테이션</vt:lpstr>
      <vt:lpstr>PowerPoint 프레젠테이션</vt:lpstr>
      <vt:lpstr>Veeam Cloud Data Management 플랫폼</vt:lpstr>
      <vt:lpstr>PowerPoint 프레젠테이션</vt:lpstr>
      <vt:lpstr>모든 워크로드 데이터 보호</vt:lpstr>
      <vt:lpstr>데이터  손실 완화</vt:lpstr>
      <vt:lpstr>가용성 극대화 계획되지 않은 운영 서비스 중지 시간을 최대한 줄이고 백업 데이터로 손쉽고 빠르게 서비스 즉시 재개 및 복구를 수행합니다.</vt:lpstr>
      <vt:lpstr>PowerPoint 프레젠테이션</vt:lpstr>
      <vt:lpstr>가상환경 기능 요약</vt:lpstr>
      <vt:lpstr>물리환경 기능 요약</vt:lpstr>
      <vt:lpstr>Veeam Cloud Data Management 요약</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2021-01-07T08:46:05Z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0x010100211FF59870383F41B49232949FF206A9</vt:lpwstr>
  </property>
</Properties>
</file>